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256" r:id="rId2"/>
    <p:sldId id="259" r:id="rId3"/>
    <p:sldId id="257" r:id="rId4"/>
    <p:sldId id="262" r:id="rId5"/>
    <p:sldId id="260" r:id="rId6"/>
    <p:sldId id="261" r:id="rId7"/>
    <p:sldId id="263" r:id="rId8"/>
    <p:sldId id="321" r:id="rId9"/>
    <p:sldId id="307" r:id="rId10"/>
    <p:sldId id="308" r:id="rId11"/>
    <p:sldId id="309" r:id="rId12"/>
    <p:sldId id="310" r:id="rId13"/>
    <p:sldId id="311" r:id="rId14"/>
    <p:sldId id="312" r:id="rId15"/>
    <p:sldId id="313" r:id="rId16"/>
    <p:sldId id="286" r:id="rId17"/>
    <p:sldId id="288" r:id="rId18"/>
    <p:sldId id="284" r:id="rId19"/>
    <p:sldId id="289" r:id="rId20"/>
    <p:sldId id="285" r:id="rId21"/>
    <p:sldId id="290" r:id="rId22"/>
    <p:sldId id="291" r:id="rId23"/>
    <p:sldId id="298" r:id="rId24"/>
    <p:sldId id="293" r:id="rId25"/>
    <p:sldId id="294" r:id="rId26"/>
    <p:sldId id="295" r:id="rId27"/>
    <p:sldId id="296" r:id="rId28"/>
    <p:sldId id="297" r:id="rId29"/>
    <p:sldId id="299" r:id="rId30"/>
    <p:sldId id="300" r:id="rId31"/>
    <p:sldId id="301" r:id="rId32"/>
    <p:sldId id="302" r:id="rId33"/>
    <p:sldId id="303" r:id="rId34"/>
    <p:sldId id="304" r:id="rId35"/>
    <p:sldId id="305" r:id="rId36"/>
    <p:sldId id="320" r:id="rId37"/>
    <p:sldId id="315" r:id="rId38"/>
    <p:sldId id="316" r:id="rId39"/>
    <p:sldId id="319" r:id="rId4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73" d="100"/>
          <a:sy n="73" d="100"/>
        </p:scale>
        <p:origin x="380" y="36"/>
      </p:cViewPr>
      <p:guideLst>
        <p:guide orient="horz" pos="2160"/>
        <p:guide pos="38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F858A9-67D8-4B9D-BFA3-ACF419141CDE}" type="datetimeFigureOut">
              <a:rPr kumimoji="1" lang="ja-JP" altLang="en-US" smtClean="0"/>
              <a:t>2022/11/29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F8C5CF-4D34-4A64-9BF6-A53151BDB0EF}" type="slidenum">
              <a:rPr kumimoji="1" lang="ja-JP" altLang="en-US" smtClean="0"/>
              <a:t>‹#›</a:t>
            </a:fld>
            <a:endParaRPr kumimoji="1" lang="ja-JP" altLang="en-US"/>
          </a:p>
        </p:txBody>
      </p:sp>
    </p:spTree>
    <p:extLst>
      <p:ext uri="{BB962C8B-B14F-4D97-AF65-F5344CB8AC3E}">
        <p14:creationId xmlns:p14="http://schemas.microsoft.com/office/powerpoint/2010/main" val="338888213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DF8C5CF-4D34-4A64-9BF6-A53151BDB0EF}" type="slidenum">
              <a:rPr kumimoji="1" lang="ja-JP" altLang="en-US" smtClean="0"/>
              <a:t>7</a:t>
            </a:fld>
            <a:endParaRPr kumimoji="1" lang="ja-JP" altLang="en-US"/>
          </a:p>
        </p:txBody>
      </p:sp>
    </p:spTree>
    <p:extLst>
      <p:ext uri="{BB962C8B-B14F-4D97-AF65-F5344CB8AC3E}">
        <p14:creationId xmlns:p14="http://schemas.microsoft.com/office/powerpoint/2010/main" val="6422228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DF8C5CF-4D34-4A64-9BF6-A53151BDB0EF}" type="slidenum">
              <a:rPr kumimoji="1" lang="ja-JP" altLang="en-US" smtClean="0"/>
              <a:t>32</a:t>
            </a:fld>
            <a:endParaRPr kumimoji="1" lang="ja-JP" altLang="en-US"/>
          </a:p>
        </p:txBody>
      </p:sp>
    </p:spTree>
    <p:extLst>
      <p:ext uri="{BB962C8B-B14F-4D97-AF65-F5344CB8AC3E}">
        <p14:creationId xmlns:p14="http://schemas.microsoft.com/office/powerpoint/2010/main" val="38872402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26EBD4-DD08-2424-78A7-AAC569C89901}"/>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90F25014-2830-D917-DB1E-9B01A7435B3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D1D14D40-3FB4-83DA-0BCC-2F2496887E23}"/>
              </a:ext>
            </a:extLst>
          </p:cNvPr>
          <p:cNvSpPr>
            <a:spLocks noGrp="1"/>
          </p:cNvSpPr>
          <p:nvPr>
            <p:ph type="dt" sz="half" idx="10"/>
          </p:nvPr>
        </p:nvSpPr>
        <p:spPr/>
        <p:txBody>
          <a:bodyPr/>
          <a:lstStyle/>
          <a:p>
            <a:fld id="{25E3D96E-B54E-47D6-8268-F45085D508A1}"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520C1AB3-A288-6A34-9C31-C04A8DC596D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9CCE6D3-7CBA-715E-7A3F-7D511872B4F2}"/>
              </a:ext>
            </a:extLst>
          </p:cNvPr>
          <p:cNvSpPr>
            <a:spLocks noGrp="1"/>
          </p:cNvSpPr>
          <p:nvPr>
            <p:ph type="sldNum" sz="quarter" idx="12"/>
          </p:nvPr>
        </p:nvSpPr>
        <p:spPr/>
        <p:txBody>
          <a:body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16450256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428DBD8-EE18-4E8B-09E1-9A02F42FDAD7}"/>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AACF12B0-2CDC-8D05-7BDC-CC038B779723}"/>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06C5BF0-61C8-E9B1-EE5D-6E7DDA18C970}"/>
              </a:ext>
            </a:extLst>
          </p:cNvPr>
          <p:cNvSpPr>
            <a:spLocks noGrp="1"/>
          </p:cNvSpPr>
          <p:nvPr>
            <p:ph type="dt" sz="half" idx="10"/>
          </p:nvPr>
        </p:nvSpPr>
        <p:spPr/>
        <p:txBody>
          <a:bodyPr/>
          <a:lstStyle/>
          <a:p>
            <a:fld id="{25E3D96E-B54E-47D6-8268-F45085D508A1}"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2C688251-4016-6555-7F95-A2B9DD6AAA3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FAB1E37-5CB2-9216-3488-47764DAF9F79}"/>
              </a:ext>
            </a:extLst>
          </p:cNvPr>
          <p:cNvSpPr>
            <a:spLocks noGrp="1"/>
          </p:cNvSpPr>
          <p:nvPr>
            <p:ph type="sldNum" sz="quarter" idx="12"/>
          </p:nvPr>
        </p:nvSpPr>
        <p:spPr/>
        <p:txBody>
          <a:body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3313281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8971ADAB-DBDB-4BD6-F775-FD65882BFB2C}"/>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FC4EEE47-9F28-96FC-F538-10ACCB1A9701}"/>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852521E-C3C9-EF6F-6614-E09565BE15D9}"/>
              </a:ext>
            </a:extLst>
          </p:cNvPr>
          <p:cNvSpPr>
            <a:spLocks noGrp="1"/>
          </p:cNvSpPr>
          <p:nvPr>
            <p:ph type="dt" sz="half" idx="10"/>
          </p:nvPr>
        </p:nvSpPr>
        <p:spPr/>
        <p:txBody>
          <a:bodyPr/>
          <a:lstStyle/>
          <a:p>
            <a:fld id="{25E3D96E-B54E-47D6-8268-F45085D508A1}"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002CF552-BD4B-FDD6-CCF8-6CF62E22F44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6612351-6435-917D-3AC4-864BF531F842}"/>
              </a:ext>
            </a:extLst>
          </p:cNvPr>
          <p:cNvSpPr>
            <a:spLocks noGrp="1"/>
          </p:cNvSpPr>
          <p:nvPr>
            <p:ph type="sldNum" sz="quarter" idx="12"/>
          </p:nvPr>
        </p:nvSpPr>
        <p:spPr/>
        <p:txBody>
          <a:body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3312582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503DC3-B62B-F103-ACED-B5819B54317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B36B297-3785-545F-B589-315C45427891}"/>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FFDB473-6344-D399-FC8A-E9793C8025E3}"/>
              </a:ext>
            </a:extLst>
          </p:cNvPr>
          <p:cNvSpPr>
            <a:spLocks noGrp="1"/>
          </p:cNvSpPr>
          <p:nvPr>
            <p:ph type="dt" sz="half" idx="10"/>
          </p:nvPr>
        </p:nvSpPr>
        <p:spPr/>
        <p:txBody>
          <a:bodyPr/>
          <a:lstStyle/>
          <a:p>
            <a:fld id="{25E3D96E-B54E-47D6-8268-F45085D508A1}"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0FD427F4-D2D6-EA36-2687-A0E516C2255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45B3747-142E-DA7D-14AC-308777773825}"/>
              </a:ext>
            </a:extLst>
          </p:cNvPr>
          <p:cNvSpPr>
            <a:spLocks noGrp="1"/>
          </p:cNvSpPr>
          <p:nvPr>
            <p:ph type="sldNum" sz="quarter" idx="12"/>
          </p:nvPr>
        </p:nvSpPr>
        <p:spPr/>
        <p:txBody>
          <a:body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2551304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548051A-BA91-0009-D99A-2826024088F2}"/>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7F6E7BD-34A9-4D89-1A19-D6F4B709D7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F08EFA8E-81E4-4131-D1BF-0CF5C17C2380}"/>
              </a:ext>
            </a:extLst>
          </p:cNvPr>
          <p:cNvSpPr>
            <a:spLocks noGrp="1"/>
          </p:cNvSpPr>
          <p:nvPr>
            <p:ph type="dt" sz="half" idx="10"/>
          </p:nvPr>
        </p:nvSpPr>
        <p:spPr/>
        <p:txBody>
          <a:bodyPr/>
          <a:lstStyle/>
          <a:p>
            <a:fld id="{25E3D96E-B54E-47D6-8268-F45085D508A1}"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38673859-E7C1-64BE-71C6-FEE6D563AE4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D7FC57E-D0EC-7B66-0ACE-9ED2546B6C0D}"/>
              </a:ext>
            </a:extLst>
          </p:cNvPr>
          <p:cNvSpPr>
            <a:spLocks noGrp="1"/>
          </p:cNvSpPr>
          <p:nvPr>
            <p:ph type="sldNum" sz="quarter" idx="12"/>
          </p:nvPr>
        </p:nvSpPr>
        <p:spPr/>
        <p:txBody>
          <a:body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3646835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9D27A13-156E-5FB6-C485-BF12CA7D0703}"/>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492FE05-904A-E9A7-1832-877F0F1C14F1}"/>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BC35F930-52CA-1661-FB30-46200DA18C37}"/>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20A908DE-8A52-66A5-E592-D96149A18179}"/>
              </a:ext>
            </a:extLst>
          </p:cNvPr>
          <p:cNvSpPr>
            <a:spLocks noGrp="1"/>
          </p:cNvSpPr>
          <p:nvPr>
            <p:ph type="dt" sz="half" idx="10"/>
          </p:nvPr>
        </p:nvSpPr>
        <p:spPr/>
        <p:txBody>
          <a:bodyPr/>
          <a:lstStyle/>
          <a:p>
            <a:fld id="{25E3D96E-B54E-47D6-8268-F45085D508A1}" type="datetimeFigureOut">
              <a:rPr kumimoji="1" lang="ja-JP" altLang="en-US" smtClean="0"/>
              <a:t>2022/11/29</a:t>
            </a:fld>
            <a:endParaRPr kumimoji="1" lang="ja-JP" altLang="en-US"/>
          </a:p>
        </p:txBody>
      </p:sp>
      <p:sp>
        <p:nvSpPr>
          <p:cNvPr id="6" name="フッター プレースホルダー 5">
            <a:extLst>
              <a:ext uri="{FF2B5EF4-FFF2-40B4-BE49-F238E27FC236}">
                <a16:creationId xmlns:a16="http://schemas.microsoft.com/office/drawing/2014/main" id="{9000F009-E721-AA6E-5707-855C091C0B1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FC3C3920-AF2C-0294-B6E2-1C14DEC2B7AD}"/>
              </a:ext>
            </a:extLst>
          </p:cNvPr>
          <p:cNvSpPr>
            <a:spLocks noGrp="1"/>
          </p:cNvSpPr>
          <p:nvPr>
            <p:ph type="sldNum" sz="quarter" idx="12"/>
          </p:nvPr>
        </p:nvSpPr>
        <p:spPr/>
        <p:txBody>
          <a:body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1648595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0B9F96-4665-2066-FA83-0A7AF1BE240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C3B30D4-5CC6-8A88-EBF0-4A1AC23819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AD1618F5-3200-F950-0B95-5149F8D5C5AB}"/>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1345C110-DDB0-055D-14D6-99D4FA8C00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DBC68BE3-BB85-AB69-88E1-22A1E13D5A79}"/>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00A0CE16-D823-3876-40D7-2DEE3D41C925}"/>
              </a:ext>
            </a:extLst>
          </p:cNvPr>
          <p:cNvSpPr>
            <a:spLocks noGrp="1"/>
          </p:cNvSpPr>
          <p:nvPr>
            <p:ph type="dt" sz="half" idx="10"/>
          </p:nvPr>
        </p:nvSpPr>
        <p:spPr/>
        <p:txBody>
          <a:bodyPr/>
          <a:lstStyle/>
          <a:p>
            <a:fld id="{25E3D96E-B54E-47D6-8268-F45085D508A1}" type="datetimeFigureOut">
              <a:rPr kumimoji="1" lang="ja-JP" altLang="en-US" smtClean="0"/>
              <a:t>2022/11/29</a:t>
            </a:fld>
            <a:endParaRPr kumimoji="1" lang="ja-JP" altLang="en-US"/>
          </a:p>
        </p:txBody>
      </p:sp>
      <p:sp>
        <p:nvSpPr>
          <p:cNvPr id="8" name="フッター プレースホルダー 7">
            <a:extLst>
              <a:ext uri="{FF2B5EF4-FFF2-40B4-BE49-F238E27FC236}">
                <a16:creationId xmlns:a16="http://schemas.microsoft.com/office/drawing/2014/main" id="{7D6F2A35-D284-72E3-5E87-D2FB4AE7B093}"/>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0263C55A-6FE7-499D-91C4-EAAC264EE7B3}"/>
              </a:ext>
            </a:extLst>
          </p:cNvPr>
          <p:cNvSpPr>
            <a:spLocks noGrp="1"/>
          </p:cNvSpPr>
          <p:nvPr>
            <p:ph type="sldNum" sz="quarter" idx="12"/>
          </p:nvPr>
        </p:nvSpPr>
        <p:spPr/>
        <p:txBody>
          <a:body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3929062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8B2AF55-E75F-0768-2AC1-B2994CBE5FA0}"/>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71E520D1-EC9F-B2BD-F1AE-1A4D525F4E62}"/>
              </a:ext>
            </a:extLst>
          </p:cNvPr>
          <p:cNvSpPr>
            <a:spLocks noGrp="1"/>
          </p:cNvSpPr>
          <p:nvPr>
            <p:ph type="dt" sz="half" idx="10"/>
          </p:nvPr>
        </p:nvSpPr>
        <p:spPr/>
        <p:txBody>
          <a:bodyPr/>
          <a:lstStyle/>
          <a:p>
            <a:fld id="{25E3D96E-B54E-47D6-8268-F45085D508A1}" type="datetimeFigureOut">
              <a:rPr kumimoji="1" lang="ja-JP" altLang="en-US" smtClean="0"/>
              <a:t>2022/11/29</a:t>
            </a:fld>
            <a:endParaRPr kumimoji="1" lang="ja-JP" altLang="en-US"/>
          </a:p>
        </p:txBody>
      </p:sp>
      <p:sp>
        <p:nvSpPr>
          <p:cNvPr id="4" name="フッター プレースホルダー 3">
            <a:extLst>
              <a:ext uri="{FF2B5EF4-FFF2-40B4-BE49-F238E27FC236}">
                <a16:creationId xmlns:a16="http://schemas.microsoft.com/office/drawing/2014/main" id="{8BC9B248-7A92-CFF6-130F-C6E99D24C9D2}"/>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37BCD5C1-E671-2990-2910-D8D0739E732F}"/>
              </a:ext>
            </a:extLst>
          </p:cNvPr>
          <p:cNvSpPr>
            <a:spLocks noGrp="1"/>
          </p:cNvSpPr>
          <p:nvPr>
            <p:ph type="sldNum" sz="quarter" idx="12"/>
          </p:nvPr>
        </p:nvSpPr>
        <p:spPr/>
        <p:txBody>
          <a:body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1118562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AF000ED9-202E-A431-29E2-8BF6F1E34474}"/>
              </a:ext>
            </a:extLst>
          </p:cNvPr>
          <p:cNvSpPr>
            <a:spLocks noGrp="1"/>
          </p:cNvSpPr>
          <p:nvPr>
            <p:ph type="dt" sz="half" idx="10"/>
          </p:nvPr>
        </p:nvSpPr>
        <p:spPr/>
        <p:txBody>
          <a:bodyPr/>
          <a:lstStyle/>
          <a:p>
            <a:fld id="{25E3D96E-B54E-47D6-8268-F45085D508A1}" type="datetimeFigureOut">
              <a:rPr kumimoji="1" lang="ja-JP" altLang="en-US" smtClean="0"/>
              <a:t>2022/11/29</a:t>
            </a:fld>
            <a:endParaRPr kumimoji="1" lang="ja-JP" altLang="en-US"/>
          </a:p>
        </p:txBody>
      </p:sp>
      <p:sp>
        <p:nvSpPr>
          <p:cNvPr id="3" name="フッター プレースホルダー 2">
            <a:extLst>
              <a:ext uri="{FF2B5EF4-FFF2-40B4-BE49-F238E27FC236}">
                <a16:creationId xmlns:a16="http://schemas.microsoft.com/office/drawing/2014/main" id="{0CC74C6E-18C8-6ECB-173F-1450423E19E9}"/>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1D60EFD1-0C97-F754-40AE-C39DB02BC34A}"/>
              </a:ext>
            </a:extLst>
          </p:cNvPr>
          <p:cNvSpPr>
            <a:spLocks noGrp="1"/>
          </p:cNvSpPr>
          <p:nvPr>
            <p:ph type="sldNum" sz="quarter" idx="12"/>
          </p:nvPr>
        </p:nvSpPr>
        <p:spPr/>
        <p:txBody>
          <a:body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2394128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08F4C03-36F7-6804-B3E2-3A72E16C1D83}"/>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1AD2C8B-80CB-DAB0-FC38-935CB0B067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3D424F7F-A8CC-50FA-1FA8-D9B4447AFB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596036B-AEBA-62EB-1016-45DEB4C37A7C}"/>
              </a:ext>
            </a:extLst>
          </p:cNvPr>
          <p:cNvSpPr>
            <a:spLocks noGrp="1"/>
          </p:cNvSpPr>
          <p:nvPr>
            <p:ph type="dt" sz="half" idx="10"/>
          </p:nvPr>
        </p:nvSpPr>
        <p:spPr/>
        <p:txBody>
          <a:bodyPr/>
          <a:lstStyle/>
          <a:p>
            <a:fld id="{25E3D96E-B54E-47D6-8268-F45085D508A1}" type="datetimeFigureOut">
              <a:rPr kumimoji="1" lang="ja-JP" altLang="en-US" smtClean="0"/>
              <a:t>2022/11/29</a:t>
            </a:fld>
            <a:endParaRPr kumimoji="1" lang="ja-JP" altLang="en-US"/>
          </a:p>
        </p:txBody>
      </p:sp>
      <p:sp>
        <p:nvSpPr>
          <p:cNvPr id="6" name="フッター プレースホルダー 5">
            <a:extLst>
              <a:ext uri="{FF2B5EF4-FFF2-40B4-BE49-F238E27FC236}">
                <a16:creationId xmlns:a16="http://schemas.microsoft.com/office/drawing/2014/main" id="{02665D76-2343-4943-B0B3-A8EA46DF866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0CDF0617-FA58-FA13-FF0D-A150C1C4C2F3}"/>
              </a:ext>
            </a:extLst>
          </p:cNvPr>
          <p:cNvSpPr>
            <a:spLocks noGrp="1"/>
          </p:cNvSpPr>
          <p:nvPr>
            <p:ph type="sldNum" sz="quarter" idx="12"/>
          </p:nvPr>
        </p:nvSpPr>
        <p:spPr/>
        <p:txBody>
          <a:body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2748953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20F969-697E-2C27-1DA8-9045CE44D5D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5CEF9EF1-C7C1-1F50-6380-896943761E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7D186F9-94C8-46C3-3021-D1A37984A6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74E1D16-24EA-2934-2788-D6C1F4223A90}"/>
              </a:ext>
            </a:extLst>
          </p:cNvPr>
          <p:cNvSpPr>
            <a:spLocks noGrp="1"/>
          </p:cNvSpPr>
          <p:nvPr>
            <p:ph type="dt" sz="half" idx="10"/>
          </p:nvPr>
        </p:nvSpPr>
        <p:spPr/>
        <p:txBody>
          <a:bodyPr/>
          <a:lstStyle/>
          <a:p>
            <a:fld id="{25E3D96E-B54E-47D6-8268-F45085D508A1}" type="datetimeFigureOut">
              <a:rPr kumimoji="1" lang="ja-JP" altLang="en-US" smtClean="0"/>
              <a:t>2022/11/29</a:t>
            </a:fld>
            <a:endParaRPr kumimoji="1" lang="ja-JP" altLang="en-US"/>
          </a:p>
        </p:txBody>
      </p:sp>
      <p:sp>
        <p:nvSpPr>
          <p:cNvPr id="6" name="フッター プレースホルダー 5">
            <a:extLst>
              <a:ext uri="{FF2B5EF4-FFF2-40B4-BE49-F238E27FC236}">
                <a16:creationId xmlns:a16="http://schemas.microsoft.com/office/drawing/2014/main" id="{6DBDAC6F-A56A-BF9C-82F6-17F31DAF4DE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D2B81CD-72E1-1177-08B3-78B6F5B65198}"/>
              </a:ext>
            </a:extLst>
          </p:cNvPr>
          <p:cNvSpPr>
            <a:spLocks noGrp="1"/>
          </p:cNvSpPr>
          <p:nvPr>
            <p:ph type="sldNum" sz="quarter" idx="12"/>
          </p:nvPr>
        </p:nvSpPr>
        <p:spPr/>
        <p:txBody>
          <a:body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22759003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9AD6A5EA-ABF2-3080-D7A4-63B5D494EE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C364297-685B-19E8-7EBD-66E20AB3B3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C82380B-5B06-4C7D-270F-9FF4FA269B7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E3D96E-B54E-47D6-8268-F45085D508A1}" type="datetimeFigureOut">
              <a:rPr kumimoji="1" lang="ja-JP" altLang="en-US" smtClean="0"/>
              <a:t>2022/11/29</a:t>
            </a:fld>
            <a:endParaRPr kumimoji="1" lang="ja-JP" altLang="en-US"/>
          </a:p>
        </p:txBody>
      </p:sp>
      <p:sp>
        <p:nvSpPr>
          <p:cNvPr id="5" name="フッター プレースホルダー 4">
            <a:extLst>
              <a:ext uri="{FF2B5EF4-FFF2-40B4-BE49-F238E27FC236}">
                <a16:creationId xmlns:a16="http://schemas.microsoft.com/office/drawing/2014/main" id="{D0BAE346-3508-C306-AB2B-4896290700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98A8B04E-D8B2-225A-5A99-21ACD95AC2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CFA4E0-E774-454C-82FB-09D3D3EEC5A0}" type="slidenum">
              <a:rPr kumimoji="1" lang="ja-JP" altLang="en-US" smtClean="0"/>
              <a:t>‹#›</a:t>
            </a:fld>
            <a:endParaRPr kumimoji="1" lang="ja-JP" altLang="en-US"/>
          </a:p>
        </p:txBody>
      </p:sp>
    </p:spTree>
    <p:extLst>
      <p:ext uri="{BB962C8B-B14F-4D97-AF65-F5344CB8AC3E}">
        <p14:creationId xmlns:p14="http://schemas.microsoft.com/office/powerpoint/2010/main" val="1061825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22.png"/><Relationship Id="rId3" Type="http://schemas.microsoft.com/office/2007/relationships/hdphoto" Target="../media/hdphoto5.wdp"/><Relationship Id="rId7" Type="http://schemas.microsoft.com/office/2007/relationships/hdphoto" Target="../media/hdphoto15.wdp"/><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21.png"/><Relationship Id="rId11" Type="http://schemas.microsoft.com/office/2007/relationships/hdphoto" Target="../media/hdphoto17.wdp"/><Relationship Id="rId5" Type="http://schemas.microsoft.com/office/2007/relationships/hdphoto" Target="../media/hdphoto14.wdp"/><Relationship Id="rId10" Type="http://schemas.openxmlformats.org/officeDocument/2006/relationships/image" Target="../media/image23.png"/><Relationship Id="rId4" Type="http://schemas.openxmlformats.org/officeDocument/2006/relationships/image" Target="../media/image20.png"/><Relationship Id="rId9" Type="http://schemas.microsoft.com/office/2007/relationships/hdphoto" Target="../media/hdphoto16.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microsoft.com/office/2007/relationships/hdphoto" Target="../media/hdphoto18.wdp"/><Relationship Id="rId2" Type="http://schemas.openxmlformats.org/officeDocument/2006/relationships/image" Target="../media/image24.png"/><Relationship Id="rId1" Type="http://schemas.openxmlformats.org/officeDocument/2006/relationships/slideLayout" Target="../slideLayouts/slideLayout2.xml"/><Relationship Id="rId5" Type="http://schemas.microsoft.com/office/2007/relationships/hdphoto" Target="../media/hdphoto19.wdp"/><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2.png"/><Relationship Id="rId1" Type="http://schemas.openxmlformats.org/officeDocument/2006/relationships/slideLayout" Target="../slideLayouts/slideLayout2.xml"/><Relationship Id="rId5" Type="http://schemas.microsoft.com/office/2007/relationships/hdphoto" Target="../media/hdphoto20.wdp"/><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8.png"/><Relationship Id="rId5" Type="http://schemas.microsoft.com/office/2007/relationships/hdphoto" Target="../media/hdphoto2.wdp"/><Relationship Id="rId4" Type="http://schemas.openxmlformats.org/officeDocument/2006/relationships/image" Target="../media/image7.png"/><Relationship Id="rId9" Type="http://schemas.microsoft.com/office/2007/relationships/hdphoto" Target="../media/hdphoto4.wdp"/></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9.wdp"/><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4.png"/><Relationship Id="rId5" Type="http://schemas.microsoft.com/office/2007/relationships/hdphoto" Target="../media/hdphoto8.wdp"/><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hdphoto" Target="../media/hdphoto4.wdp"/><Relationship Id="rId7" Type="http://schemas.microsoft.com/office/2007/relationships/hdphoto" Target="../media/hdphoto6.wdp"/><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png"/><Relationship Id="rId5" Type="http://schemas.microsoft.com/office/2007/relationships/hdphoto" Target="../media/hdphoto5.wdp"/><Relationship Id="rId4" Type="http://schemas.openxmlformats.org/officeDocument/2006/relationships/image" Target="../media/image10.png"/><Relationship Id="rId9" Type="http://schemas.microsoft.com/office/2007/relationships/hdphoto" Target="../media/hdphoto7.wdp"/></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hdphoto" Target="../media/hdphoto2.wdp"/><Relationship Id="rId7" Type="http://schemas.microsoft.com/office/2007/relationships/hdphoto" Target="../media/hdphoto9.wdp"/><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4.png"/><Relationship Id="rId5" Type="http://schemas.microsoft.com/office/2007/relationships/hdphoto" Target="../media/hdphoto8.wdp"/><Relationship Id="rId4" Type="http://schemas.openxmlformats.org/officeDocument/2006/relationships/image" Target="../media/image13.png"/><Relationship Id="rId9" Type="http://schemas.microsoft.com/office/2007/relationships/hdphoto" Target="../media/hdphoto10.wd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microsoft.com/office/2007/relationships/hdphoto" Target="../media/hdphoto2.wdp"/><Relationship Id="rId7" Type="http://schemas.microsoft.com/office/2007/relationships/hdphoto" Target="../media/hdphoto11.wdp"/><Relationship Id="rId12" Type="http://schemas.microsoft.com/office/2007/relationships/hdphoto" Target="../media/hdphoto13.wdp"/><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19.png"/><Relationship Id="rId5" Type="http://schemas.microsoft.com/office/2007/relationships/hdphoto" Target="../media/hdphoto3.wdp"/><Relationship Id="rId10" Type="http://schemas.microsoft.com/office/2007/relationships/hdphoto" Target="../media/hdphoto12.wdp"/><Relationship Id="rId4" Type="http://schemas.openxmlformats.org/officeDocument/2006/relationships/image" Target="../media/image8.pn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D1451787-796D-CB85-E24A-1910DE366F06}"/>
              </a:ext>
            </a:extLst>
          </p:cNvPr>
          <p:cNvSpPr txBox="1"/>
          <p:nvPr/>
        </p:nvSpPr>
        <p:spPr>
          <a:xfrm>
            <a:off x="3699331" y="3198167"/>
            <a:ext cx="4801314" cy="461665"/>
          </a:xfrm>
          <a:prstGeom prst="rect">
            <a:avLst/>
          </a:prstGeom>
          <a:noFill/>
        </p:spPr>
        <p:txBody>
          <a:bodyPr wrap="none" rtlCol="0">
            <a:spAutoFit/>
          </a:bodyPr>
          <a:lstStyle/>
          <a:p>
            <a:r>
              <a:rPr lang="ja-JP" altLang="en-US" sz="2400" dirty="0">
                <a:latin typeface="メイリオ" panose="020B0604030504040204" pitchFamily="50" charset="-128"/>
                <a:ea typeface="メイリオ" panose="020B0604030504040204" pitchFamily="50" charset="-128"/>
              </a:rPr>
              <a:t>患者の体内デバイス管理システム</a:t>
            </a:r>
            <a:endParaRPr lang="en-US" altLang="ja-JP"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1477377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 8">
            <a:extLst>
              <a:ext uri="{FF2B5EF4-FFF2-40B4-BE49-F238E27FC236}">
                <a16:creationId xmlns:a16="http://schemas.microsoft.com/office/drawing/2014/main" id="{439CDD9B-945A-F476-E6B1-EEEEA6E994E3}"/>
              </a:ext>
            </a:extLst>
          </p:cNvPr>
          <p:cNvGraphicFramePr>
            <a:graphicFrameLocks noGrp="1"/>
          </p:cNvGraphicFramePr>
          <p:nvPr>
            <p:extLst>
              <p:ext uri="{D42A27DB-BD31-4B8C-83A1-F6EECF244321}">
                <p14:modId xmlns:p14="http://schemas.microsoft.com/office/powerpoint/2010/main" val="3185643285"/>
              </p:ext>
            </p:extLst>
          </p:nvPr>
        </p:nvGraphicFramePr>
        <p:xfrm>
          <a:off x="342303" y="475693"/>
          <a:ext cx="11511030" cy="2637376"/>
        </p:xfrm>
        <a:graphic>
          <a:graphicData uri="http://schemas.openxmlformats.org/drawingml/2006/table">
            <a:tbl>
              <a:tblPr firstRow="1" bandRow="1">
                <a:tableStyleId>{8799B23B-EC83-4686-B30A-512413B5E67A}</a:tableStyleId>
              </a:tblPr>
              <a:tblGrid>
                <a:gridCol w="1485698">
                  <a:extLst>
                    <a:ext uri="{9D8B030D-6E8A-4147-A177-3AD203B41FA5}">
                      <a16:colId xmlns:a16="http://schemas.microsoft.com/office/drawing/2014/main" val="1394253334"/>
                    </a:ext>
                  </a:extLst>
                </a:gridCol>
                <a:gridCol w="1132756">
                  <a:extLst>
                    <a:ext uri="{9D8B030D-6E8A-4147-A177-3AD203B41FA5}">
                      <a16:colId xmlns:a16="http://schemas.microsoft.com/office/drawing/2014/main" val="2072105060"/>
                    </a:ext>
                  </a:extLst>
                </a:gridCol>
                <a:gridCol w="8892576">
                  <a:extLst>
                    <a:ext uri="{9D8B030D-6E8A-4147-A177-3AD203B41FA5}">
                      <a16:colId xmlns:a16="http://schemas.microsoft.com/office/drawing/2014/main" val="2501236595"/>
                    </a:ext>
                  </a:extLst>
                </a:gridCol>
              </a:tblGrid>
              <a:tr h="203234">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203234">
                <a:tc>
                  <a:txBody>
                    <a:bodyPr/>
                    <a:lstStyle/>
                    <a:p>
                      <a:pPr algn="l" fontAlgn="t"/>
                      <a:r>
                        <a:rPr lang="en-US" sz="900" dirty="0">
                          <a:effectLst/>
                          <a:latin typeface="メイリオ" panose="020B0604030504040204" pitchFamily="50" charset="-128"/>
                          <a:ea typeface="メイリオ" panose="020B0604030504040204" pitchFamily="50" charset="-128"/>
                        </a:rPr>
                        <a:t>index</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従業員情報の一覧表示（</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ページ最大</a:t>
                      </a:r>
                      <a:r>
                        <a:rPr lang="en-US" altLang="ja-JP" sz="900" dirty="0">
                          <a:effectLst/>
                          <a:latin typeface="メイリオ" panose="020B0604030504040204" pitchFamily="50" charset="-128"/>
                          <a:ea typeface="メイリオ" panose="020B0604030504040204" pitchFamily="50" charset="-128"/>
                        </a:rPr>
                        <a:t>20</a:t>
                      </a:r>
                      <a:r>
                        <a:rPr lang="ja-JP" altLang="en-US" sz="900" dirty="0">
                          <a:effectLst/>
                          <a:latin typeface="メイリオ" panose="020B0604030504040204" pitchFamily="50" charset="-128"/>
                          <a:ea typeface="メイリオ" panose="020B0604030504040204" pitchFamily="50" charset="-128"/>
                        </a:rPr>
                        <a:t>レコード）</a:t>
                      </a:r>
                    </a:p>
                  </a:txBody>
                  <a:tcPr marL="50800" marR="50800" marT="50800" marB="50800"/>
                </a:tc>
                <a:extLst>
                  <a:ext uri="{0D108BD9-81ED-4DB2-BD59-A6C34878D82A}">
                    <a16:rowId xmlns:a16="http://schemas.microsoft.com/office/drawing/2014/main" val="119574636"/>
                  </a:ext>
                </a:extLst>
              </a:tr>
              <a:tr h="314089">
                <a:tc>
                  <a:txBody>
                    <a:bodyPr/>
                    <a:lstStyle/>
                    <a:p>
                      <a:pPr algn="l" fontAlgn="t"/>
                      <a:r>
                        <a:rPr lang="en-US" sz="900" dirty="0" err="1">
                          <a:effectLst/>
                          <a:latin typeface="メイリオ" panose="020B0604030504040204" pitchFamily="50" charset="-128"/>
                          <a:ea typeface="メイリオ" panose="020B0604030504040204" pitchFamily="50" charset="-128"/>
                        </a:rPr>
                        <a:t>entryNew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新規登録画面の表示。</a:t>
                      </a:r>
                      <a:r>
                        <a:rPr lang="en-US" sz="900" dirty="0">
                          <a:effectLst/>
                          <a:latin typeface="メイリオ" panose="020B0604030504040204" pitchFamily="50" charset="-128"/>
                          <a:ea typeface="メイリオ" panose="020B0604030504040204" pitchFamily="50" charset="-128"/>
                        </a:rPr>
                        <a:t>CSRF</a:t>
                      </a:r>
                      <a:r>
                        <a:rPr lang="ja-JP" altLang="en-US" sz="900" dirty="0">
                          <a:effectLst/>
                          <a:latin typeface="メイリオ" panose="020B0604030504040204" pitchFamily="50" charset="-128"/>
                          <a:ea typeface="メイリオ" panose="020B0604030504040204" pitchFamily="50" charset="-128"/>
                        </a:rPr>
                        <a:t>対策</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03234">
                <a:tc>
                  <a:txBody>
                    <a:bodyPr/>
                    <a:lstStyle/>
                    <a:p>
                      <a:pPr fontAlgn="t"/>
                      <a:r>
                        <a:rPr lang="en-US" sz="900" dirty="0">
                          <a:effectLst/>
                          <a:latin typeface="メイリオ" panose="020B0604030504040204" pitchFamily="50" charset="-128"/>
                          <a:ea typeface="メイリオ" panose="020B0604030504040204" pitchFamily="50" charset="-128"/>
                        </a:rPr>
                        <a:t>create</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CSRF</a:t>
                      </a:r>
                      <a:r>
                        <a:rPr lang="ja-JP" altLang="en-US" sz="900" dirty="0">
                          <a:effectLst/>
                          <a:latin typeface="メイリオ" panose="020B0604030504040204" pitchFamily="50" charset="-128"/>
                          <a:ea typeface="メイリオ" panose="020B0604030504040204" pitchFamily="50" charset="-128"/>
                        </a:rPr>
                        <a:t>対策</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の確認。データをバリデーションし、エラーがなければデータベースに登録。</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203234">
                <a:tc>
                  <a:txBody>
                    <a:bodyPr/>
                    <a:lstStyle/>
                    <a:p>
                      <a:pPr fontAlgn="t"/>
                      <a:r>
                        <a:rPr lang="en-US" sz="900" dirty="0">
                          <a:effectLst/>
                          <a:latin typeface="メイリオ" panose="020B0604030504040204" pitchFamily="50" charset="-128"/>
                          <a:ea typeface="メイリオ" panose="020B0604030504040204" pitchFamily="50" charset="-128"/>
                        </a:rPr>
                        <a:t>show</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をもとに添付文書情報を取得。</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93371084"/>
                  </a:ext>
                </a:extLst>
              </a:tr>
              <a:tr h="314089">
                <a:tc>
                  <a:txBody>
                    <a:bodyPr/>
                    <a:lstStyle/>
                    <a:p>
                      <a:pPr fontAlgn="t"/>
                      <a:r>
                        <a:rPr lang="en-US" sz="900" dirty="0">
                          <a:effectLst/>
                          <a:latin typeface="メイリオ" panose="020B0604030504040204" pitchFamily="50" charset="-128"/>
                          <a:ea typeface="メイリオ" panose="020B0604030504040204" pitchFamily="50" charset="-128"/>
                        </a:rPr>
                        <a:t>edit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をもとに従業員情報（</a:t>
                      </a:r>
                      <a:r>
                        <a:rPr lang="en-US" altLang="ja-JP" sz="900" dirty="0" err="1">
                          <a:effectLst/>
                          <a:latin typeface="メイリオ" panose="020B0604030504040204" pitchFamily="50" charset="-128"/>
                          <a:ea typeface="メイリオ" panose="020B0604030504040204" pitchFamily="50" charset="-128"/>
                        </a:rPr>
                        <a:t>EmployeeView</a:t>
                      </a:r>
                      <a:r>
                        <a:rPr lang="ja-JP" altLang="en-US" sz="900" dirty="0">
                          <a:effectLst/>
                          <a:latin typeface="メイリオ" panose="020B0604030504040204" pitchFamily="50" charset="-128"/>
                          <a:ea typeface="メイリオ" panose="020B0604030504040204" pitchFamily="50" charset="-128"/>
                        </a:rPr>
                        <a:t>）を取得。</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null</a:t>
                      </a:r>
                      <a:r>
                        <a:rPr lang="ja-JP" altLang="en-US" sz="900" dirty="0">
                          <a:effectLst/>
                          <a:latin typeface="メイリオ" panose="020B0604030504040204" pitchFamily="50" charset="-128"/>
                          <a:ea typeface="メイリオ" panose="020B0604030504040204" pitchFamily="50" charset="-128"/>
                        </a:rPr>
                        <a:t>でないなら、</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とともにデータを</a:t>
                      </a:r>
                      <a:r>
                        <a:rPr lang="en-US" altLang="ja-JP" sz="900" dirty="0" err="1">
                          <a:effectLst/>
                          <a:latin typeface="メイリオ" panose="020B0604030504040204" pitchFamily="50" charset="-128"/>
                          <a:ea typeface="メイリオ" panose="020B0604030504040204" pitchFamily="50" charset="-128"/>
                        </a:rPr>
                        <a:t>edit.jsp</a:t>
                      </a:r>
                      <a:r>
                        <a:rPr lang="ja-JP" altLang="en-US" sz="900" dirty="0">
                          <a:effectLst/>
                          <a:latin typeface="メイリオ" panose="020B0604030504040204" pitchFamily="50" charset="-128"/>
                          <a:ea typeface="メイリオ" panose="020B0604030504040204" pitchFamily="50" charset="-128"/>
                        </a:rPr>
                        <a:t>に送る。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42738762"/>
                  </a:ext>
                </a:extLst>
              </a:tr>
              <a:tr h="339119">
                <a:tc>
                  <a:txBody>
                    <a:bodyPr/>
                    <a:lstStyle/>
                    <a:p>
                      <a:pPr fontAlgn="t"/>
                      <a:r>
                        <a:rPr lang="en-US" sz="900" dirty="0">
                          <a:effectLst/>
                          <a:latin typeface="メイリオ" panose="020B0604030504040204" pitchFamily="50" charset="-128"/>
                          <a:ea typeface="メイリオ" panose="020B0604030504040204" pitchFamily="50" charset="-128"/>
                        </a:rPr>
                        <a:t>update</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が正しければ処理。</a:t>
                      </a:r>
                      <a:r>
                        <a:rPr lang="en-US" altLang="ja-JP"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をもとに従業員情報（</a:t>
                      </a:r>
                      <a:r>
                        <a:rPr lang="en-US" altLang="ja-JP" sz="900" dirty="0" err="1">
                          <a:effectLst/>
                          <a:latin typeface="メイリオ" panose="020B0604030504040204" pitchFamily="50" charset="-128"/>
                          <a:ea typeface="メイリオ" panose="020B0604030504040204" pitchFamily="50" charset="-128"/>
                        </a:rPr>
                        <a:t>EmployeeView</a:t>
                      </a:r>
                      <a:r>
                        <a:rPr lang="ja-JP" altLang="en-US" sz="900" dirty="0">
                          <a:effectLst/>
                          <a:latin typeface="メイリオ" panose="020B0604030504040204" pitchFamily="50" charset="-128"/>
                          <a:ea typeface="メイリオ" panose="020B0604030504040204" pitchFamily="50" charset="-128"/>
                        </a:rPr>
                        <a:t>）を取得。</a:t>
                      </a:r>
                      <a:r>
                        <a:rPr lang="en-US" altLang="ja-JP" sz="900" dirty="0" err="1">
                          <a:effectLst/>
                          <a:latin typeface="メイリオ" panose="020B0604030504040204" pitchFamily="50" charset="-128"/>
                          <a:ea typeface="メイリオ" panose="020B0604030504040204" pitchFamily="50" charset="-128"/>
                        </a:rPr>
                        <a:t>service.update</a:t>
                      </a:r>
                      <a:r>
                        <a:rPr lang="ja-JP" altLang="en-US" sz="900" dirty="0">
                          <a:effectLst/>
                          <a:latin typeface="メイリオ" panose="020B0604030504040204" pitchFamily="50" charset="-128"/>
                          <a:ea typeface="メイリオ" panose="020B0604030504040204" pitchFamily="50" charset="-128"/>
                        </a:rPr>
                        <a:t>でエラーがなければ更新し、</a:t>
                      </a:r>
                      <a:r>
                        <a:rPr lang="en-US" altLang="ja-JP" sz="900" dirty="0">
                          <a:effectLst/>
                          <a:latin typeface="メイリオ" panose="020B0604030504040204" pitchFamily="50" charset="-128"/>
                          <a:ea typeface="メイリオ" panose="020B0604030504040204" pitchFamily="50" charset="-128"/>
                        </a:rPr>
                        <a:t>index</a:t>
                      </a:r>
                      <a:r>
                        <a:rPr lang="ja-JP" altLang="en-US" sz="900" dirty="0">
                          <a:effectLst/>
                          <a:latin typeface="メイリオ" panose="020B0604030504040204" pitchFamily="50" charset="-128"/>
                          <a:ea typeface="メイリオ" panose="020B0604030504040204" pitchFamily="50" charset="-128"/>
                        </a:rPr>
                        <a:t>メソッドに</a:t>
                      </a:r>
                      <a:r>
                        <a:rPr lang="en-US" altLang="ja-JP" sz="900" dirty="0">
                          <a:effectLst/>
                          <a:latin typeface="メイリオ" panose="020B0604030504040204" pitchFamily="50" charset="-128"/>
                          <a:ea typeface="メイリオ" panose="020B0604030504040204" pitchFamily="50" charset="-128"/>
                        </a:rPr>
                        <a:t>redirect</a:t>
                      </a:r>
                      <a:r>
                        <a:rPr lang="ja-JP" altLang="en-US" sz="900" dirty="0">
                          <a:effectLst/>
                          <a:latin typeface="メイリオ" panose="020B0604030504040204" pitchFamily="50" charset="-128"/>
                          <a:ea typeface="メイリオ" panose="020B0604030504040204" pitchFamily="50" charset="-128"/>
                        </a:rPr>
                        <a:t>。</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83864479"/>
                  </a:ext>
                </a:extLst>
              </a:tr>
              <a:tr h="339119">
                <a:tc>
                  <a:txBody>
                    <a:bodyPr/>
                    <a:lstStyle/>
                    <a:p>
                      <a:pPr fontAlgn="t"/>
                      <a:r>
                        <a:rPr lang="en-US" sz="900" dirty="0">
                          <a:effectLst/>
                          <a:latin typeface="メイリオ" panose="020B0604030504040204" pitchFamily="50" charset="-128"/>
                          <a:ea typeface="メイリオ" panose="020B0604030504040204" pitchFamily="50" charset="-128"/>
                        </a:rPr>
                        <a:t>destroy</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が正しければ処理。レコードを論理削除。</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692120339"/>
                  </a:ext>
                </a:extLst>
              </a:tr>
              <a:tr h="339119">
                <a:tc>
                  <a:txBody>
                    <a:bodyPr/>
                    <a:lstStyle/>
                    <a:p>
                      <a:pPr fontAlgn="t"/>
                      <a:r>
                        <a:rPr lang="en-US" sz="900" dirty="0" err="1">
                          <a:effectLst/>
                          <a:latin typeface="メイリオ" panose="020B0604030504040204" pitchFamily="50" charset="-128"/>
                          <a:ea typeface="メイリオ" panose="020B0604030504040204" pitchFamily="50" charset="-128"/>
                        </a:rPr>
                        <a:t>checkAdmin</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Boolean</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ログイン中の従業員が管理者かどうかチェックし、管理者でなければエラー画面を表示</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035833839"/>
                  </a:ext>
                </a:extLst>
              </a:tr>
            </a:tbl>
          </a:graphicData>
        </a:graphic>
      </p:graphicFrame>
      <p:sp>
        <p:nvSpPr>
          <p:cNvPr id="2" name="テキスト ボックス 1">
            <a:extLst>
              <a:ext uri="{FF2B5EF4-FFF2-40B4-BE49-F238E27FC236}">
                <a16:creationId xmlns:a16="http://schemas.microsoft.com/office/drawing/2014/main" id="{177ADBBB-BFF9-8CF6-A80A-36F1F7D694D3}"/>
              </a:ext>
            </a:extLst>
          </p:cNvPr>
          <p:cNvSpPr txBox="1"/>
          <p:nvPr/>
        </p:nvSpPr>
        <p:spPr>
          <a:xfrm>
            <a:off x="347136" y="230916"/>
            <a:ext cx="1637705"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PackageInsetAction</a:t>
            </a:r>
            <a:r>
              <a:rPr lang="ja-JP" altLang="en-US" sz="900" dirty="0">
                <a:latin typeface="メイリオ" panose="020B0604030504040204" pitchFamily="50" charset="-128"/>
                <a:ea typeface="メイリオ" panose="020B0604030504040204" pitchFamily="50" charset="-128"/>
              </a:rPr>
              <a:t>クラス</a:t>
            </a:r>
          </a:p>
        </p:txBody>
      </p:sp>
      <p:graphicFrame>
        <p:nvGraphicFramePr>
          <p:cNvPr id="3" name="表 8">
            <a:extLst>
              <a:ext uri="{FF2B5EF4-FFF2-40B4-BE49-F238E27FC236}">
                <a16:creationId xmlns:a16="http://schemas.microsoft.com/office/drawing/2014/main" id="{6EFEA1AB-16B4-67DF-57F5-0EAB5A8229DD}"/>
              </a:ext>
            </a:extLst>
          </p:cNvPr>
          <p:cNvGraphicFramePr>
            <a:graphicFrameLocks noGrp="1"/>
          </p:cNvGraphicFramePr>
          <p:nvPr>
            <p:extLst>
              <p:ext uri="{D42A27DB-BD31-4B8C-83A1-F6EECF244321}">
                <p14:modId xmlns:p14="http://schemas.microsoft.com/office/powerpoint/2010/main" val="2875797366"/>
              </p:ext>
            </p:extLst>
          </p:nvPr>
        </p:nvGraphicFramePr>
        <p:xfrm>
          <a:off x="342306" y="4007232"/>
          <a:ext cx="8788993" cy="1836219"/>
        </p:xfrm>
        <a:graphic>
          <a:graphicData uri="http://schemas.openxmlformats.org/drawingml/2006/table">
            <a:tbl>
              <a:tblPr firstRow="1" bandRow="1">
                <a:tableStyleId>{8799B23B-EC83-4686-B30A-512413B5E67A}</a:tableStyleId>
              </a:tblPr>
              <a:tblGrid>
                <a:gridCol w="1459626">
                  <a:extLst>
                    <a:ext uri="{9D8B030D-6E8A-4147-A177-3AD203B41FA5}">
                      <a16:colId xmlns:a16="http://schemas.microsoft.com/office/drawing/2014/main" val="1394253334"/>
                    </a:ext>
                  </a:extLst>
                </a:gridCol>
                <a:gridCol w="7329367">
                  <a:extLst>
                    <a:ext uri="{9D8B030D-6E8A-4147-A177-3AD203B41FA5}">
                      <a16:colId xmlns:a16="http://schemas.microsoft.com/office/drawing/2014/main" val="2501236595"/>
                    </a:ext>
                  </a:extLst>
                </a:gridCol>
              </a:tblGrid>
              <a:tr h="341719">
                <a:tc>
                  <a:txBody>
                    <a:bodyPr/>
                    <a:lstStyle/>
                    <a:p>
                      <a:pPr algn="l" fontAlgn="b"/>
                      <a:r>
                        <a:rPr lang="en-US" altLang="ja-JP" sz="900" dirty="0" err="1">
                          <a:effectLst/>
                          <a:latin typeface="メイリオ" panose="020B0604030504040204" pitchFamily="50" charset="-128"/>
                          <a:ea typeface="メイリオ" panose="020B0604030504040204" pitchFamily="50" charset="-128"/>
                        </a:rPr>
                        <a:t>jsp</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用途</a:t>
                      </a:r>
                    </a:p>
                  </a:txBody>
                  <a:tcPr marL="50800" marR="50800" marT="50800" marB="50800" anchor="b"/>
                </a:tc>
                <a:extLst>
                  <a:ext uri="{0D108BD9-81ED-4DB2-BD59-A6C34878D82A}">
                    <a16:rowId xmlns:a16="http://schemas.microsoft.com/office/drawing/2014/main" val="3211795070"/>
                  </a:ext>
                </a:extLst>
              </a:tr>
              <a:tr h="314635">
                <a:tc>
                  <a:txBody>
                    <a:bodyPr/>
                    <a:lstStyle/>
                    <a:p>
                      <a:pPr algn="l" fontAlgn="t"/>
                      <a:r>
                        <a:rPr lang="en-US" sz="900" dirty="0" err="1">
                          <a:effectLst/>
                          <a:latin typeface="メイリオ" panose="020B0604030504040204" pitchFamily="50" charset="-128"/>
                          <a:ea typeface="メイリオ" panose="020B0604030504040204" pitchFamily="50" charset="-128"/>
                        </a:rPr>
                        <a:t>index.jsp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従業員データの一覧表示（</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ページ最大</a:t>
                      </a:r>
                      <a:r>
                        <a:rPr lang="en-US" altLang="ja-JP" sz="900" dirty="0">
                          <a:effectLst/>
                          <a:latin typeface="メイリオ" panose="020B0604030504040204" pitchFamily="50" charset="-128"/>
                          <a:ea typeface="メイリオ" panose="020B0604030504040204" pitchFamily="50" charset="-128"/>
                        </a:rPr>
                        <a:t>20</a:t>
                      </a:r>
                      <a:r>
                        <a:rPr lang="ja-JP" altLang="en-US" sz="900" dirty="0">
                          <a:effectLst/>
                          <a:latin typeface="メイリオ" panose="020B0604030504040204" pitchFamily="50" charset="-128"/>
                          <a:ea typeface="メイリオ" panose="020B0604030504040204" pitchFamily="50" charset="-128"/>
                        </a:rPr>
                        <a:t>レコード）。</a:t>
                      </a:r>
                      <a:r>
                        <a:rPr lang="en-US" altLang="ja-JP" sz="900" dirty="0">
                          <a:effectLst/>
                          <a:latin typeface="メイリオ" panose="020B0604030504040204" pitchFamily="50" charset="-128"/>
                          <a:ea typeface="メイリオ" panose="020B0604030504040204" pitchFamily="50" charset="-128"/>
                        </a:rPr>
                        <a:t>Flush</a:t>
                      </a:r>
                      <a:r>
                        <a:rPr lang="ja-JP" altLang="en-US" sz="900" dirty="0">
                          <a:effectLst/>
                          <a:latin typeface="メイリオ" panose="020B0604030504040204" pitchFamily="50" charset="-128"/>
                          <a:ea typeface="メイリオ" panose="020B0604030504040204" pitchFamily="50" charset="-128"/>
                        </a:rPr>
                        <a:t>メッセージ（データ登録時）を表示</a:t>
                      </a:r>
                    </a:p>
                  </a:txBody>
                  <a:tcPr marL="50800" marR="50800" marT="50800" marB="50800"/>
                </a:tc>
                <a:extLst>
                  <a:ext uri="{0D108BD9-81ED-4DB2-BD59-A6C34878D82A}">
                    <a16:rowId xmlns:a16="http://schemas.microsoft.com/office/drawing/2014/main" val="119574636"/>
                  </a:ext>
                </a:extLst>
              </a:tr>
              <a:tr h="314635">
                <a:tc>
                  <a:txBody>
                    <a:bodyPr/>
                    <a:lstStyle/>
                    <a:p>
                      <a:pPr algn="l" fontAlgn="t"/>
                      <a:r>
                        <a:rPr lang="en-US" sz="900" dirty="0" err="1">
                          <a:effectLst/>
                          <a:latin typeface="メイリオ" panose="020B0604030504040204" pitchFamily="50" charset="-128"/>
                          <a:ea typeface="メイリオ" panose="020B0604030504040204" pitchFamily="50" charset="-128"/>
                        </a:rPr>
                        <a:t>new.jsp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_</a:t>
                      </a:r>
                      <a:r>
                        <a:rPr lang="en-US" altLang="ja-JP" sz="900" dirty="0" err="1">
                          <a:effectLst/>
                          <a:latin typeface="メイリオ" panose="020B0604030504040204" pitchFamily="50" charset="-128"/>
                          <a:ea typeface="メイリオ" panose="020B0604030504040204" pitchFamily="50" charset="-128"/>
                        </a:rPr>
                        <a:t>form.jsp</a:t>
                      </a:r>
                      <a:r>
                        <a:rPr lang="ja-JP" altLang="en-US" sz="900" dirty="0">
                          <a:effectLst/>
                          <a:latin typeface="メイリオ" panose="020B0604030504040204" pitchFamily="50" charset="-128"/>
                          <a:ea typeface="メイリオ" panose="020B0604030504040204" pitchFamily="50" charset="-128"/>
                        </a:rPr>
                        <a:t>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599315136"/>
                  </a:ext>
                </a:extLst>
              </a:tr>
              <a:tr h="288410">
                <a:tc>
                  <a:txBody>
                    <a:bodyPr/>
                    <a:lstStyle/>
                    <a:p>
                      <a:pPr algn="l" fontAlgn="t"/>
                      <a:r>
                        <a:rPr lang="en-US" sz="900" dirty="0">
                          <a:effectLst/>
                          <a:latin typeface="メイリオ" panose="020B0604030504040204" pitchFamily="50" charset="-128"/>
                          <a:ea typeface="メイリオ" panose="020B0604030504040204" pitchFamily="50" charset="-128"/>
                        </a:rPr>
                        <a:t>_</a:t>
                      </a:r>
                      <a:r>
                        <a:rPr lang="en-US" sz="900" dirty="0" err="1">
                          <a:effectLst/>
                          <a:latin typeface="メイリオ" panose="020B0604030504040204" pitchFamily="50" charset="-128"/>
                          <a:ea typeface="メイリオ" panose="020B0604030504040204" pitchFamily="50" charset="-128"/>
                        </a:rPr>
                        <a:t>form.jsp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従業員情報各項目入力画面。</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88410">
                <a:tc>
                  <a:txBody>
                    <a:bodyPr/>
                    <a:lstStyle/>
                    <a:p>
                      <a:pPr algn="l" fontAlgn="t"/>
                      <a:r>
                        <a:rPr lang="en-US" sz="900" dirty="0" err="1">
                          <a:effectLst/>
                          <a:latin typeface="メイリオ" panose="020B0604030504040204" pitchFamily="50" charset="-128"/>
                          <a:ea typeface="メイリオ" panose="020B0604030504040204" pitchFamily="50" charset="-128"/>
                        </a:rPr>
                        <a:t>show.jsp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従業員情報の詳細画面表示。編集可能。</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625248501"/>
                  </a:ext>
                </a:extLst>
              </a:tr>
              <a:tr h="288410">
                <a:tc>
                  <a:txBody>
                    <a:bodyPr/>
                    <a:lstStyle/>
                    <a:p>
                      <a:pPr fontAlgn="t"/>
                      <a:r>
                        <a:rPr lang="en-US" sz="900" dirty="0" err="1">
                          <a:effectLst/>
                          <a:latin typeface="メイリオ" panose="020B0604030504040204" pitchFamily="50" charset="-128"/>
                          <a:ea typeface="メイリオ" panose="020B0604030504040204" pitchFamily="50" charset="-128"/>
                        </a:rPr>
                        <a:t>edit.jsp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編集画面。</a:t>
                      </a:r>
                      <a:r>
                        <a:rPr lang="en-US" altLang="ja-JP" sz="900" dirty="0">
                          <a:effectLst/>
                          <a:latin typeface="メイリオ" panose="020B0604030504040204" pitchFamily="50" charset="-128"/>
                          <a:ea typeface="メイリオ" panose="020B0604030504040204" pitchFamily="50" charset="-128"/>
                        </a:rPr>
                        <a:t>_form</a:t>
                      </a:r>
                      <a:r>
                        <a:rPr lang="ja-JP" altLang="en-US" sz="900" dirty="0">
                          <a:effectLst/>
                          <a:latin typeface="メイリオ" panose="020B0604030504040204" pitchFamily="50" charset="-128"/>
                          <a:ea typeface="メイリオ" panose="020B0604030504040204" pitchFamily="50" charset="-128"/>
                        </a:rPr>
                        <a:t>で入力項目を表示。</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101571923"/>
                  </a:ext>
                </a:extLst>
              </a:tr>
            </a:tbl>
          </a:graphicData>
        </a:graphic>
      </p:graphicFrame>
      <p:sp>
        <p:nvSpPr>
          <p:cNvPr id="5" name="テキスト ボックス 4">
            <a:extLst>
              <a:ext uri="{FF2B5EF4-FFF2-40B4-BE49-F238E27FC236}">
                <a16:creationId xmlns:a16="http://schemas.microsoft.com/office/drawing/2014/main" id="{D422F181-21D1-539A-665D-6A74CCA66466}"/>
              </a:ext>
            </a:extLst>
          </p:cNvPr>
          <p:cNvSpPr txBox="1"/>
          <p:nvPr/>
        </p:nvSpPr>
        <p:spPr>
          <a:xfrm>
            <a:off x="346588" y="3759467"/>
            <a:ext cx="1350976"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jsp</a:t>
            </a:r>
            <a:endParaRPr lang="ja-JP" altLang="en-US" sz="900" dirty="0">
              <a:latin typeface="メイリオ" panose="020B0604030504040204" pitchFamily="50" charset="-128"/>
              <a:ea typeface="メイリオ" panose="020B0604030504040204" pitchFamily="50" charset="-128"/>
            </a:endParaRPr>
          </a:p>
        </p:txBody>
      </p:sp>
      <p:sp>
        <p:nvSpPr>
          <p:cNvPr id="4" name="テキスト ボックス 3">
            <a:extLst>
              <a:ext uri="{FF2B5EF4-FFF2-40B4-BE49-F238E27FC236}">
                <a16:creationId xmlns:a16="http://schemas.microsoft.com/office/drawing/2014/main" id="{05ACBA5B-B5D1-BBEB-A728-A3182D0E0D03}"/>
              </a:ext>
            </a:extLst>
          </p:cNvPr>
          <p:cNvSpPr txBox="1"/>
          <p:nvPr/>
        </p:nvSpPr>
        <p:spPr>
          <a:xfrm>
            <a:off x="997" y="-4235"/>
            <a:ext cx="2446111" cy="230832"/>
          </a:xfrm>
          <a:prstGeom prst="rect">
            <a:avLst/>
          </a:prstGeom>
          <a:solidFill>
            <a:schemeClr val="accent2">
              <a:lumMod val="20000"/>
              <a:lumOff val="80000"/>
            </a:schemeClr>
          </a:solidFill>
        </p:spPr>
        <p:txBody>
          <a:bodyPr wrap="square" rtlCol="0">
            <a:spAutoFit/>
          </a:bodyPr>
          <a:lstStyle/>
          <a:p>
            <a:r>
              <a:rPr lang="ja-JP" altLang="en-US" sz="900" dirty="0">
                <a:latin typeface="メイリオ" panose="020B0604030504040204" pitchFamily="50" charset="-128"/>
                <a:ea typeface="メイリオ" panose="020B0604030504040204" pitchFamily="50" charset="-128"/>
              </a:rPr>
              <a:t>従業員　</a:t>
            </a:r>
            <a:r>
              <a:rPr lang="en-US" altLang="ja-JP" sz="900" dirty="0">
                <a:latin typeface="メイリオ" panose="020B0604030504040204" pitchFamily="50" charset="-128"/>
                <a:ea typeface="メイリオ" panose="020B0604030504040204" pitchFamily="50" charset="-128"/>
              </a:rPr>
              <a:t>Action</a:t>
            </a:r>
            <a:r>
              <a:rPr lang="ja-JP" altLang="en-US" sz="900" dirty="0">
                <a:latin typeface="メイリオ" panose="020B0604030504040204" pitchFamily="50" charset="-128"/>
                <a:ea typeface="メイリオ" panose="020B0604030504040204" pitchFamily="50" charset="-128"/>
              </a:rPr>
              <a:t>クラス、</a:t>
            </a:r>
            <a:r>
              <a:rPr lang="en-US" altLang="ja-JP" sz="900" dirty="0" err="1">
                <a:latin typeface="メイリオ" panose="020B0604030504040204" pitchFamily="50" charset="-128"/>
                <a:ea typeface="メイリオ" panose="020B0604030504040204" pitchFamily="50" charset="-128"/>
              </a:rPr>
              <a:t>jsp</a:t>
            </a:r>
            <a:r>
              <a:rPr lang="ja-JP" altLang="en-US" sz="900" dirty="0">
                <a:latin typeface="メイリオ" panose="020B0604030504040204" pitchFamily="50" charset="-128"/>
                <a:ea typeface="メイリオ" panose="020B0604030504040204" pitchFamily="50" charset="-128"/>
              </a:rPr>
              <a:t>ファイル</a:t>
            </a:r>
          </a:p>
        </p:txBody>
      </p:sp>
    </p:spTree>
    <p:extLst>
      <p:ext uri="{BB962C8B-B14F-4D97-AF65-F5344CB8AC3E}">
        <p14:creationId xmlns:p14="http://schemas.microsoft.com/office/powerpoint/2010/main" val="20769669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 8">
            <a:extLst>
              <a:ext uri="{FF2B5EF4-FFF2-40B4-BE49-F238E27FC236}">
                <a16:creationId xmlns:a16="http://schemas.microsoft.com/office/drawing/2014/main" id="{D67AD5AE-ADEC-9C76-1B41-4A7D30235F97}"/>
              </a:ext>
            </a:extLst>
          </p:cNvPr>
          <p:cNvGraphicFramePr>
            <a:graphicFrameLocks noGrp="1"/>
          </p:cNvGraphicFramePr>
          <p:nvPr>
            <p:extLst>
              <p:ext uri="{D42A27DB-BD31-4B8C-83A1-F6EECF244321}">
                <p14:modId xmlns:p14="http://schemas.microsoft.com/office/powerpoint/2010/main" val="1106241775"/>
              </p:ext>
            </p:extLst>
          </p:nvPr>
        </p:nvGraphicFramePr>
        <p:xfrm>
          <a:off x="328811" y="471686"/>
          <a:ext cx="11532988" cy="3569044"/>
        </p:xfrm>
        <a:graphic>
          <a:graphicData uri="http://schemas.openxmlformats.org/drawingml/2006/table">
            <a:tbl>
              <a:tblPr firstRow="1" bandRow="1">
                <a:tableStyleId>{8799B23B-EC83-4686-B30A-512413B5E67A}</a:tableStyleId>
              </a:tblPr>
              <a:tblGrid>
                <a:gridCol w="1732692">
                  <a:extLst>
                    <a:ext uri="{9D8B030D-6E8A-4147-A177-3AD203B41FA5}">
                      <a16:colId xmlns:a16="http://schemas.microsoft.com/office/drawing/2014/main" val="1394253334"/>
                    </a:ext>
                  </a:extLst>
                </a:gridCol>
                <a:gridCol w="1539190">
                  <a:extLst>
                    <a:ext uri="{9D8B030D-6E8A-4147-A177-3AD203B41FA5}">
                      <a16:colId xmlns:a16="http://schemas.microsoft.com/office/drawing/2014/main" val="2072105060"/>
                    </a:ext>
                  </a:extLst>
                </a:gridCol>
                <a:gridCol w="1536951">
                  <a:extLst>
                    <a:ext uri="{9D8B030D-6E8A-4147-A177-3AD203B41FA5}">
                      <a16:colId xmlns:a16="http://schemas.microsoft.com/office/drawing/2014/main" val="2833924481"/>
                    </a:ext>
                  </a:extLst>
                </a:gridCol>
                <a:gridCol w="6724155">
                  <a:extLst>
                    <a:ext uri="{9D8B030D-6E8A-4147-A177-3AD203B41FA5}">
                      <a16:colId xmlns:a16="http://schemas.microsoft.com/office/drawing/2014/main" val="2501236595"/>
                    </a:ext>
                  </a:extLst>
                </a:gridCol>
              </a:tblGrid>
              <a:tr h="252547">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397627">
                <a:tc>
                  <a:txBody>
                    <a:bodyPr/>
                    <a:lstStyle/>
                    <a:p>
                      <a:pPr algn="l" fontAlgn="t"/>
                      <a:r>
                        <a:rPr lang="en-US" sz="900" dirty="0">
                          <a:effectLst/>
                          <a:latin typeface="メイリオ" panose="020B0604030504040204" pitchFamily="50" charset="-128"/>
                          <a:ea typeface="メイリオ" panose="020B0604030504040204" pitchFamily="50" charset="-128"/>
                        </a:rPr>
                        <a:t>create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エラーがあれば返す</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EmployeeView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ev</a:t>
                      </a:r>
                      <a:r>
                        <a:rPr lang="en-US" sz="900" dirty="0">
                          <a:effectLst/>
                          <a:latin typeface="メイリオ" panose="020B0604030504040204" pitchFamily="50" charset="-128"/>
                          <a:ea typeface="メイリオ" panose="020B0604030504040204" pitchFamily="50" charset="-128"/>
                        </a:rPr>
                        <a:t>, String pepper</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新規作成画面に入力されたデータ（</a:t>
                      </a:r>
                      <a:r>
                        <a:rPr lang="en-US" altLang="ja-JP" sz="900" dirty="0" err="1">
                          <a:effectLst/>
                          <a:latin typeface="メイリオ" panose="020B0604030504040204" pitchFamily="50" charset="-128"/>
                          <a:ea typeface="メイリオ" panose="020B0604030504040204" pitchFamily="50" charset="-128"/>
                        </a:rPr>
                        <a:t>EmployeetView</a:t>
                      </a:r>
                      <a:r>
                        <a:rPr lang="ja-JP" altLang="en-US" sz="900" dirty="0">
                          <a:effectLst/>
                          <a:latin typeface="メイリオ" panose="020B0604030504040204" pitchFamily="50" charset="-128"/>
                          <a:ea typeface="メイリオ" panose="020B0604030504040204" pitchFamily="50" charset="-128"/>
                        </a:rPr>
                        <a:t>）の値を</a:t>
                      </a:r>
                      <a:r>
                        <a:rPr lang="en-US" altLang="ja-JP" sz="900" dirty="0">
                          <a:effectLst/>
                          <a:latin typeface="メイリオ" panose="020B0604030504040204" pitchFamily="50" charset="-128"/>
                          <a:ea typeface="メイリオ" panose="020B0604030504040204" pitchFamily="50" charset="-128"/>
                        </a:rPr>
                        <a:t>Validator</a:t>
                      </a:r>
                      <a:r>
                        <a:rPr lang="ja-JP" altLang="en-US" sz="900" dirty="0">
                          <a:effectLst/>
                          <a:latin typeface="メイリオ" panose="020B0604030504040204" pitchFamily="50" charset="-128"/>
                          <a:ea typeface="メイリオ" panose="020B0604030504040204" pitchFamily="50" charset="-128"/>
                        </a:rPr>
                        <a:t>で検証後、エラーがなければ、</a:t>
                      </a:r>
                      <a:r>
                        <a:rPr lang="en-US" altLang="ja-JP" sz="900" dirty="0">
                          <a:effectLst/>
                          <a:latin typeface="メイリオ" panose="020B0604030504040204" pitchFamily="50" charset="-128"/>
                          <a:ea typeface="メイリオ" panose="020B0604030504040204" pitchFamily="50" charset="-128"/>
                        </a:rPr>
                        <a:t>Employee</a:t>
                      </a:r>
                      <a:r>
                        <a:rPr lang="ja-JP" altLang="en-US" sz="900" dirty="0">
                          <a:effectLst/>
                          <a:latin typeface="メイリオ" panose="020B0604030504040204" pitchFamily="50" charset="-128"/>
                          <a:ea typeface="メイリオ" panose="020B0604030504040204" pitchFamily="50" charset="-128"/>
                        </a:rPr>
                        <a:t>テーブルに登録。</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19574636"/>
                  </a:ext>
                </a:extLst>
              </a:tr>
              <a:tr h="399201">
                <a:tc>
                  <a:txBody>
                    <a:bodyPr/>
                    <a:lstStyle/>
                    <a:p>
                      <a:pPr algn="l" fontAlgn="t"/>
                      <a:r>
                        <a:rPr lang="en-US" sz="900" dirty="0">
                          <a:effectLst/>
                          <a:latin typeface="メイリオ" panose="020B0604030504040204" pitchFamily="50" charset="-128"/>
                          <a:ea typeface="メイリオ" panose="020B0604030504040204" pitchFamily="50" charset="-128"/>
                        </a:rPr>
                        <a:t>update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エラーがあれば返す</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EmployeeView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ev</a:t>
                      </a:r>
                      <a:r>
                        <a:rPr lang="en-US" sz="900" dirty="0">
                          <a:effectLst/>
                          <a:latin typeface="メイリオ" panose="020B0604030504040204" pitchFamily="50" charset="-128"/>
                          <a:ea typeface="メイリオ" panose="020B0604030504040204" pitchFamily="50" charset="-128"/>
                        </a:rPr>
                        <a:t>, String pepper</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画面から入力された従業員情報の登録内容をもとに、従業員データを更新する。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868133080"/>
                  </a:ext>
                </a:extLst>
              </a:tr>
              <a:tr h="252547">
                <a:tc>
                  <a:txBody>
                    <a:bodyPr/>
                    <a:lstStyle/>
                    <a:p>
                      <a:pPr algn="l" fontAlgn="t"/>
                      <a:r>
                        <a:rPr lang="en-US" sz="900" dirty="0">
                          <a:effectLst/>
                          <a:latin typeface="メイリオ" panose="020B0604030504040204" pitchFamily="50" charset="-128"/>
                          <a:ea typeface="メイリオ" panose="020B0604030504040204" pitchFamily="50" charset="-128"/>
                        </a:rPr>
                        <a:t>destroy</a:t>
                      </a: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void</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引数で指定した</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のレコードを論理削除。</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773374530"/>
                  </a:ext>
                </a:extLst>
              </a:tr>
              <a:tr h="252547">
                <a:tc>
                  <a:txBody>
                    <a:bodyPr/>
                    <a:lstStyle/>
                    <a:p>
                      <a:pPr algn="l" fontAlgn="t"/>
                      <a:r>
                        <a:rPr lang="en-US" sz="900" dirty="0" err="1">
                          <a:effectLst/>
                          <a:latin typeface="メイリオ" panose="020B0604030504040204" pitchFamily="50" charset="-128"/>
                          <a:ea typeface="メイリオ" panose="020B0604030504040204" pitchFamily="50" charset="-128"/>
                        </a:rPr>
                        <a:t>getPerPage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List&lt;</a:t>
                      </a:r>
                      <a:r>
                        <a:rPr lang="en-US" altLang="ja-JP" sz="900" dirty="0" err="1">
                          <a:effectLst/>
                          <a:latin typeface="メイリオ" panose="020B0604030504040204" pitchFamily="50" charset="-128"/>
                          <a:ea typeface="メイリオ" panose="020B0604030504040204" pitchFamily="50" charset="-128"/>
                        </a:rPr>
                        <a:t>EmployeeView</a:t>
                      </a:r>
                      <a:r>
                        <a:rPr lang="en-US" altLang="ja-JP" sz="900" dirty="0">
                          <a:effectLst/>
                          <a:latin typeface="メイリオ" panose="020B0604030504040204" pitchFamily="50" charset="-128"/>
                          <a:ea typeface="メイリオ" panose="020B0604030504040204" pitchFamily="50" charset="-128"/>
                        </a:rPr>
                        <a:t>&gt;</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page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指定されたページ数の一覧画面に表示するデータを取得し、</a:t>
                      </a:r>
                      <a:r>
                        <a:rPr lang="en-US" altLang="ja-JP" sz="900" dirty="0" err="1">
                          <a:effectLst/>
                          <a:latin typeface="メイリオ" panose="020B0604030504040204" pitchFamily="50" charset="-128"/>
                          <a:ea typeface="メイリオ" panose="020B0604030504040204" pitchFamily="50" charset="-128"/>
                        </a:rPr>
                        <a:t>EmployeeView</a:t>
                      </a:r>
                      <a:r>
                        <a:rPr lang="ja-JP" altLang="en-US" sz="900" dirty="0">
                          <a:effectLst/>
                          <a:latin typeface="メイリオ" panose="020B0604030504040204" pitchFamily="50" charset="-128"/>
                          <a:ea typeface="メイリオ" panose="020B0604030504040204" pitchFamily="50" charset="-128"/>
                        </a:rPr>
                        <a:t>のリストで返却する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31131943"/>
                  </a:ext>
                </a:extLst>
              </a:tr>
              <a:tr h="252547">
                <a:tc>
                  <a:txBody>
                    <a:bodyPr/>
                    <a:lstStyle/>
                    <a:p>
                      <a:pPr fontAlgn="t"/>
                      <a:r>
                        <a:rPr lang="en-US" sz="900" dirty="0" err="1">
                          <a:effectLst/>
                          <a:latin typeface="メイリオ" panose="020B0604030504040204" pitchFamily="50" charset="-128"/>
                          <a:ea typeface="メイリオ" panose="020B0604030504040204" pitchFamily="50" charset="-128"/>
                        </a:rPr>
                        <a:t>countAll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long</a:t>
                      </a:r>
                    </a:p>
                  </a:txBody>
                  <a:tcPr marL="50800" marR="50800" marT="50800" marB="50800"/>
                </a:tc>
                <a:tc>
                  <a:txBody>
                    <a:bodyPr/>
                    <a:lstStyle/>
                    <a:p>
                      <a:pPr fontAlgn="t"/>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Employee</a:t>
                      </a:r>
                      <a:r>
                        <a:rPr lang="ja-JP" altLang="en-US" sz="900" dirty="0">
                          <a:effectLst/>
                          <a:latin typeface="メイリオ" panose="020B0604030504040204" pitchFamily="50" charset="-128"/>
                          <a:ea typeface="メイリオ" panose="020B0604030504040204" pitchFamily="50" charset="-128"/>
                        </a:rPr>
                        <a:t>テーブルにある全レコードの全件数を出力</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903060031"/>
                  </a:ext>
                </a:extLst>
              </a:tr>
              <a:tr h="252547">
                <a:tc>
                  <a:txBody>
                    <a:bodyPr/>
                    <a:lstStyle/>
                    <a:p>
                      <a:pPr algn="l" fontAlgn="t"/>
                      <a:r>
                        <a:rPr lang="en-US" sz="900" dirty="0" err="1">
                          <a:effectLst/>
                          <a:latin typeface="メイリオ" panose="020B0604030504040204" pitchFamily="50" charset="-128"/>
                          <a:ea typeface="メイリオ" panose="020B0604030504040204" pitchFamily="50" charset="-128"/>
                        </a:rPr>
                        <a:t>findOne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err="1">
                          <a:effectLst/>
                          <a:latin typeface="メイリオ" panose="020B0604030504040204" pitchFamily="50" charset="-128"/>
                          <a:ea typeface="メイリオ" panose="020B0604030504040204" pitchFamily="50" charset="-128"/>
                        </a:rPr>
                        <a:t>EmployeeView</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code, String </a:t>
                      </a:r>
                      <a:r>
                        <a:rPr lang="en-US" sz="900" dirty="0" err="1">
                          <a:effectLst/>
                          <a:latin typeface="メイリオ" panose="020B0604030504040204" pitchFamily="50" charset="-128"/>
                          <a:ea typeface="メイリオ" panose="020B0604030504040204" pitchFamily="50" charset="-128"/>
                        </a:rPr>
                        <a:t>plainPass</a:t>
                      </a:r>
                      <a:r>
                        <a:rPr lang="en-US" sz="900" dirty="0">
                          <a:effectLst/>
                          <a:latin typeface="メイリオ" panose="020B0604030504040204" pitchFamily="50" charset="-128"/>
                          <a:ea typeface="メイリオ" panose="020B0604030504040204" pitchFamily="50" charset="-128"/>
                        </a:rPr>
                        <a:t>, String pepper</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社員番号、パスワードを条件に取得したデータを</a:t>
                      </a:r>
                      <a:r>
                        <a:rPr lang="en-US" altLang="ja-JP" sz="900" dirty="0" err="1">
                          <a:effectLst/>
                          <a:latin typeface="メイリオ" panose="020B0604030504040204" pitchFamily="50" charset="-128"/>
                          <a:ea typeface="メイリオ" panose="020B0604030504040204" pitchFamily="50" charset="-128"/>
                        </a:rPr>
                        <a:t>EmployeeView</a:t>
                      </a:r>
                      <a:r>
                        <a:rPr lang="ja-JP" altLang="en-US" sz="900" dirty="0">
                          <a:effectLst/>
                          <a:latin typeface="メイリオ" panose="020B0604030504040204" pitchFamily="50" charset="-128"/>
                          <a:ea typeface="メイリオ" panose="020B0604030504040204" pitchFamily="50" charset="-128"/>
                        </a:rPr>
                        <a:t>のインスタンスで返却する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738180913"/>
                  </a:ext>
                </a:extLst>
              </a:tr>
              <a:tr h="252547">
                <a:tc>
                  <a:txBody>
                    <a:bodyPr/>
                    <a:lstStyle/>
                    <a:p>
                      <a:pPr fontAlgn="t"/>
                      <a:r>
                        <a:rPr lang="en-US" sz="900" dirty="0" err="1">
                          <a:effectLst/>
                          <a:latin typeface="メイリオ" panose="020B0604030504040204" pitchFamily="50" charset="-128"/>
                          <a:ea typeface="メイリオ" panose="020B0604030504040204" pitchFamily="50" charset="-128"/>
                        </a:rPr>
                        <a:t>findOneInternal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Employee</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を条件に従業員テーブルのデータ（</a:t>
                      </a:r>
                      <a:r>
                        <a:rPr lang="en-US" altLang="ja-JP" sz="900" dirty="0">
                          <a:effectLst/>
                          <a:latin typeface="メイリオ" panose="020B0604030504040204" pitchFamily="50" charset="-128"/>
                          <a:ea typeface="メイリオ" panose="020B0604030504040204" pitchFamily="50" charset="-128"/>
                        </a:rPr>
                        <a:t>Employee</a:t>
                      </a:r>
                      <a:r>
                        <a:rPr lang="ja-JP" altLang="en-US" sz="900" dirty="0">
                          <a:effectLst/>
                          <a:latin typeface="メイリオ" panose="020B0604030504040204" pitchFamily="50" charset="-128"/>
                          <a:ea typeface="メイリオ" panose="020B0604030504040204" pitchFamily="50" charset="-128"/>
                        </a:rPr>
                        <a:t>インスタンス）を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798847643"/>
                  </a:ext>
                </a:extLst>
              </a:tr>
              <a:tr h="252547">
                <a:tc>
                  <a:txBody>
                    <a:bodyPr/>
                    <a:lstStyle/>
                    <a:p>
                      <a:pPr algn="l" fontAlgn="t"/>
                      <a:r>
                        <a:rPr lang="en-US" sz="900" dirty="0" err="1">
                          <a:effectLst/>
                          <a:latin typeface="メイリオ" panose="020B0604030504040204" pitchFamily="50" charset="-128"/>
                          <a:ea typeface="メイリオ" panose="020B0604030504040204" pitchFamily="50" charset="-128"/>
                        </a:rPr>
                        <a:t>countByCode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long</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code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社員番号を条件に該当するデータの件数を取得し、返却する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252761555"/>
                  </a:ext>
                </a:extLst>
              </a:tr>
              <a:tr h="252547">
                <a:tc>
                  <a:txBody>
                    <a:bodyPr/>
                    <a:lstStyle/>
                    <a:p>
                      <a:pPr algn="l" fontAlgn="t"/>
                      <a:r>
                        <a:rPr lang="en-US" sz="900" dirty="0" err="1">
                          <a:effectLst/>
                          <a:latin typeface="メイリオ" panose="020B0604030504040204" pitchFamily="50" charset="-128"/>
                          <a:ea typeface="メイリオ" panose="020B0604030504040204" pitchFamily="50" charset="-128"/>
                        </a:rPr>
                        <a:t>validateLogin</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err="1">
                          <a:effectLst/>
                          <a:latin typeface="メイリオ" panose="020B0604030504040204" pitchFamily="50" charset="-128"/>
                          <a:ea typeface="メイリオ" panose="020B0604030504040204" pitchFamily="50" charset="-128"/>
                        </a:rPr>
                        <a:t>Booleam</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code, String </a:t>
                      </a:r>
                      <a:r>
                        <a:rPr lang="en-US" sz="900" dirty="0" err="1">
                          <a:effectLst/>
                          <a:latin typeface="メイリオ" panose="020B0604030504040204" pitchFamily="50" charset="-128"/>
                          <a:ea typeface="メイリオ" panose="020B0604030504040204" pitchFamily="50" charset="-128"/>
                        </a:rPr>
                        <a:t>plainPass</a:t>
                      </a:r>
                      <a:r>
                        <a:rPr lang="en-US" sz="900" dirty="0">
                          <a:effectLst/>
                          <a:latin typeface="メイリオ" panose="020B0604030504040204" pitchFamily="50" charset="-128"/>
                          <a:ea typeface="メイリオ" panose="020B0604030504040204" pitchFamily="50" charset="-128"/>
                        </a:rPr>
                        <a:t>, String pepper</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社員番号とパスワードを条件に検索し、データが取得できるかどうかで認証結果を返却する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923708128"/>
                  </a:ext>
                </a:extLst>
              </a:tr>
              <a:tr h="252547">
                <a:tc>
                  <a:txBody>
                    <a:bodyPr/>
                    <a:lstStyle/>
                    <a:p>
                      <a:pPr algn="l" fontAlgn="t"/>
                      <a:r>
                        <a:rPr lang="en-US" sz="900" dirty="0">
                          <a:effectLst/>
                          <a:latin typeface="メイリオ" panose="020B0604030504040204" pitchFamily="50" charset="-128"/>
                          <a:ea typeface="メイリオ" panose="020B0604030504040204" pitchFamily="50" charset="-128"/>
                        </a:rPr>
                        <a:t>create</a:t>
                      </a: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void</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EmployeeView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従業員データを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件登録する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311440294"/>
                  </a:ext>
                </a:extLst>
              </a:tr>
              <a:tr h="252547">
                <a:tc>
                  <a:txBody>
                    <a:bodyPr/>
                    <a:lstStyle/>
                    <a:p>
                      <a:pPr algn="l" fontAlgn="t"/>
                      <a:r>
                        <a:rPr lang="en-US" sz="900" dirty="0">
                          <a:effectLst/>
                          <a:latin typeface="メイリオ" panose="020B0604030504040204" pitchFamily="50" charset="-128"/>
                          <a:ea typeface="メイリオ" panose="020B0604030504040204" pitchFamily="50" charset="-128"/>
                        </a:rPr>
                        <a:t>update</a:t>
                      </a: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void</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EmployeeView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従業員データを更新する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796110033"/>
                  </a:ext>
                </a:extLst>
              </a:tr>
            </a:tbl>
          </a:graphicData>
        </a:graphic>
      </p:graphicFrame>
      <p:sp>
        <p:nvSpPr>
          <p:cNvPr id="6" name="テキスト ボックス 5">
            <a:extLst>
              <a:ext uri="{FF2B5EF4-FFF2-40B4-BE49-F238E27FC236}">
                <a16:creationId xmlns:a16="http://schemas.microsoft.com/office/drawing/2014/main" id="{56058240-75BF-528A-9F26-AFBE0C67EEDA}"/>
              </a:ext>
            </a:extLst>
          </p:cNvPr>
          <p:cNvSpPr txBox="1"/>
          <p:nvPr/>
        </p:nvSpPr>
        <p:spPr>
          <a:xfrm>
            <a:off x="339594" y="235064"/>
            <a:ext cx="1924407"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EmployeeService</a:t>
            </a:r>
            <a:r>
              <a:rPr lang="ja-JP" altLang="en-US" sz="900" dirty="0">
                <a:latin typeface="メイリオ" panose="020B0604030504040204" pitchFamily="50" charset="-128"/>
                <a:ea typeface="メイリオ" panose="020B0604030504040204" pitchFamily="50" charset="-128"/>
              </a:rPr>
              <a:t>クラス</a:t>
            </a:r>
          </a:p>
        </p:txBody>
      </p:sp>
      <p:sp>
        <p:nvSpPr>
          <p:cNvPr id="2" name="テキスト ボックス 1">
            <a:extLst>
              <a:ext uri="{FF2B5EF4-FFF2-40B4-BE49-F238E27FC236}">
                <a16:creationId xmlns:a16="http://schemas.microsoft.com/office/drawing/2014/main" id="{1F99D52C-8264-6680-9240-54A028705F69}"/>
              </a:ext>
            </a:extLst>
          </p:cNvPr>
          <p:cNvSpPr txBox="1"/>
          <p:nvPr/>
        </p:nvSpPr>
        <p:spPr>
          <a:xfrm>
            <a:off x="997" y="-4235"/>
            <a:ext cx="2446111" cy="230832"/>
          </a:xfrm>
          <a:prstGeom prst="rect">
            <a:avLst/>
          </a:prstGeom>
          <a:solidFill>
            <a:schemeClr val="accent2">
              <a:lumMod val="20000"/>
              <a:lumOff val="80000"/>
            </a:schemeClr>
          </a:solidFill>
        </p:spPr>
        <p:txBody>
          <a:bodyPr wrap="square" rtlCol="0">
            <a:spAutoFit/>
          </a:bodyPr>
          <a:lstStyle/>
          <a:p>
            <a:r>
              <a:rPr lang="ja-JP" altLang="en-US" sz="900" dirty="0">
                <a:latin typeface="メイリオ" panose="020B0604030504040204" pitchFamily="50" charset="-128"/>
                <a:ea typeface="メイリオ" panose="020B0604030504040204" pitchFamily="50" charset="-128"/>
              </a:rPr>
              <a:t>従業員　</a:t>
            </a:r>
            <a:r>
              <a:rPr lang="en-US" altLang="ja-JP" sz="900" dirty="0">
                <a:latin typeface="メイリオ" panose="020B0604030504040204" pitchFamily="50" charset="-128"/>
                <a:ea typeface="メイリオ" panose="020B0604030504040204" pitchFamily="50" charset="-128"/>
              </a:rPr>
              <a:t>Service</a:t>
            </a:r>
            <a:r>
              <a:rPr lang="ja-JP" altLang="en-US" sz="900" dirty="0">
                <a:latin typeface="メイリオ" panose="020B0604030504040204" pitchFamily="50" charset="-128"/>
                <a:ea typeface="メイリオ" panose="020B0604030504040204" pitchFamily="50" charset="-128"/>
              </a:rPr>
              <a:t>クラス</a:t>
            </a:r>
          </a:p>
        </p:txBody>
      </p:sp>
    </p:spTree>
    <p:extLst>
      <p:ext uri="{BB962C8B-B14F-4D97-AF65-F5344CB8AC3E}">
        <p14:creationId xmlns:p14="http://schemas.microsoft.com/office/powerpoint/2010/main" val="1005706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0D64F746-EBB9-35D4-57A3-9271055434EB}"/>
              </a:ext>
            </a:extLst>
          </p:cNvPr>
          <p:cNvSpPr txBox="1"/>
          <p:nvPr/>
        </p:nvSpPr>
        <p:spPr>
          <a:xfrm>
            <a:off x="337407" y="235064"/>
            <a:ext cx="1924406"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EmployeeValidator</a:t>
            </a:r>
            <a:endParaRPr lang="ja-JP" altLang="en-US" sz="900" dirty="0">
              <a:latin typeface="メイリオ" panose="020B0604030504040204" pitchFamily="50" charset="-128"/>
              <a:ea typeface="メイリオ" panose="020B0604030504040204" pitchFamily="50" charset="-128"/>
            </a:endParaRPr>
          </a:p>
        </p:txBody>
      </p:sp>
      <p:graphicFrame>
        <p:nvGraphicFramePr>
          <p:cNvPr id="5" name="表 8">
            <a:extLst>
              <a:ext uri="{FF2B5EF4-FFF2-40B4-BE49-F238E27FC236}">
                <a16:creationId xmlns:a16="http://schemas.microsoft.com/office/drawing/2014/main" id="{A92CDA8A-5124-5FFC-3B8D-59368FD59162}"/>
              </a:ext>
            </a:extLst>
          </p:cNvPr>
          <p:cNvGraphicFramePr>
            <a:graphicFrameLocks noGrp="1"/>
          </p:cNvGraphicFramePr>
          <p:nvPr>
            <p:extLst>
              <p:ext uri="{D42A27DB-BD31-4B8C-83A1-F6EECF244321}">
                <p14:modId xmlns:p14="http://schemas.microsoft.com/office/powerpoint/2010/main" val="2309671525"/>
              </p:ext>
            </p:extLst>
          </p:nvPr>
        </p:nvGraphicFramePr>
        <p:xfrm>
          <a:off x="345874" y="465896"/>
          <a:ext cx="11500252" cy="2817474"/>
        </p:xfrm>
        <a:graphic>
          <a:graphicData uri="http://schemas.openxmlformats.org/drawingml/2006/table">
            <a:tbl>
              <a:tblPr firstRow="1" bandRow="1">
                <a:tableStyleId>{8799B23B-EC83-4686-B30A-512413B5E67A}</a:tableStyleId>
              </a:tblPr>
              <a:tblGrid>
                <a:gridCol w="1779259">
                  <a:extLst>
                    <a:ext uri="{9D8B030D-6E8A-4147-A177-3AD203B41FA5}">
                      <a16:colId xmlns:a16="http://schemas.microsoft.com/office/drawing/2014/main" val="1394253334"/>
                    </a:ext>
                  </a:extLst>
                </a:gridCol>
                <a:gridCol w="1461934">
                  <a:extLst>
                    <a:ext uri="{9D8B030D-6E8A-4147-A177-3AD203B41FA5}">
                      <a16:colId xmlns:a16="http://schemas.microsoft.com/office/drawing/2014/main" val="2072105060"/>
                    </a:ext>
                  </a:extLst>
                </a:gridCol>
                <a:gridCol w="3023272">
                  <a:extLst>
                    <a:ext uri="{9D8B030D-6E8A-4147-A177-3AD203B41FA5}">
                      <a16:colId xmlns:a16="http://schemas.microsoft.com/office/drawing/2014/main" val="2833924481"/>
                    </a:ext>
                  </a:extLst>
                </a:gridCol>
                <a:gridCol w="5235787">
                  <a:extLst>
                    <a:ext uri="{9D8B030D-6E8A-4147-A177-3AD203B41FA5}">
                      <a16:colId xmlns:a16="http://schemas.microsoft.com/office/drawing/2014/main" val="2501236595"/>
                    </a:ext>
                  </a:extLst>
                </a:gridCol>
              </a:tblGrid>
              <a:tr h="279158">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506309">
                <a:tc>
                  <a:txBody>
                    <a:bodyPr/>
                    <a:lstStyle/>
                    <a:p>
                      <a:pPr algn="l" fontAlgn="t"/>
                      <a:r>
                        <a:rPr lang="en-US" sz="900" dirty="0">
                          <a:effectLst/>
                          <a:latin typeface="メイリオ" panose="020B0604030504040204" pitchFamily="50" charset="-128"/>
                          <a:ea typeface="メイリオ" panose="020B0604030504040204" pitchFamily="50" charset="-128"/>
                        </a:rPr>
                        <a:t>validate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エラーをリストで返す</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EmployeeService</a:t>
                      </a:r>
                      <a:r>
                        <a:rPr lang="en-US" sz="900" dirty="0">
                          <a:effectLst/>
                          <a:latin typeface="メイリオ" panose="020B0604030504040204" pitchFamily="50" charset="-128"/>
                          <a:ea typeface="メイリオ" panose="020B0604030504040204" pitchFamily="50" charset="-128"/>
                        </a:rPr>
                        <a:t> service, </a:t>
                      </a:r>
                      <a:r>
                        <a:rPr lang="en-US" sz="900" dirty="0" err="1">
                          <a:effectLst/>
                          <a:latin typeface="メイリオ" panose="020B0604030504040204" pitchFamily="50" charset="-128"/>
                          <a:ea typeface="メイリオ" panose="020B0604030504040204" pitchFamily="50" charset="-128"/>
                        </a:rPr>
                        <a:t>EmployeeView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ev</a:t>
                      </a:r>
                      <a:r>
                        <a:rPr lang="en-US" sz="900" dirty="0">
                          <a:effectLst/>
                          <a:latin typeface="メイリオ" panose="020B0604030504040204" pitchFamily="50" charset="-128"/>
                          <a:ea typeface="メイリオ" panose="020B0604030504040204" pitchFamily="50" charset="-128"/>
                        </a:rPr>
                        <a:t>, Boolean </a:t>
                      </a:r>
                      <a:r>
                        <a:rPr lang="en-US" sz="900" dirty="0" err="1">
                          <a:effectLst/>
                          <a:latin typeface="メイリオ" panose="020B0604030504040204" pitchFamily="50" charset="-128"/>
                          <a:ea typeface="メイリオ" panose="020B0604030504040204" pitchFamily="50" charset="-128"/>
                        </a:rPr>
                        <a:t>codeDuplicateCheckFlag</a:t>
                      </a:r>
                      <a:r>
                        <a:rPr lang="en-US" sz="900" dirty="0">
                          <a:effectLst/>
                          <a:latin typeface="メイリオ" panose="020B0604030504040204" pitchFamily="50" charset="-128"/>
                          <a:ea typeface="メイリオ" panose="020B0604030504040204" pitchFamily="50" charset="-128"/>
                        </a:rPr>
                        <a:t>, </a:t>
                      </a:r>
                    </a:p>
                    <a:p>
                      <a:pPr fontAlgn="t"/>
                      <a:r>
                        <a:rPr lang="en-US" sz="900" dirty="0">
                          <a:effectLst/>
                          <a:latin typeface="メイリオ" panose="020B0604030504040204" pitchFamily="50" charset="-128"/>
                          <a:ea typeface="メイリオ" panose="020B0604030504040204" pitchFamily="50" charset="-128"/>
                        </a:rPr>
                        <a:t>Boolean </a:t>
                      </a:r>
                      <a:r>
                        <a:rPr lang="en-US" sz="900" dirty="0" err="1">
                          <a:effectLst/>
                          <a:latin typeface="メイリオ" panose="020B0604030504040204" pitchFamily="50" charset="-128"/>
                          <a:ea typeface="メイリオ" panose="020B0604030504040204" pitchFamily="50" charset="-128"/>
                        </a:rPr>
                        <a:t>passwordCheckFlag</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従業員インスタンスの各項目についてバリデーションを行う。</a:t>
                      </a:r>
                      <a:r>
                        <a:rPr lang="en-US" altLang="ja-JP" sz="900" dirty="0" err="1">
                          <a:effectLst/>
                          <a:latin typeface="メイリオ" panose="020B0604030504040204" pitchFamily="50" charset="-128"/>
                          <a:ea typeface="メイリオ" panose="020B0604030504040204" pitchFamily="50" charset="-128"/>
                        </a:rPr>
                        <a:t>codeDuplicateCheckFlag</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True</a:t>
                      </a:r>
                      <a:r>
                        <a:rPr lang="ja-JP" altLang="en-US" sz="900" dirty="0">
                          <a:effectLst/>
                          <a:latin typeface="メイリオ" panose="020B0604030504040204" pitchFamily="50" charset="-128"/>
                          <a:ea typeface="メイリオ" panose="020B0604030504040204" pitchFamily="50" charset="-128"/>
                        </a:rPr>
                        <a:t>の場合、社員情報の重複チェックを行う。</a:t>
                      </a:r>
                    </a:p>
                  </a:txBody>
                  <a:tcPr marL="50800" marR="50800" marT="50800" marB="50800"/>
                </a:tc>
                <a:extLst>
                  <a:ext uri="{0D108BD9-81ED-4DB2-BD59-A6C34878D82A}">
                    <a16:rowId xmlns:a16="http://schemas.microsoft.com/office/drawing/2014/main" val="119574636"/>
                  </a:ext>
                </a:extLst>
              </a:tr>
              <a:tr h="506309">
                <a:tc>
                  <a:txBody>
                    <a:bodyPr/>
                    <a:lstStyle/>
                    <a:p>
                      <a:pPr algn="l" fontAlgn="t"/>
                      <a:r>
                        <a:rPr lang="en-US" sz="900" dirty="0" err="1">
                          <a:effectLst/>
                          <a:latin typeface="メイリオ" panose="020B0604030504040204" pitchFamily="50" charset="-128"/>
                          <a:ea typeface="メイリオ" panose="020B0604030504040204" pitchFamily="50" charset="-128"/>
                        </a:rPr>
                        <a:t>validateCode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EmployeeService</a:t>
                      </a:r>
                      <a:r>
                        <a:rPr lang="en-US" sz="900" dirty="0">
                          <a:effectLst/>
                          <a:latin typeface="メイリオ" panose="020B0604030504040204" pitchFamily="50" charset="-128"/>
                          <a:ea typeface="メイリオ" panose="020B0604030504040204" pitchFamily="50" charset="-128"/>
                        </a:rPr>
                        <a:t> service, String code, </a:t>
                      </a:r>
                    </a:p>
                    <a:p>
                      <a:pPr fontAlgn="t"/>
                      <a:r>
                        <a:rPr lang="en-US" sz="900" dirty="0">
                          <a:effectLst/>
                          <a:latin typeface="メイリオ" panose="020B0604030504040204" pitchFamily="50" charset="-128"/>
                          <a:ea typeface="メイリオ" panose="020B0604030504040204" pitchFamily="50" charset="-128"/>
                        </a:rPr>
                        <a:t>Boolean </a:t>
                      </a:r>
                      <a:r>
                        <a:rPr lang="en-US" sz="900" dirty="0" err="1">
                          <a:effectLst/>
                          <a:latin typeface="メイリオ" panose="020B0604030504040204" pitchFamily="50" charset="-128"/>
                          <a:ea typeface="メイリオ" panose="020B0604030504040204" pitchFamily="50" charset="-128"/>
                        </a:rPr>
                        <a:t>codeDuplicateCheckFlag</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社員番号の入力チェックを行い、エラーメッセージを返却</a:t>
                      </a:r>
                    </a:p>
                  </a:txBody>
                  <a:tcPr marL="50800" marR="50800" marT="50800" marB="50800"/>
                </a:tc>
                <a:extLst>
                  <a:ext uri="{0D108BD9-81ED-4DB2-BD59-A6C34878D82A}">
                    <a16:rowId xmlns:a16="http://schemas.microsoft.com/office/drawing/2014/main" val="1266259175"/>
                  </a:ext>
                </a:extLst>
              </a:tr>
              <a:tr h="506309">
                <a:tc>
                  <a:txBody>
                    <a:bodyPr/>
                    <a:lstStyle/>
                    <a:p>
                      <a:pPr algn="l" fontAlgn="t"/>
                      <a:r>
                        <a:rPr lang="en-US" sz="900" dirty="0" err="1">
                          <a:effectLst/>
                          <a:latin typeface="メイリオ" panose="020B0604030504040204" pitchFamily="50" charset="-128"/>
                          <a:ea typeface="メイリオ" panose="020B0604030504040204" pitchFamily="50" charset="-128"/>
                        </a:rPr>
                        <a:t>isDuplicateEmployee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long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EmployeeService</a:t>
                      </a:r>
                      <a:r>
                        <a:rPr lang="en-US" sz="900" dirty="0">
                          <a:effectLst/>
                          <a:latin typeface="メイリオ" panose="020B0604030504040204" pitchFamily="50" charset="-128"/>
                          <a:ea typeface="メイリオ" panose="020B0604030504040204" pitchFamily="50" charset="-128"/>
                        </a:rPr>
                        <a:t> service, String code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従業員テーブルに登録されている同一社員番号のデータの件数</a:t>
                      </a:r>
                    </a:p>
                  </a:txBody>
                  <a:tcPr marL="50800" marR="50800" marT="50800" marB="50800"/>
                </a:tc>
                <a:extLst>
                  <a:ext uri="{0D108BD9-81ED-4DB2-BD59-A6C34878D82A}">
                    <a16:rowId xmlns:a16="http://schemas.microsoft.com/office/drawing/2014/main" val="609370539"/>
                  </a:ext>
                </a:extLst>
              </a:tr>
              <a:tr h="506309">
                <a:tc>
                  <a:txBody>
                    <a:bodyPr/>
                    <a:lstStyle/>
                    <a:p>
                      <a:pPr algn="l" fontAlgn="t"/>
                      <a:r>
                        <a:rPr lang="en-US" sz="900" dirty="0" err="1">
                          <a:effectLst/>
                          <a:latin typeface="メイリオ" panose="020B0604030504040204" pitchFamily="50" charset="-128"/>
                          <a:ea typeface="メイリオ" panose="020B0604030504040204" pitchFamily="50" charset="-128"/>
                        </a:rPr>
                        <a:t>validateName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name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氏名に入力値があるかをチェックし、入力値がなければエラーメッセージを返却</a:t>
                      </a:r>
                    </a:p>
                  </a:txBody>
                  <a:tcPr marL="50800" marR="50800" marT="50800" marB="50800"/>
                </a:tc>
                <a:extLst>
                  <a:ext uri="{0D108BD9-81ED-4DB2-BD59-A6C34878D82A}">
                    <a16:rowId xmlns:a16="http://schemas.microsoft.com/office/drawing/2014/main" val="3684686581"/>
                  </a:ext>
                </a:extLst>
              </a:tr>
              <a:tr h="506309">
                <a:tc>
                  <a:txBody>
                    <a:bodyPr/>
                    <a:lstStyle/>
                    <a:p>
                      <a:pPr algn="l" fontAlgn="t"/>
                      <a:r>
                        <a:rPr lang="en-US" sz="900" dirty="0" err="1">
                          <a:effectLst/>
                          <a:latin typeface="メイリオ" panose="020B0604030504040204" pitchFamily="50" charset="-128"/>
                          <a:ea typeface="メイリオ" panose="020B0604030504040204" pitchFamily="50" charset="-128"/>
                        </a:rPr>
                        <a:t>validatePassword</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password, Boolean </a:t>
                      </a:r>
                      <a:r>
                        <a:rPr lang="en-US" sz="900" dirty="0" err="1">
                          <a:effectLst/>
                          <a:latin typeface="メイリオ" panose="020B0604030504040204" pitchFamily="50" charset="-128"/>
                          <a:ea typeface="メイリオ" panose="020B0604030504040204" pitchFamily="50" charset="-128"/>
                        </a:rPr>
                        <a:t>passwordCheckFlag</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パスワードの入力チェックを行い、エラーメッセージを返却。</a:t>
                      </a:r>
                      <a:r>
                        <a:rPr lang="en-US" altLang="ja-JP" sz="900" dirty="0" err="1">
                          <a:effectLst/>
                          <a:latin typeface="メイリオ" panose="020B0604030504040204" pitchFamily="50" charset="-128"/>
                          <a:ea typeface="メイリオ" panose="020B0604030504040204" pitchFamily="50" charset="-128"/>
                        </a:rPr>
                        <a:t>passwordCheckFlag</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True</a:t>
                      </a:r>
                      <a:r>
                        <a:rPr lang="ja-JP" altLang="en-US" sz="900" dirty="0">
                          <a:effectLst/>
                          <a:latin typeface="メイリオ" panose="020B0604030504040204" pitchFamily="50" charset="-128"/>
                          <a:ea typeface="メイリオ" panose="020B0604030504040204" pitchFamily="50" charset="-128"/>
                        </a:rPr>
                        <a:t>の場合、パスワードの入力チェックを実施する。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61995751"/>
                  </a:ext>
                </a:extLst>
              </a:tr>
            </a:tbl>
          </a:graphicData>
        </a:graphic>
      </p:graphicFrame>
      <p:sp>
        <p:nvSpPr>
          <p:cNvPr id="2" name="テキスト ボックス 1">
            <a:extLst>
              <a:ext uri="{FF2B5EF4-FFF2-40B4-BE49-F238E27FC236}">
                <a16:creationId xmlns:a16="http://schemas.microsoft.com/office/drawing/2014/main" id="{9B122532-ABBE-47B2-4791-ECE0F341CE83}"/>
              </a:ext>
            </a:extLst>
          </p:cNvPr>
          <p:cNvSpPr txBox="1"/>
          <p:nvPr/>
        </p:nvSpPr>
        <p:spPr>
          <a:xfrm>
            <a:off x="997" y="-4235"/>
            <a:ext cx="2446111" cy="230832"/>
          </a:xfrm>
          <a:prstGeom prst="rect">
            <a:avLst/>
          </a:prstGeom>
          <a:solidFill>
            <a:schemeClr val="accent2">
              <a:lumMod val="20000"/>
              <a:lumOff val="80000"/>
            </a:schemeClr>
          </a:solidFill>
        </p:spPr>
        <p:txBody>
          <a:bodyPr wrap="square" rtlCol="0">
            <a:spAutoFit/>
          </a:bodyPr>
          <a:lstStyle/>
          <a:p>
            <a:r>
              <a:rPr lang="ja-JP" altLang="en-US" sz="900" dirty="0">
                <a:latin typeface="メイリオ" panose="020B0604030504040204" pitchFamily="50" charset="-128"/>
                <a:ea typeface="メイリオ" panose="020B0604030504040204" pitchFamily="50" charset="-128"/>
              </a:rPr>
              <a:t>従業員　</a:t>
            </a:r>
            <a:r>
              <a:rPr lang="en-US" altLang="ja-JP" sz="900" dirty="0">
                <a:latin typeface="メイリオ" panose="020B0604030504040204" pitchFamily="50" charset="-128"/>
                <a:ea typeface="メイリオ" panose="020B0604030504040204" pitchFamily="50" charset="-128"/>
              </a:rPr>
              <a:t>Validator</a:t>
            </a:r>
            <a:r>
              <a:rPr lang="ja-JP" altLang="en-US" sz="900" dirty="0">
                <a:latin typeface="メイリオ" panose="020B0604030504040204" pitchFamily="50" charset="-128"/>
                <a:ea typeface="メイリオ" panose="020B0604030504040204" pitchFamily="50" charset="-128"/>
              </a:rPr>
              <a:t>クラス</a:t>
            </a:r>
          </a:p>
        </p:txBody>
      </p:sp>
    </p:spTree>
    <p:extLst>
      <p:ext uri="{BB962C8B-B14F-4D97-AF65-F5344CB8AC3E}">
        <p14:creationId xmlns:p14="http://schemas.microsoft.com/office/powerpoint/2010/main" val="2540011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 8">
            <a:extLst>
              <a:ext uri="{FF2B5EF4-FFF2-40B4-BE49-F238E27FC236}">
                <a16:creationId xmlns:a16="http://schemas.microsoft.com/office/drawing/2014/main" id="{5BB2AF0F-30F2-1B8D-A815-7639D5150732}"/>
              </a:ext>
            </a:extLst>
          </p:cNvPr>
          <p:cNvGraphicFramePr>
            <a:graphicFrameLocks noGrp="1"/>
          </p:cNvGraphicFramePr>
          <p:nvPr>
            <p:extLst>
              <p:ext uri="{D42A27DB-BD31-4B8C-83A1-F6EECF244321}">
                <p14:modId xmlns:p14="http://schemas.microsoft.com/office/powerpoint/2010/main" val="1308658599"/>
              </p:ext>
            </p:extLst>
          </p:nvPr>
        </p:nvGraphicFramePr>
        <p:xfrm>
          <a:off x="345670" y="459278"/>
          <a:ext cx="11502773" cy="1531033"/>
        </p:xfrm>
        <a:graphic>
          <a:graphicData uri="http://schemas.openxmlformats.org/drawingml/2006/table">
            <a:tbl>
              <a:tblPr firstRow="1" bandRow="1">
                <a:tableStyleId>{8799B23B-EC83-4686-B30A-512413B5E67A}</a:tableStyleId>
              </a:tblPr>
              <a:tblGrid>
                <a:gridCol w="1440797">
                  <a:extLst>
                    <a:ext uri="{9D8B030D-6E8A-4147-A177-3AD203B41FA5}">
                      <a16:colId xmlns:a16="http://schemas.microsoft.com/office/drawing/2014/main" val="1394253334"/>
                    </a:ext>
                  </a:extLst>
                </a:gridCol>
                <a:gridCol w="1651000">
                  <a:extLst>
                    <a:ext uri="{9D8B030D-6E8A-4147-A177-3AD203B41FA5}">
                      <a16:colId xmlns:a16="http://schemas.microsoft.com/office/drawing/2014/main" val="2072105060"/>
                    </a:ext>
                  </a:extLst>
                </a:gridCol>
                <a:gridCol w="1879600">
                  <a:extLst>
                    <a:ext uri="{9D8B030D-6E8A-4147-A177-3AD203B41FA5}">
                      <a16:colId xmlns:a16="http://schemas.microsoft.com/office/drawing/2014/main" val="2833924481"/>
                    </a:ext>
                  </a:extLst>
                </a:gridCol>
                <a:gridCol w="6531376">
                  <a:extLst>
                    <a:ext uri="{9D8B030D-6E8A-4147-A177-3AD203B41FA5}">
                      <a16:colId xmlns:a16="http://schemas.microsoft.com/office/drawing/2014/main" val="2501236595"/>
                    </a:ext>
                  </a:extLst>
                </a:gridCol>
              </a:tblGrid>
              <a:tr h="202343">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359010">
                <a:tc>
                  <a:txBody>
                    <a:bodyPr/>
                    <a:lstStyle/>
                    <a:p>
                      <a:pPr algn="l" fontAlgn="t"/>
                      <a:r>
                        <a:rPr lang="en-US" sz="900" dirty="0" err="1">
                          <a:effectLst/>
                          <a:latin typeface="メイリオ" panose="020B0604030504040204" pitchFamily="50" charset="-128"/>
                          <a:ea typeface="メイリオ" panose="020B0604030504040204" pitchFamily="50" charset="-128"/>
                        </a:rPr>
                        <a:t>toModel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Employee</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EmployeeView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モデルのインスタンスから</a:t>
                      </a:r>
                      <a:r>
                        <a:rPr lang="en-US" altLang="ja-JP" sz="900" dirty="0">
                          <a:effectLst/>
                          <a:latin typeface="メイリオ" panose="020B0604030504040204" pitchFamily="50" charset="-128"/>
                          <a:ea typeface="メイリオ" panose="020B0604030504040204" pitchFamily="50" charset="-128"/>
                        </a:rPr>
                        <a:t>Employee</a:t>
                      </a:r>
                      <a:r>
                        <a:rPr lang="ja-JP" altLang="en-US" sz="900" dirty="0">
                          <a:effectLst/>
                          <a:latin typeface="メイリオ" panose="020B0604030504040204" pitchFamily="50" charset="-128"/>
                          <a:ea typeface="メイリオ" panose="020B0604030504040204" pitchFamily="50" charset="-128"/>
                        </a:rPr>
                        <a:t>（</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モデル）のインスタンスを作成する。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19574636"/>
                  </a:ext>
                </a:extLst>
              </a:tr>
              <a:tr h="202343">
                <a:tc>
                  <a:txBody>
                    <a:bodyPr/>
                    <a:lstStyle/>
                    <a:p>
                      <a:pPr algn="l" fontAlgn="t"/>
                      <a:r>
                        <a:rPr lang="en-US" sz="900" dirty="0" err="1">
                          <a:effectLst/>
                          <a:latin typeface="メイリオ" panose="020B0604030504040204" pitchFamily="50" charset="-128"/>
                          <a:ea typeface="メイリオ" panose="020B0604030504040204" pitchFamily="50" charset="-128"/>
                        </a:rPr>
                        <a:t>toView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EmployeeView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Employee e</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a:t>
                      </a:r>
                      <a:r>
                        <a:rPr lang="en-US" altLang="ja-JP" sz="900" dirty="0">
                          <a:effectLst/>
                          <a:latin typeface="メイリオ" panose="020B0604030504040204" pitchFamily="50" charset="-128"/>
                          <a:ea typeface="メイリオ" panose="020B0604030504040204" pitchFamily="50" charset="-128"/>
                        </a:rPr>
                        <a:t>Employee</a:t>
                      </a:r>
                      <a:r>
                        <a:rPr lang="ja-JP" altLang="en-US" sz="900" dirty="0">
                          <a:effectLst/>
                          <a:latin typeface="メイリオ" panose="020B0604030504040204" pitchFamily="50" charset="-128"/>
                          <a:ea typeface="メイリオ" panose="020B0604030504040204" pitchFamily="50" charset="-128"/>
                        </a:rPr>
                        <a:t>インスタンス）を</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に変換。</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318583">
                <a:tc>
                  <a:txBody>
                    <a:bodyPr/>
                    <a:lstStyle/>
                    <a:p>
                      <a:pPr fontAlgn="t"/>
                      <a:r>
                        <a:rPr lang="en-US" sz="900" dirty="0" err="1">
                          <a:effectLst/>
                          <a:latin typeface="メイリオ" panose="020B0604030504040204" pitchFamily="50" charset="-128"/>
                          <a:ea typeface="メイリオ" panose="020B0604030504040204" pitchFamily="50" charset="-128"/>
                        </a:rPr>
                        <a:t>toViewList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sz="900" dirty="0" err="1">
                          <a:effectLst/>
                          <a:latin typeface="メイリオ" panose="020B0604030504040204" pitchFamily="50" charset="-128"/>
                          <a:ea typeface="メイリオ" panose="020B0604030504040204" pitchFamily="50" charset="-128"/>
                        </a:rPr>
                        <a:t>EmployeeView</a:t>
                      </a:r>
                      <a:r>
                        <a:rPr lang="en-US" sz="900" dirty="0">
                          <a:effectLst/>
                          <a:latin typeface="メイリオ" panose="020B0604030504040204" pitchFamily="50" charset="-128"/>
                          <a:ea typeface="メイリオ" panose="020B0604030504040204" pitchFamily="50" charset="-128"/>
                        </a:rPr>
                        <a:t>&gt;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List&lt;Employee&gt; list</a:t>
                      </a: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モデルのリストから</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モデルのリストを作成する</a:t>
                      </a:r>
                      <a:endParaRPr lang="en-US" altLang="ja-JP" sz="900" dirty="0">
                        <a:effectLst/>
                        <a:latin typeface="メイリオ" panose="020B0604030504040204" pitchFamily="50" charset="-128"/>
                        <a:ea typeface="メイリオ" panose="020B0604030504040204" pitchFamily="50" charset="-128"/>
                      </a:endParaRPr>
                    </a:p>
                    <a:p>
                      <a:pPr fontAlgn="t"/>
                      <a:r>
                        <a:rPr lang="en-US" sz="900" dirty="0" err="1">
                          <a:effectLst/>
                          <a:latin typeface="メイリオ" panose="020B0604030504040204" pitchFamily="50" charset="-128"/>
                          <a:ea typeface="メイリオ" panose="020B0604030504040204" pitchFamily="50" charset="-128"/>
                        </a:rPr>
                        <a:t>toView</a:t>
                      </a:r>
                      <a:r>
                        <a:rPr lang="ja-JP" altLang="en-US" sz="900" dirty="0">
                          <a:effectLst/>
                          <a:latin typeface="メイリオ" panose="020B0604030504040204" pitchFamily="50" charset="-128"/>
                          <a:ea typeface="メイリオ" panose="020B0604030504040204" pitchFamily="50" charset="-128"/>
                        </a:rPr>
                        <a:t>を使用してまず、</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モデルに変換する。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318583">
                <a:tc>
                  <a:txBody>
                    <a:bodyPr/>
                    <a:lstStyle/>
                    <a:p>
                      <a:pPr fontAlgn="t"/>
                      <a:r>
                        <a:rPr lang="en-US" sz="900" dirty="0" err="1">
                          <a:effectLst/>
                          <a:latin typeface="メイリオ" panose="020B0604030504040204" pitchFamily="50" charset="-128"/>
                          <a:ea typeface="メイリオ" panose="020B0604030504040204" pitchFamily="50" charset="-128"/>
                        </a:rPr>
                        <a:t>copyViewToModel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Employee e, </a:t>
                      </a:r>
                      <a:r>
                        <a:rPr lang="en-US" sz="900" dirty="0" err="1">
                          <a:effectLst/>
                          <a:latin typeface="メイリオ" panose="020B0604030504040204" pitchFamily="50" charset="-128"/>
                          <a:ea typeface="メイリオ" panose="020B0604030504040204" pitchFamily="50" charset="-128"/>
                        </a:rPr>
                        <a:t>EmployeeView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モデルの全フィールドの内容を</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モデルのフィールドにコピーする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93371084"/>
                  </a:ext>
                </a:extLst>
              </a:tr>
            </a:tbl>
          </a:graphicData>
        </a:graphic>
      </p:graphicFrame>
      <p:sp>
        <p:nvSpPr>
          <p:cNvPr id="6" name="テキスト ボックス 5">
            <a:extLst>
              <a:ext uri="{FF2B5EF4-FFF2-40B4-BE49-F238E27FC236}">
                <a16:creationId xmlns:a16="http://schemas.microsoft.com/office/drawing/2014/main" id="{47466045-F49E-8E69-CD24-B0BD7EF4BF31}"/>
              </a:ext>
            </a:extLst>
          </p:cNvPr>
          <p:cNvSpPr txBox="1"/>
          <p:nvPr/>
        </p:nvSpPr>
        <p:spPr>
          <a:xfrm>
            <a:off x="335091" y="239487"/>
            <a:ext cx="1924407"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EmployeeConverter</a:t>
            </a:r>
            <a:r>
              <a:rPr lang="ja-JP" altLang="en-US" sz="900" dirty="0">
                <a:latin typeface="メイリオ" panose="020B0604030504040204" pitchFamily="50" charset="-128"/>
                <a:ea typeface="メイリオ" panose="020B0604030504040204" pitchFamily="50" charset="-128"/>
              </a:rPr>
              <a:t>クラス</a:t>
            </a:r>
          </a:p>
        </p:txBody>
      </p:sp>
      <p:sp>
        <p:nvSpPr>
          <p:cNvPr id="3" name="テキスト ボックス 2">
            <a:extLst>
              <a:ext uri="{FF2B5EF4-FFF2-40B4-BE49-F238E27FC236}">
                <a16:creationId xmlns:a16="http://schemas.microsoft.com/office/drawing/2014/main" id="{008676A6-6DE2-4872-82DA-3FF8BAC8035B}"/>
              </a:ext>
            </a:extLst>
          </p:cNvPr>
          <p:cNvSpPr txBox="1"/>
          <p:nvPr/>
        </p:nvSpPr>
        <p:spPr>
          <a:xfrm>
            <a:off x="997" y="-4235"/>
            <a:ext cx="2446111" cy="230832"/>
          </a:xfrm>
          <a:prstGeom prst="rect">
            <a:avLst/>
          </a:prstGeom>
          <a:solidFill>
            <a:schemeClr val="accent2">
              <a:lumMod val="20000"/>
              <a:lumOff val="80000"/>
            </a:schemeClr>
          </a:solidFill>
        </p:spPr>
        <p:txBody>
          <a:bodyPr wrap="square" rtlCol="0">
            <a:spAutoFit/>
          </a:bodyPr>
          <a:lstStyle/>
          <a:p>
            <a:r>
              <a:rPr lang="ja-JP" altLang="en-US" sz="900" dirty="0">
                <a:latin typeface="メイリオ" panose="020B0604030504040204" pitchFamily="50" charset="-128"/>
                <a:ea typeface="メイリオ" panose="020B0604030504040204" pitchFamily="50" charset="-128"/>
              </a:rPr>
              <a:t>従業員　</a:t>
            </a:r>
            <a:r>
              <a:rPr lang="en-US" altLang="ja-JP" sz="900" dirty="0">
                <a:latin typeface="メイリオ" panose="020B0604030504040204" pitchFamily="50" charset="-128"/>
                <a:ea typeface="メイリオ" panose="020B0604030504040204" pitchFamily="50" charset="-128"/>
              </a:rPr>
              <a:t>Converter</a:t>
            </a:r>
            <a:r>
              <a:rPr lang="ja-JP" altLang="en-US" sz="900" dirty="0">
                <a:latin typeface="メイリオ" panose="020B0604030504040204" pitchFamily="50" charset="-128"/>
                <a:ea typeface="メイリオ" panose="020B0604030504040204" pitchFamily="50" charset="-128"/>
              </a:rPr>
              <a:t>クラス</a:t>
            </a:r>
          </a:p>
        </p:txBody>
      </p:sp>
    </p:spTree>
    <p:extLst>
      <p:ext uri="{BB962C8B-B14F-4D97-AF65-F5344CB8AC3E}">
        <p14:creationId xmlns:p14="http://schemas.microsoft.com/office/powerpoint/2010/main" val="2583267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641BD38B-6F97-875C-DA95-5CE99F991BDE}"/>
              </a:ext>
            </a:extLst>
          </p:cNvPr>
          <p:cNvSpPr txBox="1"/>
          <p:nvPr/>
        </p:nvSpPr>
        <p:spPr>
          <a:xfrm>
            <a:off x="350438" y="237523"/>
            <a:ext cx="2270531" cy="230832"/>
          </a:xfrm>
          <a:prstGeom prst="rect">
            <a:avLst/>
          </a:prstGeom>
          <a:solidFill>
            <a:schemeClr val="accent6">
              <a:lumMod val="20000"/>
              <a:lumOff val="80000"/>
            </a:schemeClr>
          </a:solidFill>
        </p:spPr>
        <p:txBody>
          <a:bodyPr wrap="square" rtlCol="0">
            <a:spAutoFit/>
          </a:bodyPr>
          <a:lstStyle/>
          <a:p>
            <a:r>
              <a:rPr lang="en-US" altLang="ja-JP" sz="900" dirty="0">
                <a:latin typeface="メイリオ" panose="020B0604030504040204" pitchFamily="50" charset="-128"/>
                <a:ea typeface="メイリオ" panose="020B0604030504040204" pitchFamily="50" charset="-128"/>
              </a:rPr>
              <a:t>Employee </a:t>
            </a:r>
            <a:r>
              <a:rPr lang="en-US" altLang="ja-JP" sz="900" dirty="0" err="1">
                <a:latin typeface="メイリオ" panose="020B0604030504040204" pitchFamily="50" charset="-128"/>
                <a:ea typeface="メイリオ" panose="020B0604030504040204" pitchFamily="50" charset="-128"/>
              </a:rPr>
              <a:t>NamedQuery</a:t>
            </a:r>
            <a:endParaRPr lang="ja-JP" altLang="en-US" sz="900" dirty="0">
              <a:latin typeface="メイリオ" panose="020B0604030504040204" pitchFamily="50" charset="-128"/>
              <a:ea typeface="メイリオ" panose="020B0604030504040204" pitchFamily="50" charset="-128"/>
            </a:endParaRPr>
          </a:p>
        </p:txBody>
      </p:sp>
      <p:graphicFrame>
        <p:nvGraphicFramePr>
          <p:cNvPr id="7" name="表 8">
            <a:extLst>
              <a:ext uri="{FF2B5EF4-FFF2-40B4-BE49-F238E27FC236}">
                <a16:creationId xmlns:a16="http://schemas.microsoft.com/office/drawing/2014/main" id="{B92E2A01-59E2-1456-7219-CF441375C549}"/>
              </a:ext>
            </a:extLst>
          </p:cNvPr>
          <p:cNvGraphicFramePr>
            <a:graphicFrameLocks noGrp="1"/>
          </p:cNvGraphicFramePr>
          <p:nvPr>
            <p:extLst>
              <p:ext uri="{D42A27DB-BD31-4B8C-83A1-F6EECF244321}">
                <p14:modId xmlns:p14="http://schemas.microsoft.com/office/powerpoint/2010/main" val="2631241871"/>
              </p:ext>
            </p:extLst>
          </p:nvPr>
        </p:nvGraphicFramePr>
        <p:xfrm>
          <a:off x="350438" y="468355"/>
          <a:ext cx="8107762" cy="1578462"/>
        </p:xfrm>
        <a:graphic>
          <a:graphicData uri="http://schemas.openxmlformats.org/drawingml/2006/table">
            <a:tbl>
              <a:tblPr firstRow="1" bandRow="1">
                <a:tableStyleId>{8799B23B-EC83-4686-B30A-512413B5E67A}</a:tableStyleId>
              </a:tblPr>
              <a:tblGrid>
                <a:gridCol w="4044071">
                  <a:extLst>
                    <a:ext uri="{9D8B030D-6E8A-4147-A177-3AD203B41FA5}">
                      <a16:colId xmlns:a16="http://schemas.microsoft.com/office/drawing/2014/main" val="1394253334"/>
                    </a:ext>
                  </a:extLst>
                </a:gridCol>
                <a:gridCol w="4063691">
                  <a:extLst>
                    <a:ext uri="{9D8B030D-6E8A-4147-A177-3AD203B41FA5}">
                      <a16:colId xmlns:a16="http://schemas.microsoft.com/office/drawing/2014/main" val="2501236595"/>
                    </a:ext>
                  </a:extLst>
                </a:gridCol>
              </a:tblGrid>
              <a:tr h="264671">
                <a:tc>
                  <a:txBody>
                    <a:bodyPr/>
                    <a:lstStyle/>
                    <a:p>
                      <a:pPr algn="l" fontAlgn="b"/>
                      <a:r>
                        <a:rPr lang="en-US" altLang="ja-JP" sz="900" dirty="0">
                          <a:effectLst/>
                          <a:latin typeface="メイリオ" panose="020B0604030504040204" pitchFamily="50" charset="-128"/>
                          <a:ea typeface="メイリオ" panose="020B0604030504040204" pitchFamily="50" charset="-128"/>
                        </a:rPr>
                        <a:t>Name</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323191">
                <a:tc>
                  <a:txBody>
                    <a:bodyPr/>
                    <a:lstStyle/>
                    <a:p>
                      <a:pPr algn="l" fontAlgn="t"/>
                      <a:r>
                        <a:rPr lang="en-US" sz="900" dirty="0">
                          <a:effectLst/>
                          <a:latin typeface="メイリオ" panose="020B0604030504040204" pitchFamily="50" charset="-128"/>
                          <a:ea typeface="メイリオ" panose="020B0604030504040204" pitchFamily="50" charset="-128"/>
                        </a:rPr>
                        <a:t>Q_EMP_GET_ALL = employee + ".</a:t>
                      </a:r>
                      <a:r>
                        <a:rPr lang="en-US" sz="900" dirty="0" err="1">
                          <a:effectLst/>
                          <a:latin typeface="メイリオ" panose="020B0604030504040204" pitchFamily="50" charset="-128"/>
                          <a:ea typeface="メイリオ" panose="020B0604030504040204" pitchFamily="50" charset="-128"/>
                        </a:rPr>
                        <a:t>getAll</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全ての従業員を</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の降順に取得する</a:t>
                      </a:r>
                    </a:p>
                  </a:txBody>
                  <a:tcPr marL="50800" marR="50800" marT="50800" marB="50800"/>
                </a:tc>
                <a:extLst>
                  <a:ext uri="{0D108BD9-81ED-4DB2-BD59-A6C34878D82A}">
                    <a16:rowId xmlns:a16="http://schemas.microsoft.com/office/drawing/2014/main" val="119574636"/>
                  </a:ext>
                </a:extLst>
              </a:tr>
              <a:tr h="209123">
                <a:tc>
                  <a:txBody>
                    <a:bodyPr/>
                    <a:lstStyle/>
                    <a:p>
                      <a:pPr algn="l" fontAlgn="t"/>
                      <a:r>
                        <a:rPr lang="en-US" sz="900" dirty="0">
                          <a:effectLst/>
                          <a:latin typeface="メイリオ" panose="020B0604030504040204" pitchFamily="50" charset="-128"/>
                          <a:ea typeface="メイリオ" panose="020B0604030504040204" pitchFamily="50" charset="-128"/>
                        </a:rPr>
                        <a:t>Q_EMP_COUNT = employee + ".count";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全ての従業員の件数を取得する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09123">
                <a:tc>
                  <a:txBody>
                    <a:bodyPr/>
                    <a:lstStyle/>
                    <a:p>
                      <a:pPr algn="l" fontAlgn="t"/>
                      <a:r>
                        <a:rPr lang="en-US" sz="900" dirty="0">
                          <a:effectLst/>
                          <a:latin typeface="メイリオ" panose="020B0604030504040204" pitchFamily="50" charset="-128"/>
                          <a:ea typeface="メイリオ" panose="020B0604030504040204" pitchFamily="50" charset="-128"/>
                        </a:rPr>
                        <a:t>Q_EMP_GET_BY_CODE_AND_PASS = employee + ".</a:t>
                      </a:r>
                      <a:r>
                        <a:rPr lang="en-US" sz="900" dirty="0" err="1">
                          <a:effectLst/>
                          <a:latin typeface="メイリオ" panose="020B0604030504040204" pitchFamily="50" charset="-128"/>
                          <a:ea typeface="メイリオ" panose="020B0604030504040204" pitchFamily="50" charset="-128"/>
                        </a:rPr>
                        <a:t>getByCodeAndPass</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社員番号とハッシュ化済パスワードを条件に未削除の従業員を取得する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658541525"/>
                  </a:ext>
                </a:extLst>
              </a:tr>
              <a:tr h="209123">
                <a:tc>
                  <a:txBody>
                    <a:bodyPr/>
                    <a:lstStyle/>
                    <a:p>
                      <a:pPr algn="l" fontAlgn="t"/>
                      <a:r>
                        <a:rPr lang="en-US" sz="900" dirty="0">
                          <a:effectLst/>
                          <a:latin typeface="メイリオ" panose="020B0604030504040204" pitchFamily="50" charset="-128"/>
                          <a:ea typeface="メイリオ" panose="020B0604030504040204" pitchFamily="50" charset="-128"/>
                        </a:rPr>
                        <a:t>Q_EMP_COUNT_REGISTERED_BY_CODE = employee + ".</a:t>
                      </a:r>
                      <a:r>
                        <a:rPr lang="en-US" sz="900" dirty="0" err="1">
                          <a:effectLst/>
                          <a:latin typeface="メイリオ" panose="020B0604030504040204" pitchFamily="50" charset="-128"/>
                          <a:ea typeface="メイリオ" panose="020B0604030504040204" pitchFamily="50" charset="-128"/>
                        </a:rPr>
                        <a:t>countRegisteredByCode</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指定した社員番号を保持する従業員の件数を取得する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069788787"/>
                  </a:ext>
                </a:extLst>
              </a:tr>
            </a:tbl>
          </a:graphicData>
        </a:graphic>
      </p:graphicFrame>
      <p:sp>
        <p:nvSpPr>
          <p:cNvPr id="2" name="テキスト ボックス 1">
            <a:extLst>
              <a:ext uri="{FF2B5EF4-FFF2-40B4-BE49-F238E27FC236}">
                <a16:creationId xmlns:a16="http://schemas.microsoft.com/office/drawing/2014/main" id="{BB3281AB-A3C3-E451-F3B5-4EBF1822A72E}"/>
              </a:ext>
            </a:extLst>
          </p:cNvPr>
          <p:cNvSpPr txBox="1"/>
          <p:nvPr/>
        </p:nvSpPr>
        <p:spPr>
          <a:xfrm>
            <a:off x="997" y="-4235"/>
            <a:ext cx="2446111" cy="230832"/>
          </a:xfrm>
          <a:prstGeom prst="rect">
            <a:avLst/>
          </a:prstGeom>
          <a:solidFill>
            <a:schemeClr val="accent2">
              <a:lumMod val="20000"/>
              <a:lumOff val="80000"/>
            </a:schemeClr>
          </a:solidFill>
        </p:spPr>
        <p:txBody>
          <a:bodyPr wrap="square" rtlCol="0">
            <a:spAutoFit/>
          </a:bodyPr>
          <a:lstStyle/>
          <a:p>
            <a:r>
              <a:rPr lang="ja-JP" altLang="en-US" sz="900" dirty="0">
                <a:latin typeface="メイリオ" panose="020B0604030504040204" pitchFamily="50" charset="-128"/>
                <a:ea typeface="メイリオ" panose="020B0604030504040204" pitchFamily="50" charset="-128"/>
              </a:rPr>
              <a:t>従業員　</a:t>
            </a:r>
            <a:r>
              <a:rPr lang="en-US" altLang="ja-JP" sz="900" dirty="0" err="1">
                <a:latin typeface="メイリオ" panose="020B0604030504040204" pitchFamily="50" charset="-128"/>
                <a:ea typeface="メイリオ" panose="020B0604030504040204" pitchFamily="50" charset="-128"/>
              </a:rPr>
              <a:t>NamedQuery</a:t>
            </a:r>
            <a:r>
              <a:rPr lang="ja-JP" altLang="en-US" sz="900" dirty="0">
                <a:latin typeface="メイリオ" panose="020B0604030504040204" pitchFamily="50" charset="-128"/>
                <a:ea typeface="メイリオ" panose="020B0604030504040204" pitchFamily="50" charset="-128"/>
              </a:rPr>
              <a:t>クラス</a:t>
            </a:r>
          </a:p>
        </p:txBody>
      </p:sp>
    </p:spTree>
    <p:extLst>
      <p:ext uri="{BB962C8B-B14F-4D97-AF65-F5344CB8AC3E}">
        <p14:creationId xmlns:p14="http://schemas.microsoft.com/office/powerpoint/2010/main" val="19461624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0458826A-3CCF-0E4F-5D13-3ED69DCB1A9F}"/>
              </a:ext>
            </a:extLst>
          </p:cNvPr>
          <p:cNvSpPr txBox="1"/>
          <p:nvPr/>
        </p:nvSpPr>
        <p:spPr>
          <a:xfrm>
            <a:off x="998" y="-4235"/>
            <a:ext cx="1418499" cy="230658"/>
          </a:xfrm>
          <a:prstGeom prst="rect">
            <a:avLst/>
          </a:prstGeom>
          <a:solidFill>
            <a:schemeClr val="accent5">
              <a:lumMod val="20000"/>
              <a:lumOff val="80000"/>
            </a:schemeClr>
          </a:solidFill>
        </p:spPr>
        <p:txBody>
          <a:bodyPr wrap="square" rtlCol="0">
            <a:spAutoFit/>
          </a:bodyPr>
          <a:lstStyle/>
          <a:p>
            <a:r>
              <a:rPr lang="ja-JP" altLang="en-US" sz="900" dirty="0">
                <a:latin typeface="メイリオ" panose="020B0604030504040204" pitchFamily="50" charset="-128"/>
                <a:ea typeface="メイリオ" panose="020B0604030504040204" pitchFamily="50" charset="-128"/>
              </a:rPr>
              <a:t>添付文書管理画面　</a:t>
            </a:r>
          </a:p>
        </p:txBody>
      </p:sp>
      <p:pic>
        <p:nvPicPr>
          <p:cNvPr id="14" name="図 13">
            <a:extLst>
              <a:ext uri="{FF2B5EF4-FFF2-40B4-BE49-F238E27FC236}">
                <a16:creationId xmlns:a16="http://schemas.microsoft.com/office/drawing/2014/main" id="{3A9A6C1E-2E24-5CE6-EF3A-D902FDBF35FF}"/>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Lst>
          </a:blip>
          <a:srcRect t="2847" r="18811" b="19475"/>
          <a:stretch/>
        </p:blipFill>
        <p:spPr>
          <a:xfrm>
            <a:off x="46960" y="235132"/>
            <a:ext cx="7321364" cy="3091542"/>
          </a:xfrm>
          <a:prstGeom prst="rect">
            <a:avLst/>
          </a:prstGeom>
        </p:spPr>
      </p:pic>
      <p:sp>
        <p:nvSpPr>
          <p:cNvPr id="15" name="正方形/長方形 14">
            <a:extLst>
              <a:ext uri="{FF2B5EF4-FFF2-40B4-BE49-F238E27FC236}">
                <a16:creationId xmlns:a16="http://schemas.microsoft.com/office/drawing/2014/main" id="{3A41EDB8-F218-B56E-F745-95E258A0FF91}"/>
              </a:ext>
            </a:extLst>
          </p:cNvPr>
          <p:cNvSpPr/>
          <p:nvPr/>
        </p:nvSpPr>
        <p:spPr>
          <a:xfrm>
            <a:off x="177835" y="1476037"/>
            <a:ext cx="948849" cy="23084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8" name="図 17">
            <a:extLst>
              <a:ext uri="{FF2B5EF4-FFF2-40B4-BE49-F238E27FC236}">
                <a16:creationId xmlns:a16="http://schemas.microsoft.com/office/drawing/2014/main" id="{774A8225-BCA0-E9F2-ABC5-F8861F6034CE}"/>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25000"/>
                    </a14:imgEffect>
                  </a14:imgLayer>
                </a14:imgProps>
              </a:ext>
            </a:extLst>
          </a:blip>
          <a:srcRect l="3320" t="9415" r="13130" b="11597"/>
          <a:stretch/>
        </p:blipFill>
        <p:spPr>
          <a:xfrm>
            <a:off x="7576457" y="76167"/>
            <a:ext cx="3288082" cy="2799740"/>
          </a:xfrm>
          <a:prstGeom prst="rect">
            <a:avLst/>
          </a:prstGeom>
        </p:spPr>
      </p:pic>
      <p:sp>
        <p:nvSpPr>
          <p:cNvPr id="19" name="正方形/長方形 18">
            <a:extLst>
              <a:ext uri="{FF2B5EF4-FFF2-40B4-BE49-F238E27FC236}">
                <a16:creationId xmlns:a16="http://schemas.microsoft.com/office/drawing/2014/main" id="{020EC7E1-C54E-0054-6AFF-8123C628F8AC}"/>
              </a:ext>
            </a:extLst>
          </p:cNvPr>
          <p:cNvSpPr/>
          <p:nvPr/>
        </p:nvSpPr>
        <p:spPr>
          <a:xfrm>
            <a:off x="195252" y="1736626"/>
            <a:ext cx="3375263" cy="23084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矢印コネクタ 19">
            <a:extLst>
              <a:ext uri="{FF2B5EF4-FFF2-40B4-BE49-F238E27FC236}">
                <a16:creationId xmlns:a16="http://schemas.microsoft.com/office/drawing/2014/main" id="{9886501B-4743-CE8B-97E0-2BE00E64D29A}"/>
              </a:ext>
            </a:extLst>
          </p:cNvPr>
          <p:cNvCxnSpPr>
            <a:cxnSpLocks/>
          </p:cNvCxnSpPr>
          <p:nvPr/>
        </p:nvCxnSpPr>
        <p:spPr>
          <a:xfrm>
            <a:off x="207239" y="1950720"/>
            <a:ext cx="0" cy="2055223"/>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22" name="図 21">
            <a:extLst>
              <a:ext uri="{FF2B5EF4-FFF2-40B4-BE49-F238E27FC236}">
                <a16:creationId xmlns:a16="http://schemas.microsoft.com/office/drawing/2014/main" id="{44CD2C5F-FA76-8583-915C-8280DB70E1DC}"/>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25000"/>
                    </a14:imgEffect>
                  </a14:imgLayer>
                </a14:imgProps>
              </a:ext>
            </a:extLst>
          </a:blip>
          <a:stretch>
            <a:fillRect/>
          </a:stretch>
        </p:blipFill>
        <p:spPr>
          <a:xfrm>
            <a:off x="17418" y="4045863"/>
            <a:ext cx="7890518" cy="1954337"/>
          </a:xfrm>
          <a:prstGeom prst="rect">
            <a:avLst/>
          </a:prstGeom>
        </p:spPr>
      </p:pic>
      <p:cxnSp>
        <p:nvCxnSpPr>
          <p:cNvPr id="25" name="直線矢印コネクタ 24">
            <a:extLst>
              <a:ext uri="{FF2B5EF4-FFF2-40B4-BE49-F238E27FC236}">
                <a16:creationId xmlns:a16="http://schemas.microsoft.com/office/drawing/2014/main" id="{018C00E6-72D8-E34E-BB89-B8AC173A3579}"/>
              </a:ext>
            </a:extLst>
          </p:cNvPr>
          <p:cNvCxnSpPr>
            <a:cxnSpLocks/>
          </p:cNvCxnSpPr>
          <p:nvPr/>
        </p:nvCxnSpPr>
        <p:spPr>
          <a:xfrm>
            <a:off x="1126684" y="1591458"/>
            <a:ext cx="6449773" cy="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7347BEB7-2A67-02E1-C825-768A377568A5}"/>
              </a:ext>
            </a:extLst>
          </p:cNvPr>
          <p:cNvSpPr txBox="1"/>
          <p:nvPr/>
        </p:nvSpPr>
        <p:spPr>
          <a:xfrm>
            <a:off x="287382" y="3732400"/>
            <a:ext cx="1797287" cy="253916"/>
          </a:xfrm>
          <a:prstGeom prst="rect">
            <a:avLst/>
          </a:prstGeom>
          <a:noFill/>
        </p:spPr>
        <p:txBody>
          <a:bodyPr wrap="none" rtlCol="0">
            <a:spAutoFit/>
          </a:bodyPr>
          <a:lstStyle/>
          <a:p>
            <a:r>
              <a:rPr kumimoji="1" lang="en-US" altLang="ja-JP" sz="1050" dirty="0">
                <a:latin typeface="メイリオ" panose="020B0604030504040204" pitchFamily="50" charset="-128"/>
                <a:ea typeface="メイリオ" panose="020B0604030504040204" pitchFamily="50" charset="-128"/>
              </a:rPr>
              <a:t>CSV</a:t>
            </a:r>
            <a:r>
              <a:rPr kumimoji="1" lang="ja-JP" altLang="en-US" sz="1050" dirty="0">
                <a:latin typeface="メイリオ" panose="020B0604030504040204" pitchFamily="50" charset="-128"/>
                <a:ea typeface="メイリオ" panose="020B0604030504040204" pitchFamily="50" charset="-128"/>
              </a:rPr>
              <a:t>取り込みファイル一覧</a:t>
            </a:r>
          </a:p>
        </p:txBody>
      </p:sp>
      <p:sp>
        <p:nvSpPr>
          <p:cNvPr id="29" name="正方形/長方形 28">
            <a:extLst>
              <a:ext uri="{FF2B5EF4-FFF2-40B4-BE49-F238E27FC236}">
                <a16:creationId xmlns:a16="http://schemas.microsoft.com/office/drawing/2014/main" id="{A78794A5-9525-E8C7-1D72-F4271230D217}"/>
              </a:ext>
            </a:extLst>
          </p:cNvPr>
          <p:cNvSpPr/>
          <p:nvPr/>
        </p:nvSpPr>
        <p:spPr>
          <a:xfrm>
            <a:off x="6364200" y="2310648"/>
            <a:ext cx="948849" cy="23084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3" name="図 32">
            <a:extLst>
              <a:ext uri="{FF2B5EF4-FFF2-40B4-BE49-F238E27FC236}">
                <a16:creationId xmlns:a16="http://schemas.microsoft.com/office/drawing/2014/main" id="{79301090-3B1B-1530-1A7B-08F8074B7439}"/>
              </a:ext>
            </a:extLst>
          </p:cNvPr>
          <p:cNvPicPr>
            <a:picLocks noChangeAspect="1"/>
          </p:cNvPicPr>
          <p:nvPr/>
        </p:nvPicPr>
        <p:blipFill rotWithShape="1">
          <a:blip r:embed="rId8">
            <a:extLst>
              <a:ext uri="{BEBA8EAE-BF5A-486C-A8C5-ECC9F3942E4B}">
                <a14:imgProps xmlns:a14="http://schemas.microsoft.com/office/drawing/2010/main">
                  <a14:imgLayer r:embed="rId9">
                    <a14:imgEffect>
                      <a14:sharpenSoften amount="25000"/>
                    </a14:imgEffect>
                  </a14:imgLayer>
                </a14:imgProps>
              </a:ext>
            </a:extLst>
          </a:blip>
          <a:srcRect t="9410" r="30776" b="1145"/>
          <a:stretch/>
        </p:blipFill>
        <p:spPr>
          <a:xfrm>
            <a:off x="8529005" y="3542441"/>
            <a:ext cx="3587300" cy="2961180"/>
          </a:xfrm>
          <a:prstGeom prst="rect">
            <a:avLst/>
          </a:prstGeom>
        </p:spPr>
      </p:pic>
      <p:cxnSp>
        <p:nvCxnSpPr>
          <p:cNvPr id="34" name="直線矢印コネクタ 33">
            <a:extLst>
              <a:ext uri="{FF2B5EF4-FFF2-40B4-BE49-F238E27FC236}">
                <a16:creationId xmlns:a16="http://schemas.microsoft.com/office/drawing/2014/main" id="{F3E1B3EC-0BF3-A339-6B97-32B672439CB5}"/>
              </a:ext>
            </a:extLst>
          </p:cNvPr>
          <p:cNvCxnSpPr>
            <a:cxnSpLocks/>
          </p:cNvCxnSpPr>
          <p:nvPr/>
        </p:nvCxnSpPr>
        <p:spPr>
          <a:xfrm>
            <a:off x="7244456" y="2536205"/>
            <a:ext cx="1284549" cy="97295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37" name="図 36">
            <a:extLst>
              <a:ext uri="{FF2B5EF4-FFF2-40B4-BE49-F238E27FC236}">
                <a16:creationId xmlns:a16="http://schemas.microsoft.com/office/drawing/2014/main" id="{F997FD03-03BB-31BD-EBB3-CCDFE6C7AA1D}"/>
              </a:ext>
            </a:extLst>
          </p:cNvPr>
          <p:cNvPicPr>
            <a:picLocks noChangeAspect="1"/>
          </p:cNvPicPr>
          <p:nvPr/>
        </p:nvPicPr>
        <p:blipFill rotWithShape="1">
          <a:blip r:embed="rId10">
            <a:extLst>
              <a:ext uri="{BEBA8EAE-BF5A-486C-A8C5-ECC9F3942E4B}">
                <a14:imgProps xmlns:a14="http://schemas.microsoft.com/office/drawing/2010/main">
                  <a14:imgLayer r:embed="rId11">
                    <a14:imgEffect>
                      <a14:sharpenSoften amount="25000"/>
                    </a14:imgEffect>
                  </a14:imgLayer>
                </a14:imgProps>
              </a:ext>
            </a:extLst>
          </a:blip>
          <a:srcRect t="40774"/>
          <a:stretch/>
        </p:blipFill>
        <p:spPr>
          <a:xfrm>
            <a:off x="2332203" y="503078"/>
            <a:ext cx="5140188" cy="972959"/>
          </a:xfrm>
          <a:prstGeom prst="rect">
            <a:avLst/>
          </a:prstGeom>
        </p:spPr>
      </p:pic>
      <p:cxnSp>
        <p:nvCxnSpPr>
          <p:cNvPr id="38" name="直線矢印コネクタ 37">
            <a:extLst>
              <a:ext uri="{FF2B5EF4-FFF2-40B4-BE49-F238E27FC236}">
                <a16:creationId xmlns:a16="http://schemas.microsoft.com/office/drawing/2014/main" id="{066F8D14-3B77-ADFB-783F-423B9D8EE094}"/>
              </a:ext>
            </a:extLst>
          </p:cNvPr>
          <p:cNvCxnSpPr>
            <a:cxnSpLocks/>
          </p:cNvCxnSpPr>
          <p:nvPr/>
        </p:nvCxnSpPr>
        <p:spPr>
          <a:xfrm flipV="1">
            <a:off x="1458163" y="792480"/>
            <a:ext cx="874040" cy="225346"/>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0" name="正方形/長方形 39">
            <a:extLst>
              <a:ext uri="{FF2B5EF4-FFF2-40B4-BE49-F238E27FC236}">
                <a16:creationId xmlns:a16="http://schemas.microsoft.com/office/drawing/2014/main" id="{CBCE1A63-5EC8-69E4-931A-5315E2E00FD3}"/>
              </a:ext>
            </a:extLst>
          </p:cNvPr>
          <p:cNvSpPr/>
          <p:nvPr/>
        </p:nvSpPr>
        <p:spPr>
          <a:xfrm>
            <a:off x="7472390" y="274983"/>
            <a:ext cx="2387407" cy="22809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テキスト ボックス 40">
            <a:extLst>
              <a:ext uri="{FF2B5EF4-FFF2-40B4-BE49-F238E27FC236}">
                <a16:creationId xmlns:a16="http://schemas.microsoft.com/office/drawing/2014/main" id="{F16CFC90-AF14-95E9-4B69-32A147A9AD27}"/>
              </a:ext>
            </a:extLst>
          </p:cNvPr>
          <p:cNvSpPr txBox="1"/>
          <p:nvPr/>
        </p:nvSpPr>
        <p:spPr>
          <a:xfrm>
            <a:off x="9906799" y="292851"/>
            <a:ext cx="1880643" cy="253916"/>
          </a:xfrm>
          <a:prstGeom prst="rect">
            <a:avLst/>
          </a:prstGeom>
          <a:noFill/>
        </p:spPr>
        <p:txBody>
          <a:bodyPr wrap="none" rtlCol="0">
            <a:spAutoFit/>
          </a:bodyPr>
          <a:lstStyle/>
          <a:p>
            <a:r>
              <a:rPr kumimoji="1" lang="en-US" altLang="ja-JP" sz="1050" dirty="0">
                <a:latin typeface="メイリオ" panose="020B0604030504040204" pitchFamily="50" charset="-128"/>
                <a:ea typeface="メイリオ" panose="020B0604030504040204" pitchFamily="50" charset="-128"/>
              </a:rPr>
              <a:t>CSV1</a:t>
            </a:r>
            <a:r>
              <a:rPr kumimoji="1" lang="ja-JP" altLang="en-US" sz="1050" dirty="0">
                <a:latin typeface="メイリオ" panose="020B0604030504040204" pitchFamily="50" charset="-128"/>
                <a:ea typeface="メイリオ" panose="020B0604030504040204" pitchFamily="50" charset="-128"/>
              </a:rPr>
              <a:t>レコード読み込み表示</a:t>
            </a:r>
          </a:p>
        </p:txBody>
      </p:sp>
    </p:spTree>
    <p:extLst>
      <p:ext uri="{BB962C8B-B14F-4D97-AF65-F5344CB8AC3E}">
        <p14:creationId xmlns:p14="http://schemas.microsoft.com/office/powerpoint/2010/main" val="3719684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 8">
            <a:extLst>
              <a:ext uri="{FF2B5EF4-FFF2-40B4-BE49-F238E27FC236}">
                <a16:creationId xmlns:a16="http://schemas.microsoft.com/office/drawing/2014/main" id="{439CDD9B-945A-F476-E6B1-EEEEA6E994E3}"/>
              </a:ext>
            </a:extLst>
          </p:cNvPr>
          <p:cNvGraphicFramePr>
            <a:graphicFrameLocks noGrp="1"/>
          </p:cNvGraphicFramePr>
          <p:nvPr>
            <p:extLst>
              <p:ext uri="{D42A27DB-BD31-4B8C-83A1-F6EECF244321}">
                <p14:modId xmlns:p14="http://schemas.microsoft.com/office/powerpoint/2010/main" val="941856182"/>
              </p:ext>
            </p:extLst>
          </p:nvPr>
        </p:nvGraphicFramePr>
        <p:xfrm>
          <a:off x="210410" y="529939"/>
          <a:ext cx="6839309" cy="2236394"/>
        </p:xfrm>
        <a:graphic>
          <a:graphicData uri="http://schemas.openxmlformats.org/drawingml/2006/table">
            <a:tbl>
              <a:tblPr firstRow="1" bandRow="1">
                <a:tableStyleId>{8799B23B-EC83-4686-B30A-512413B5E67A}</a:tableStyleId>
              </a:tblPr>
              <a:tblGrid>
                <a:gridCol w="881790">
                  <a:extLst>
                    <a:ext uri="{9D8B030D-6E8A-4147-A177-3AD203B41FA5}">
                      <a16:colId xmlns:a16="http://schemas.microsoft.com/office/drawing/2014/main" val="1394253334"/>
                    </a:ext>
                  </a:extLst>
                </a:gridCol>
                <a:gridCol w="1693333">
                  <a:extLst>
                    <a:ext uri="{9D8B030D-6E8A-4147-A177-3AD203B41FA5}">
                      <a16:colId xmlns:a16="http://schemas.microsoft.com/office/drawing/2014/main" val="2833924481"/>
                    </a:ext>
                  </a:extLst>
                </a:gridCol>
                <a:gridCol w="4264186">
                  <a:extLst>
                    <a:ext uri="{9D8B030D-6E8A-4147-A177-3AD203B41FA5}">
                      <a16:colId xmlns:a16="http://schemas.microsoft.com/office/drawing/2014/main" val="2501236595"/>
                    </a:ext>
                  </a:extLst>
                </a:gridCol>
              </a:tblGrid>
              <a:tr h="282892">
                <a:tc>
                  <a:txBody>
                    <a:bodyPr/>
                    <a:lstStyle/>
                    <a:p>
                      <a:pPr algn="l" fontAlgn="b"/>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クラス</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用途</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ActionBase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PackageInsertAction</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サーブレットに関する処理</a:t>
                      </a:r>
                    </a:p>
                  </a:txBody>
                  <a:tcPr marL="50800" marR="50800" marT="50800" marB="50800"/>
                </a:tc>
                <a:extLst>
                  <a:ext uri="{0D108BD9-81ED-4DB2-BD59-A6C34878D82A}">
                    <a16:rowId xmlns:a16="http://schemas.microsoft.com/office/drawing/2014/main" val="119574636"/>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ServiceBase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PackageInsertService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データベースに関する処理</a:t>
                      </a:r>
                    </a:p>
                  </a:txBody>
                  <a:tcPr marL="50800" marR="50800" marT="50800" marB="50800"/>
                </a:tc>
                <a:extLst>
                  <a:ext uri="{0D108BD9-81ED-4DB2-BD59-A6C34878D82A}">
                    <a16:rowId xmlns:a16="http://schemas.microsoft.com/office/drawing/2014/main" val="2599315136"/>
                  </a:ext>
                </a:extLst>
              </a:tr>
              <a:tr h="198680">
                <a:tc>
                  <a:txBody>
                    <a:bodyPr/>
                    <a:lstStyle/>
                    <a:p>
                      <a:pPr algn="l" fontAlgn="t"/>
                      <a:r>
                        <a:rPr lang="en-US" sz="900" dirty="0">
                          <a:effectLst/>
                          <a:latin typeface="メイリオ" panose="020B0604030504040204" pitchFamily="50" charset="-128"/>
                          <a:ea typeface="メイリオ" panose="020B0604030504040204" pitchFamily="50" charset="-128"/>
                        </a:rPr>
                        <a:t>View</a:t>
                      </a: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PackageInsertView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画面（添付文書）の項目を定義</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00501">
                <a:tc rowSpan="2">
                  <a:txBody>
                    <a:bodyPr/>
                    <a:lstStyle/>
                    <a:p>
                      <a:pPr algn="l" fontAlgn="t"/>
                      <a:r>
                        <a:rPr lang="en-US" sz="900" dirty="0">
                          <a:effectLst/>
                          <a:latin typeface="メイリオ" panose="020B0604030504040204" pitchFamily="50" charset="-128"/>
                          <a:ea typeface="メイリオ" panose="020B0604030504040204" pitchFamily="50" charset="-128"/>
                        </a:rPr>
                        <a:t>Converter</a:t>
                      </a: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PackageInsertConvereter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DTO </a:t>
                      </a:r>
                      <a:r>
                        <a:rPr lang="ja-JP" altLang="en-US" sz="900" dirty="0">
                          <a:effectLst/>
                          <a:latin typeface="メイリオ" panose="020B0604030504040204" pitchFamily="50" charset="-128"/>
                          <a:ea typeface="メイリオ" panose="020B0604030504040204" pitchFamily="50" charset="-128"/>
                        </a:rPr>
                        <a:t>モデル</a:t>
                      </a:r>
                      <a:r>
                        <a:rPr lang="en-US" altLang="ja-JP" sz="900" dirty="0">
                          <a:effectLst/>
                          <a:latin typeface="メイリオ" panose="020B0604030504040204" pitchFamily="50" charset="-128"/>
                          <a:ea typeface="メイリオ" panose="020B0604030504040204" pitchFamily="50" charset="-128"/>
                        </a:rPr>
                        <a:t>(</a:t>
                      </a:r>
                      <a:r>
                        <a:rPr lang="en-US" altLang="ja-JP" sz="900" dirty="0" err="1">
                          <a:effectLst/>
                          <a:latin typeface="メイリオ" panose="020B0604030504040204" pitchFamily="50" charset="-128"/>
                          <a:ea typeface="メイリオ" panose="020B0604030504040204" pitchFamily="50" charset="-128"/>
                        </a:rPr>
                        <a:t>PackageInsert</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と</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a:t>
                      </a:r>
                      <a:r>
                        <a:rPr lang="en-US" altLang="ja-JP" sz="900" dirty="0" err="1">
                          <a:effectLst/>
                          <a:latin typeface="メイリオ" panose="020B0604030504040204" pitchFamily="50" charset="-128"/>
                          <a:ea typeface="メイリオ" panose="020B0604030504040204" pitchFamily="50" charset="-128"/>
                        </a:rPr>
                        <a:t>PackageInsertView</a:t>
                      </a:r>
                      <a:r>
                        <a:rPr lang="ja-JP" altLang="en-US" sz="900" dirty="0">
                          <a:effectLst/>
                          <a:latin typeface="メイリオ" panose="020B0604030504040204" pitchFamily="50" charset="-128"/>
                          <a:ea typeface="メイリオ" panose="020B0604030504040204" pitchFamily="50" charset="-128"/>
                        </a:rPr>
                        <a:t>）モデルの変換</a:t>
                      </a:r>
                    </a:p>
                  </a:txBody>
                  <a:tcPr marL="50800" marR="50800" marT="50800" marB="50800"/>
                </a:tc>
                <a:extLst>
                  <a:ext uri="{0D108BD9-81ED-4DB2-BD59-A6C34878D82A}">
                    <a16:rowId xmlns:a16="http://schemas.microsoft.com/office/drawing/2014/main" val="2625248501"/>
                  </a:ext>
                </a:extLst>
              </a:tr>
              <a:tr h="198680">
                <a:tc vMerge="1">
                  <a:txBody>
                    <a:bodyPr/>
                    <a:lstStyle/>
                    <a:p>
                      <a:pPr fontAlgn="t"/>
                      <a:endParaRPr lang="en-US" sz="800" dirty="0">
                        <a:effectLst/>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JmdnConverter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DTO (</a:t>
                      </a:r>
                      <a:r>
                        <a:rPr lang="en-US" altLang="ja-JP" sz="900" dirty="0" err="1">
                          <a:effectLst/>
                          <a:latin typeface="メイリオ" panose="020B0604030504040204" pitchFamily="50" charset="-128"/>
                          <a:ea typeface="メイリオ" panose="020B0604030504040204" pitchFamily="50" charset="-128"/>
                        </a:rPr>
                        <a:t>Jmdn</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モデルと</a:t>
                      </a:r>
                      <a:r>
                        <a:rPr lang="en-US" altLang="ja-JP" sz="900" dirty="0">
                          <a:effectLst/>
                          <a:latin typeface="メイリオ" panose="020B0604030504040204" pitchFamily="50" charset="-128"/>
                          <a:ea typeface="メイリオ" panose="020B0604030504040204" pitchFamily="50" charset="-128"/>
                        </a:rPr>
                        <a:t>VIEW (</a:t>
                      </a:r>
                      <a:r>
                        <a:rPr lang="en-US" altLang="ja-JP" sz="900" dirty="0" err="1">
                          <a:effectLst/>
                          <a:latin typeface="メイリオ" panose="020B0604030504040204" pitchFamily="50" charset="-128"/>
                          <a:ea typeface="メイリオ" panose="020B0604030504040204" pitchFamily="50" charset="-128"/>
                        </a:rPr>
                        <a:t>PackageInsertView</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モデルの変換</a:t>
                      </a:r>
                    </a:p>
                  </a:txBody>
                  <a:tcPr marL="50800" marR="50800" marT="50800" marB="50800"/>
                </a:tc>
                <a:extLst>
                  <a:ext uri="{0D108BD9-81ED-4DB2-BD59-A6C34878D82A}">
                    <a16:rowId xmlns:a16="http://schemas.microsoft.com/office/drawing/2014/main" val="3847739241"/>
                  </a:ext>
                </a:extLst>
              </a:tr>
              <a:tr h="198680">
                <a:tc rowSpan="2">
                  <a:txBody>
                    <a:bodyPr/>
                    <a:lstStyle/>
                    <a:p>
                      <a:pPr fontAlgn="t"/>
                      <a:r>
                        <a:rPr lang="en-US" sz="900" dirty="0">
                          <a:effectLst/>
                          <a:latin typeface="メイリオ" panose="020B0604030504040204" pitchFamily="50" charset="-128"/>
                          <a:ea typeface="メイリオ" panose="020B0604030504040204" pitchFamily="50" charset="-128"/>
                        </a:rPr>
                        <a:t>DTO Model</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添付文書情報</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101571923"/>
                  </a:ext>
                </a:extLst>
              </a:tr>
              <a:tr h="198680">
                <a:tc vMerge="1">
                  <a:txBody>
                    <a:bodyPr/>
                    <a:lstStyle/>
                    <a:p>
                      <a:pPr fontAlgn="t"/>
                      <a:endParaRPr lang="en-US" sz="800" dirty="0">
                        <a:effectLst/>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JMDN</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添付文書テーブルの中で重複するカラム（</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コード・一般的名称）を分離。</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259607331"/>
                  </a:ext>
                </a:extLst>
              </a:tr>
              <a:tr h="198680">
                <a:tc>
                  <a:txBody>
                    <a:bodyPr/>
                    <a:lstStyle/>
                    <a:p>
                      <a:pPr fontAlgn="t"/>
                      <a:r>
                        <a:rPr lang="en-US" sz="900" dirty="0">
                          <a:effectLst/>
                          <a:latin typeface="メイリオ" panose="020B0604030504040204" pitchFamily="50" charset="-128"/>
                          <a:ea typeface="メイリオ" panose="020B0604030504040204" pitchFamily="50" charset="-128"/>
                        </a:rPr>
                        <a:t>Validator</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PackageinsertValidator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入力データを検証する（空白・重複）</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bl>
          </a:graphicData>
        </a:graphic>
      </p:graphicFrame>
      <p:sp>
        <p:nvSpPr>
          <p:cNvPr id="8" name="テキスト ボックス 7">
            <a:extLst>
              <a:ext uri="{FF2B5EF4-FFF2-40B4-BE49-F238E27FC236}">
                <a16:creationId xmlns:a16="http://schemas.microsoft.com/office/drawing/2014/main" id="{BB23F92D-703C-F119-CDB5-84C04DAA03ED}"/>
              </a:ext>
            </a:extLst>
          </p:cNvPr>
          <p:cNvSpPr txBox="1"/>
          <p:nvPr/>
        </p:nvSpPr>
        <p:spPr>
          <a:xfrm>
            <a:off x="7582958" y="5789095"/>
            <a:ext cx="4216833" cy="338554"/>
          </a:xfrm>
          <a:prstGeom prst="rect">
            <a:avLst/>
          </a:prstGeom>
          <a:noFill/>
        </p:spPr>
        <p:txBody>
          <a:bodyPr wrap="square" rtlCol="0">
            <a:spAutoFit/>
          </a:bodyPr>
          <a:lstStyle/>
          <a:p>
            <a:r>
              <a:rPr lang="en-US" altLang="ja-JP" sz="800" dirty="0"/>
              <a:t>※</a:t>
            </a:r>
            <a:r>
              <a:rPr lang="en-US" altLang="ja-JP" sz="800" dirty="0" err="1"/>
              <a:t>PackageInsertView</a:t>
            </a:r>
            <a:r>
              <a:rPr lang="ja-JP" altLang="en-US" sz="800" dirty="0"/>
              <a:t>に登録されたデータは、</a:t>
            </a:r>
            <a:r>
              <a:rPr lang="en-US" altLang="ja-JP" sz="800" dirty="0" err="1"/>
              <a:t>PackageInsert</a:t>
            </a:r>
            <a:r>
              <a:rPr lang="ja-JP" altLang="en-US" sz="800" dirty="0"/>
              <a:t>と</a:t>
            </a:r>
            <a:r>
              <a:rPr lang="en-US" altLang="ja-JP" sz="800" dirty="0"/>
              <a:t>JMDN</a:t>
            </a:r>
            <a:r>
              <a:rPr lang="ja-JP" altLang="en-US" sz="800" dirty="0"/>
              <a:t>のデータベースに登録される。ただし、</a:t>
            </a:r>
            <a:r>
              <a:rPr lang="en-US" altLang="ja-JP" sz="800" dirty="0"/>
              <a:t>JMDN</a:t>
            </a:r>
            <a:r>
              <a:rPr lang="ja-JP" altLang="en-US" sz="800" dirty="0"/>
              <a:t>は、データベース上に同じ値がないときのみ、登録される。</a:t>
            </a:r>
            <a:endParaRPr lang="en-US" altLang="ja-JP" sz="800" dirty="0"/>
          </a:p>
        </p:txBody>
      </p:sp>
      <p:graphicFrame>
        <p:nvGraphicFramePr>
          <p:cNvPr id="10" name="表 5">
            <a:extLst>
              <a:ext uri="{FF2B5EF4-FFF2-40B4-BE49-F238E27FC236}">
                <a16:creationId xmlns:a16="http://schemas.microsoft.com/office/drawing/2014/main" id="{EA4F02F1-88E0-5DD7-8905-AFAA89A92479}"/>
              </a:ext>
            </a:extLst>
          </p:cNvPr>
          <p:cNvGraphicFramePr>
            <a:graphicFrameLocks noGrp="1"/>
          </p:cNvGraphicFramePr>
          <p:nvPr>
            <p:extLst>
              <p:ext uri="{D42A27DB-BD31-4B8C-83A1-F6EECF244321}">
                <p14:modId xmlns:p14="http://schemas.microsoft.com/office/powerpoint/2010/main" val="3731550422"/>
              </p:ext>
            </p:extLst>
          </p:nvPr>
        </p:nvGraphicFramePr>
        <p:xfrm>
          <a:off x="9954163" y="575103"/>
          <a:ext cx="1515918" cy="1584960"/>
        </p:xfrm>
        <a:graphic>
          <a:graphicData uri="http://schemas.openxmlformats.org/drawingml/2006/table">
            <a:tbl>
              <a:tblPr firstRow="1" bandRow="1">
                <a:tableStyleId>{5FD0F851-EC5A-4D38-B0AD-8093EC10F338}</a:tableStyleId>
              </a:tblPr>
              <a:tblGrid>
                <a:gridCol w="1515918">
                  <a:extLst>
                    <a:ext uri="{9D8B030D-6E8A-4147-A177-3AD203B41FA5}">
                      <a16:colId xmlns:a16="http://schemas.microsoft.com/office/drawing/2014/main" val="2498636709"/>
                    </a:ext>
                  </a:extLst>
                </a:gridCol>
              </a:tblGrid>
              <a:tr h="190709">
                <a:tc>
                  <a:txBody>
                    <a:bodyPr/>
                    <a:lstStyle/>
                    <a:p>
                      <a:pPr algn="ctr"/>
                      <a:r>
                        <a:rPr kumimoji="1" lang="ja-JP" altLang="en-US" sz="800" dirty="0"/>
                        <a:t>添付文書の</a:t>
                      </a:r>
                      <a:r>
                        <a:rPr kumimoji="1" lang="en-US" altLang="ja-JP" sz="800" dirty="0"/>
                        <a:t>JMDN</a:t>
                      </a:r>
                      <a:r>
                        <a:rPr kumimoji="1" lang="ja-JP" altLang="en-US" sz="800" dirty="0"/>
                        <a:t>コード</a:t>
                      </a:r>
                      <a:endParaRPr kumimoji="1" lang="en-US" altLang="ja-JP" sz="800" dirty="0"/>
                    </a:p>
                    <a:p>
                      <a:pPr algn="ctr"/>
                      <a:r>
                        <a:rPr kumimoji="1" lang="en-US" altLang="ja-JP" sz="800" dirty="0"/>
                        <a:t>(JMDN)</a:t>
                      </a:r>
                      <a:endParaRPr kumimoji="1" lang="ja-JP" altLang="en-US" sz="800" dirty="0"/>
                    </a:p>
                  </a:txBody>
                  <a:tcPr/>
                </a:tc>
                <a:extLst>
                  <a:ext uri="{0D108BD9-81ED-4DB2-BD59-A6C34878D82A}">
                    <a16:rowId xmlns:a16="http://schemas.microsoft.com/office/drawing/2014/main" val="1086947316"/>
                  </a:ext>
                </a:extLst>
              </a:tr>
              <a:tr h="299685">
                <a:tc>
                  <a:txBody>
                    <a:bodyPr/>
                    <a:lstStyle/>
                    <a:p>
                      <a:pPr algn="ctr"/>
                      <a:r>
                        <a:rPr kumimoji="1" lang="en-US" altLang="ja-JP" sz="800" dirty="0"/>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(Generated Value)</a:t>
                      </a:r>
                    </a:p>
                  </a:txBody>
                  <a:tcPr/>
                </a:tc>
                <a:extLst>
                  <a:ext uri="{0D108BD9-81ED-4DB2-BD59-A6C34878D82A}">
                    <a16:rowId xmlns:a16="http://schemas.microsoft.com/office/drawing/2014/main" val="550375115"/>
                  </a:ext>
                </a:extLst>
              </a:tr>
              <a:tr h="299685">
                <a:tc>
                  <a:txBody>
                    <a:bodyPr/>
                    <a:lstStyle/>
                    <a:p>
                      <a:pPr algn="ctr"/>
                      <a:r>
                        <a:rPr kumimoji="1" lang="en-US" altLang="ja-JP" sz="800" dirty="0"/>
                        <a:t>JMDN</a:t>
                      </a:r>
                      <a:r>
                        <a:rPr kumimoji="1" lang="ja-JP" altLang="en-US" sz="800" dirty="0"/>
                        <a:t>コード</a:t>
                      </a:r>
                      <a:endParaRPr kumimoji="1" lang="en-US" altLang="ja-JP" sz="800" dirty="0"/>
                    </a:p>
                    <a:p>
                      <a:pPr algn="ctr"/>
                      <a:r>
                        <a:rPr kumimoji="1" lang="en-US" altLang="ja-JP" sz="800" dirty="0"/>
                        <a:t>(Integer </a:t>
                      </a:r>
                      <a:r>
                        <a:rPr kumimoji="1" lang="en-US" altLang="ja-JP" sz="800" dirty="0" err="1"/>
                        <a:t>JmdnCode</a:t>
                      </a:r>
                      <a:r>
                        <a:rPr kumimoji="1" lang="en-US" altLang="ja-JP" sz="800" dirty="0"/>
                        <a:t>)</a:t>
                      </a:r>
                    </a:p>
                    <a:p>
                      <a:pPr algn="ctr"/>
                      <a:r>
                        <a:rPr kumimoji="1" lang="en-US" altLang="ja-JP" sz="800" dirty="0">
                          <a:solidFill>
                            <a:srgbClr val="FF0000"/>
                          </a:solidFill>
                        </a:rPr>
                        <a:t>Unique, </a:t>
                      </a: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3423742562"/>
                  </a:ext>
                </a:extLst>
              </a:tr>
              <a:tr h="299685">
                <a:tc>
                  <a:txBody>
                    <a:bodyPr/>
                    <a:lstStyle/>
                    <a:p>
                      <a:pPr algn="ctr"/>
                      <a:r>
                        <a:rPr kumimoji="1" lang="ja-JP" altLang="en-US" sz="800" dirty="0"/>
                        <a:t>一般的名称</a:t>
                      </a:r>
                      <a:endParaRPr kumimoji="1" lang="en-US" altLang="ja-JP" sz="800" dirty="0"/>
                    </a:p>
                    <a:p>
                      <a:pPr algn="ctr"/>
                      <a:r>
                        <a:rPr kumimoji="1" lang="en-US" altLang="ja-JP" sz="800" dirty="0"/>
                        <a:t>(String </a:t>
                      </a:r>
                      <a:r>
                        <a:rPr kumimoji="1" lang="en-US" altLang="ja-JP" sz="800" dirty="0" err="1"/>
                        <a:t>generalName</a:t>
                      </a:r>
                      <a:r>
                        <a:rPr kumimoji="1" lang="en-US" altLang="ja-JP" sz="800" dirty="0"/>
                        <a:t>)</a:t>
                      </a:r>
                    </a:p>
                    <a:p>
                      <a:pPr algn="ctr"/>
                      <a:r>
                        <a:rPr kumimoji="1" lang="en-US" altLang="ja-JP" sz="800" dirty="0" err="1">
                          <a:solidFill>
                            <a:srgbClr val="FF0000"/>
                          </a:solidFill>
                        </a:rPr>
                        <a:t>NotNull</a:t>
                      </a:r>
                      <a:r>
                        <a:rPr kumimoji="1" lang="ja-JP" altLang="en-US" sz="800" dirty="0">
                          <a:solidFill>
                            <a:srgbClr val="FF0000"/>
                          </a:solidFill>
                        </a:rPr>
                        <a:t>制約</a:t>
                      </a:r>
                      <a:endParaRPr kumimoji="1" lang="en-US" altLang="ja-JP" sz="800" dirty="0"/>
                    </a:p>
                  </a:txBody>
                  <a:tcPr/>
                </a:tc>
                <a:extLst>
                  <a:ext uri="{0D108BD9-81ED-4DB2-BD59-A6C34878D82A}">
                    <a16:rowId xmlns:a16="http://schemas.microsoft.com/office/drawing/2014/main" val="1091386268"/>
                  </a:ext>
                </a:extLst>
              </a:tr>
            </a:tbl>
          </a:graphicData>
        </a:graphic>
      </p:graphicFrame>
      <p:cxnSp>
        <p:nvCxnSpPr>
          <p:cNvPr id="11" name="直線矢印コネクタ 10">
            <a:extLst>
              <a:ext uri="{FF2B5EF4-FFF2-40B4-BE49-F238E27FC236}">
                <a16:creationId xmlns:a16="http://schemas.microsoft.com/office/drawing/2014/main" id="{1CF0A20C-7AE0-6226-D1D4-D79ACB59A69C}"/>
              </a:ext>
            </a:extLst>
          </p:cNvPr>
          <p:cNvCxnSpPr>
            <a:cxnSpLocks/>
          </p:cNvCxnSpPr>
          <p:nvPr/>
        </p:nvCxnSpPr>
        <p:spPr>
          <a:xfrm flipV="1">
            <a:off x="9562370" y="1140324"/>
            <a:ext cx="435656" cy="7838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A11D00A1-A200-6858-08A0-0E84A2B400FC}"/>
              </a:ext>
            </a:extLst>
          </p:cNvPr>
          <p:cNvSpPr txBox="1"/>
          <p:nvPr/>
        </p:nvSpPr>
        <p:spPr>
          <a:xfrm>
            <a:off x="9875276" y="931190"/>
            <a:ext cx="250390" cy="246221"/>
          </a:xfrm>
          <a:prstGeom prst="rect">
            <a:avLst/>
          </a:prstGeom>
          <a:noFill/>
        </p:spPr>
        <p:txBody>
          <a:bodyPr wrap="square" rtlCol="0">
            <a:spAutoFit/>
          </a:bodyPr>
          <a:lstStyle/>
          <a:p>
            <a:r>
              <a:rPr lang="en-US" altLang="ja-JP" sz="1000" dirty="0"/>
              <a:t>1</a:t>
            </a:r>
            <a:endParaRPr lang="ja-JP" altLang="en-US" sz="1000" dirty="0"/>
          </a:p>
        </p:txBody>
      </p:sp>
      <p:sp>
        <p:nvSpPr>
          <p:cNvPr id="13" name="テキスト ボックス 12">
            <a:extLst>
              <a:ext uri="{FF2B5EF4-FFF2-40B4-BE49-F238E27FC236}">
                <a16:creationId xmlns:a16="http://schemas.microsoft.com/office/drawing/2014/main" id="{5472A293-F6E8-92C5-B904-D999A0A77F85}"/>
              </a:ext>
            </a:extLst>
          </p:cNvPr>
          <p:cNvSpPr txBox="1"/>
          <p:nvPr/>
        </p:nvSpPr>
        <p:spPr>
          <a:xfrm>
            <a:off x="9357475" y="1723146"/>
            <a:ext cx="312906" cy="246221"/>
          </a:xfrm>
          <a:prstGeom prst="rect">
            <a:avLst/>
          </a:prstGeom>
          <a:noFill/>
        </p:spPr>
        <p:txBody>
          <a:bodyPr wrap="square" rtlCol="0">
            <a:spAutoFit/>
          </a:bodyPr>
          <a:lstStyle/>
          <a:p>
            <a:r>
              <a:rPr lang="ja-JP" altLang="en-US" sz="1000" dirty="0"/>
              <a:t>多</a:t>
            </a:r>
          </a:p>
        </p:txBody>
      </p:sp>
      <p:graphicFrame>
        <p:nvGraphicFramePr>
          <p:cNvPr id="15" name="表 5">
            <a:extLst>
              <a:ext uri="{FF2B5EF4-FFF2-40B4-BE49-F238E27FC236}">
                <a16:creationId xmlns:a16="http://schemas.microsoft.com/office/drawing/2014/main" id="{CC2DC34E-815A-835C-7654-476660520CCB}"/>
              </a:ext>
            </a:extLst>
          </p:cNvPr>
          <p:cNvGraphicFramePr>
            <a:graphicFrameLocks noGrp="1"/>
          </p:cNvGraphicFramePr>
          <p:nvPr>
            <p:extLst>
              <p:ext uri="{D42A27DB-BD31-4B8C-83A1-F6EECF244321}">
                <p14:modId xmlns:p14="http://schemas.microsoft.com/office/powerpoint/2010/main" val="3959281439"/>
              </p:ext>
            </p:extLst>
          </p:nvPr>
        </p:nvGraphicFramePr>
        <p:xfrm>
          <a:off x="7714857" y="575103"/>
          <a:ext cx="1931061" cy="4846320"/>
        </p:xfrm>
        <a:graphic>
          <a:graphicData uri="http://schemas.openxmlformats.org/drawingml/2006/table">
            <a:tbl>
              <a:tblPr firstRow="1" bandRow="1">
                <a:tableStyleId>{5FD0F851-EC5A-4D38-B0AD-8093EC10F338}</a:tableStyleId>
              </a:tblPr>
              <a:tblGrid>
                <a:gridCol w="1931061">
                  <a:extLst>
                    <a:ext uri="{9D8B030D-6E8A-4147-A177-3AD203B41FA5}">
                      <a16:colId xmlns:a16="http://schemas.microsoft.com/office/drawing/2014/main" val="2498636709"/>
                    </a:ext>
                  </a:extLst>
                </a:gridCol>
              </a:tblGrid>
              <a:tr h="190709">
                <a:tc>
                  <a:txBody>
                    <a:bodyPr/>
                    <a:lstStyle/>
                    <a:p>
                      <a:pPr algn="ctr"/>
                      <a:r>
                        <a:rPr kumimoji="1" lang="ja-JP" altLang="en-US" sz="800" dirty="0"/>
                        <a:t>デバイスの添付文書情報</a:t>
                      </a:r>
                      <a:endParaRPr kumimoji="1" lang="en-US" altLang="ja-JP" sz="800" dirty="0"/>
                    </a:p>
                    <a:p>
                      <a:pPr algn="ctr"/>
                      <a:r>
                        <a:rPr kumimoji="1" lang="en-US" altLang="ja-JP" sz="800" dirty="0"/>
                        <a:t>(</a:t>
                      </a:r>
                      <a:r>
                        <a:rPr kumimoji="1" lang="en-US" altLang="ja-JP" sz="800" dirty="0" err="1"/>
                        <a:t>PackageInsert</a:t>
                      </a:r>
                      <a:r>
                        <a:rPr kumimoji="1" lang="en-US" altLang="ja-JP" sz="800" dirty="0"/>
                        <a:t>)</a:t>
                      </a:r>
                      <a:endParaRPr kumimoji="1" lang="ja-JP" altLang="en-US" sz="800" dirty="0"/>
                    </a:p>
                  </a:txBody>
                  <a:tcPr/>
                </a:tc>
                <a:extLst>
                  <a:ext uri="{0D108BD9-81ED-4DB2-BD59-A6C34878D82A}">
                    <a16:rowId xmlns:a16="http://schemas.microsoft.com/office/drawing/2014/main" val="1086947316"/>
                  </a:ext>
                </a:extLst>
              </a:tr>
              <a:tr h="299685">
                <a:tc>
                  <a:txBody>
                    <a:bodyPr/>
                    <a:lstStyle/>
                    <a:p>
                      <a:pPr algn="ctr"/>
                      <a:r>
                        <a:rPr kumimoji="1" lang="en-US" altLang="ja-JP" sz="800" dirty="0"/>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(Generated Value)</a:t>
                      </a:r>
                    </a:p>
                  </a:txBody>
                  <a:tcPr/>
                </a:tc>
                <a:extLst>
                  <a:ext uri="{0D108BD9-81ED-4DB2-BD59-A6C34878D82A}">
                    <a16:rowId xmlns:a16="http://schemas.microsoft.com/office/drawing/2014/main" val="550375115"/>
                  </a:ext>
                </a:extLst>
              </a:tr>
              <a:tr h="299685">
                <a:tc>
                  <a:txBody>
                    <a:bodyPr/>
                    <a:lstStyle/>
                    <a:p>
                      <a:pPr algn="ctr"/>
                      <a:r>
                        <a:rPr kumimoji="1" lang="ja-JP" altLang="en-US" sz="800" dirty="0"/>
                        <a:t>承認番号</a:t>
                      </a:r>
                      <a:endParaRPr kumimoji="1" lang="en-US" altLang="ja-JP" sz="800" dirty="0"/>
                    </a:p>
                    <a:p>
                      <a:pPr algn="ctr"/>
                      <a:r>
                        <a:rPr kumimoji="1" lang="en-US" altLang="ja-JP" sz="800" dirty="0"/>
                        <a:t>(String </a:t>
                      </a:r>
                      <a:r>
                        <a:rPr kumimoji="1" lang="en-US" altLang="ja-JP" sz="800" dirty="0" err="1"/>
                        <a:t>approvalNumber</a:t>
                      </a:r>
                      <a:r>
                        <a:rPr kumimoji="1" lang="en-US" altLang="ja-JP" sz="800" dirty="0"/>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err="1">
                          <a:solidFill>
                            <a:srgbClr val="FF0000"/>
                          </a:solidFill>
                        </a:rPr>
                        <a:t>NotNull</a:t>
                      </a:r>
                      <a:r>
                        <a:rPr kumimoji="1" lang="ja-JP" altLang="en-US" sz="800" dirty="0">
                          <a:solidFill>
                            <a:srgbClr val="FF0000"/>
                          </a:solidFill>
                        </a:rPr>
                        <a:t>制約</a:t>
                      </a:r>
                    </a:p>
                  </a:txBody>
                  <a:tcPr/>
                </a:tc>
                <a:extLst>
                  <a:ext uri="{0D108BD9-81ED-4DB2-BD59-A6C34878D82A}">
                    <a16:rowId xmlns:a16="http://schemas.microsoft.com/office/drawing/2014/main" val="3423742562"/>
                  </a:ext>
                </a:extLst>
              </a:tr>
              <a:tr h="299685">
                <a:tc>
                  <a:txBody>
                    <a:bodyPr/>
                    <a:lstStyle/>
                    <a:p>
                      <a:pPr algn="ctr"/>
                      <a:r>
                        <a:rPr kumimoji="1" lang="en-US" altLang="ja-JP" sz="800" dirty="0"/>
                        <a:t>JMDN</a:t>
                      </a:r>
                      <a:r>
                        <a:rPr kumimoji="1" lang="ja-JP" altLang="en-US" sz="800" dirty="0"/>
                        <a:t>コード</a:t>
                      </a:r>
                      <a:endParaRPr kumimoji="1" lang="en-US" altLang="ja-JP" sz="800" dirty="0"/>
                    </a:p>
                    <a:p>
                      <a:pPr algn="ctr"/>
                      <a:r>
                        <a:rPr kumimoji="1" lang="en-US" altLang="ja-JP" sz="800" dirty="0"/>
                        <a:t>(</a:t>
                      </a:r>
                      <a:r>
                        <a:rPr kumimoji="1" lang="en-US" altLang="ja-JP" sz="800" dirty="0" err="1"/>
                        <a:t>Jmdn</a:t>
                      </a:r>
                      <a:r>
                        <a:rPr kumimoji="1" lang="en-US" altLang="ja-JP" sz="800" dirty="0"/>
                        <a:t> </a:t>
                      </a:r>
                      <a:r>
                        <a:rPr kumimoji="1" lang="en-US" altLang="ja-JP" sz="800" dirty="0" err="1"/>
                        <a:t>Jmdn</a:t>
                      </a:r>
                      <a:r>
                        <a:rPr kumimoji="1" lang="en-US" altLang="ja-JP" sz="800" dirty="0"/>
                        <a:t>)</a:t>
                      </a:r>
                    </a:p>
                    <a:p>
                      <a:pPr algn="ct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1091386268"/>
                  </a:ext>
                </a:extLst>
              </a:tr>
              <a:tr h="299685">
                <a:tc>
                  <a:txBody>
                    <a:bodyPr/>
                    <a:lstStyle/>
                    <a:p>
                      <a:pPr algn="ctr"/>
                      <a:r>
                        <a:rPr kumimoji="1" lang="ja-JP" altLang="en-US" sz="800" dirty="0"/>
                        <a:t>販売名</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a:t>
                      </a:r>
                      <a:r>
                        <a:rPr kumimoji="1" lang="en-US" altLang="ja-JP" sz="800" dirty="0" err="1"/>
                        <a:t>deviceName</a:t>
                      </a:r>
                      <a:r>
                        <a:rPr kumimoji="1" lang="en-US" altLang="ja-JP" sz="800" dirty="0"/>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err="1">
                          <a:solidFill>
                            <a:srgbClr val="FF0000"/>
                          </a:solidFill>
                        </a:rPr>
                        <a:t>NotNull</a:t>
                      </a:r>
                      <a:r>
                        <a:rPr kumimoji="1" lang="ja-JP" altLang="en-US" sz="800" dirty="0">
                          <a:solidFill>
                            <a:srgbClr val="FF0000"/>
                          </a:solidFill>
                        </a:rPr>
                        <a:t>制約</a:t>
                      </a:r>
                    </a:p>
                  </a:txBody>
                  <a:tcPr/>
                </a:tc>
                <a:extLst>
                  <a:ext uri="{0D108BD9-81ED-4DB2-BD59-A6C34878D82A}">
                    <a16:rowId xmlns:a16="http://schemas.microsoft.com/office/drawing/2014/main" val="1798082540"/>
                  </a:ext>
                </a:extLst>
              </a:tr>
              <a:tr h="29968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solidFill>
                            <a:schemeClr val="tx1"/>
                          </a:solidFill>
                        </a:rPr>
                        <a:t>MR</a:t>
                      </a:r>
                      <a:r>
                        <a:rPr kumimoji="1" lang="ja-JP" altLang="en-US" sz="800" dirty="0">
                          <a:solidFill>
                            <a:schemeClr val="tx1"/>
                          </a:solidFill>
                        </a:rPr>
                        <a:t>検査の可否</a:t>
                      </a:r>
                      <a:endParaRPr kumimoji="1" lang="en-US" altLang="ja-JP" sz="800" dirty="0">
                        <a:solidFill>
                          <a:schemeClr val="tx1"/>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a:t>
                      </a:r>
                      <a:r>
                        <a:rPr kumimoji="1" lang="en-US" altLang="ja-JP" sz="800" dirty="0" err="1"/>
                        <a:t>acceptabilityOfMrExam</a:t>
                      </a:r>
                      <a:r>
                        <a:rPr kumimoji="1" lang="en-US" altLang="ja-JP" sz="800" dirty="0"/>
                        <a:t>)</a:t>
                      </a:r>
                      <a:endParaRPr kumimoji="1" lang="ja-JP" altLang="en-US" sz="800" dirty="0"/>
                    </a:p>
                  </a:txBody>
                  <a:tcPr/>
                </a:tc>
                <a:extLst>
                  <a:ext uri="{0D108BD9-81ED-4DB2-BD59-A6C34878D82A}">
                    <a16:rowId xmlns:a16="http://schemas.microsoft.com/office/drawing/2014/main" val="3767644783"/>
                  </a:ext>
                </a:extLst>
              </a:tr>
              <a:tr h="299685">
                <a:tc>
                  <a:txBody>
                    <a:bodyPr/>
                    <a:lstStyle/>
                    <a:p>
                      <a:pPr algn="ctr"/>
                      <a:r>
                        <a:rPr kumimoji="1" lang="ja-JP" altLang="en-US" sz="800" dirty="0"/>
                        <a:t>マンモ</a:t>
                      </a:r>
                      <a:endParaRPr kumimoji="1" lang="en-US" altLang="ja-JP" sz="800" dirty="0"/>
                    </a:p>
                    <a:p>
                      <a:pPr algn="ctr"/>
                      <a:r>
                        <a:rPr kumimoji="1" lang="en-US" altLang="ja-JP" sz="800" dirty="0"/>
                        <a:t>(String </a:t>
                      </a:r>
                      <a:r>
                        <a:rPr kumimoji="1" lang="en-US" altLang="ja-JP" sz="800" dirty="0" err="1"/>
                        <a:t>acceptabilityOfManmaExam</a:t>
                      </a:r>
                      <a:r>
                        <a:rPr kumimoji="1" lang="en-US" altLang="ja-JP" sz="800" dirty="0"/>
                        <a:t>)</a:t>
                      </a:r>
                      <a:endParaRPr kumimoji="1" lang="ja-JP" altLang="en-US" sz="800" dirty="0"/>
                    </a:p>
                  </a:txBody>
                  <a:tcPr/>
                </a:tc>
                <a:extLst>
                  <a:ext uri="{0D108BD9-81ED-4DB2-BD59-A6C34878D82A}">
                    <a16:rowId xmlns:a16="http://schemas.microsoft.com/office/drawing/2014/main" val="682794317"/>
                  </a:ext>
                </a:extLst>
              </a:tr>
              <a:tr h="299685">
                <a:tc>
                  <a:txBody>
                    <a:bodyPr/>
                    <a:lstStyle/>
                    <a:p>
                      <a:pPr algn="ctr"/>
                      <a:r>
                        <a:rPr kumimoji="1" lang="ja-JP" altLang="en-US" sz="800" dirty="0"/>
                        <a:t>一般検査</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a:t>
                      </a:r>
                      <a:r>
                        <a:rPr kumimoji="1" lang="en-US" altLang="ja-JP" sz="800" dirty="0" err="1"/>
                        <a:t>acceptabilityOfXrayExam</a:t>
                      </a:r>
                      <a:r>
                        <a:rPr kumimoji="1" lang="en-US" altLang="ja-JP" sz="800" dirty="0"/>
                        <a:t>)</a:t>
                      </a:r>
                      <a:endParaRPr kumimoji="1" lang="ja-JP" altLang="en-US" sz="800" dirty="0"/>
                    </a:p>
                  </a:txBody>
                  <a:tcPr/>
                </a:tc>
                <a:extLst>
                  <a:ext uri="{0D108BD9-81ED-4DB2-BD59-A6C34878D82A}">
                    <a16:rowId xmlns:a16="http://schemas.microsoft.com/office/drawing/2014/main" val="655662800"/>
                  </a:ext>
                </a:extLst>
              </a:tr>
              <a:tr h="299685">
                <a:tc>
                  <a:txBody>
                    <a:bodyPr/>
                    <a:lstStyle/>
                    <a:p>
                      <a:pPr algn="ctr"/>
                      <a:r>
                        <a:rPr kumimoji="1" lang="en-US" altLang="ja-JP" sz="800" dirty="0"/>
                        <a:t>CT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a:t>
                      </a:r>
                      <a:r>
                        <a:rPr kumimoji="1" lang="en-US" altLang="ja-JP" sz="800" dirty="0" err="1"/>
                        <a:t>acceptabilityOfCtExam</a:t>
                      </a:r>
                      <a:r>
                        <a:rPr kumimoji="1" lang="en-US" altLang="ja-JP" sz="800" dirty="0"/>
                        <a:t>)</a:t>
                      </a:r>
                      <a:endParaRPr kumimoji="1" lang="ja-JP" altLang="en-US" sz="800" dirty="0"/>
                    </a:p>
                  </a:txBody>
                  <a:tcPr/>
                </a:tc>
                <a:extLst>
                  <a:ext uri="{0D108BD9-81ED-4DB2-BD59-A6C34878D82A}">
                    <a16:rowId xmlns:a16="http://schemas.microsoft.com/office/drawing/2014/main" val="3691300870"/>
                  </a:ext>
                </a:extLst>
              </a:tr>
              <a:tr h="299685">
                <a:tc>
                  <a:txBody>
                    <a:bodyPr/>
                    <a:lstStyle/>
                    <a:p>
                      <a:pPr algn="ctr"/>
                      <a:r>
                        <a:rPr kumimoji="1" lang="en-US" altLang="ja-JP" sz="800" dirty="0"/>
                        <a:t>TV</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a:t>
                      </a:r>
                      <a:r>
                        <a:rPr kumimoji="1" lang="en-US" altLang="ja-JP" sz="800" dirty="0" err="1"/>
                        <a:t>acceptabilityOfTvExam</a:t>
                      </a:r>
                      <a:r>
                        <a:rPr kumimoji="1" lang="en-US" altLang="ja-JP" sz="800" dirty="0"/>
                        <a:t>)</a:t>
                      </a:r>
                      <a:endParaRPr kumimoji="1" lang="ja-JP" altLang="en-US" sz="800" dirty="0"/>
                    </a:p>
                  </a:txBody>
                  <a:tcPr/>
                </a:tc>
                <a:extLst>
                  <a:ext uri="{0D108BD9-81ED-4DB2-BD59-A6C34878D82A}">
                    <a16:rowId xmlns:a16="http://schemas.microsoft.com/office/drawing/2014/main" val="3929861524"/>
                  </a:ext>
                </a:extLst>
              </a:tr>
              <a:tr h="299685">
                <a:tc>
                  <a:txBody>
                    <a:bodyPr/>
                    <a:lstStyle/>
                    <a:p>
                      <a:pPr algn="ctr"/>
                      <a:r>
                        <a:rPr kumimoji="1" lang="ja-JP" altLang="en-US" sz="800" dirty="0"/>
                        <a:t>登録日時</a:t>
                      </a:r>
                      <a:endParaRPr kumimoji="1" lang="en-US" altLang="ja-JP" sz="800" dirty="0"/>
                    </a:p>
                    <a:p>
                      <a:pPr algn="ctr"/>
                      <a:r>
                        <a:rPr kumimoji="1" lang="en-US" altLang="ja-JP" sz="800" dirty="0"/>
                        <a:t>(</a:t>
                      </a:r>
                      <a:r>
                        <a:rPr kumimoji="1" lang="en-US" altLang="ja-JP" sz="800" dirty="0" err="1"/>
                        <a:t>LocalDate</a:t>
                      </a:r>
                      <a:r>
                        <a:rPr kumimoji="1" lang="en-US" altLang="ja-JP" sz="800" dirty="0"/>
                        <a:t> </a:t>
                      </a:r>
                      <a:r>
                        <a:rPr kumimoji="1" lang="en-US" altLang="ja-JP" sz="800" dirty="0" err="1"/>
                        <a:t>createdAt</a:t>
                      </a:r>
                      <a:r>
                        <a:rPr kumimoji="1" lang="en-US" altLang="ja-JP" sz="800" dirty="0"/>
                        <a:t>)</a:t>
                      </a:r>
                      <a:endParaRPr kumimoji="1" lang="ja-JP" altLang="en-US" sz="800" dirty="0"/>
                    </a:p>
                  </a:txBody>
                  <a:tcPr/>
                </a:tc>
                <a:extLst>
                  <a:ext uri="{0D108BD9-81ED-4DB2-BD59-A6C34878D82A}">
                    <a16:rowId xmlns:a16="http://schemas.microsoft.com/office/drawing/2014/main" val="3342318138"/>
                  </a:ext>
                </a:extLst>
              </a:tr>
              <a:tr h="299685">
                <a:tc>
                  <a:txBody>
                    <a:bodyPr/>
                    <a:lstStyle/>
                    <a:p>
                      <a:pPr algn="ctr"/>
                      <a:r>
                        <a:rPr kumimoji="1" lang="ja-JP" altLang="en-US" sz="800" dirty="0"/>
                        <a:t>更新日時</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a:t>
                      </a:r>
                      <a:r>
                        <a:rPr kumimoji="1" lang="en-US" altLang="ja-JP" sz="800" dirty="0" err="1"/>
                        <a:t>LocalDate</a:t>
                      </a:r>
                      <a:r>
                        <a:rPr kumimoji="1" lang="en-US" altLang="ja-JP" sz="800" dirty="0"/>
                        <a:t> </a:t>
                      </a:r>
                      <a:r>
                        <a:rPr kumimoji="1" lang="en-US" altLang="ja-JP" sz="800" dirty="0" err="1"/>
                        <a:t>updatedAt</a:t>
                      </a:r>
                      <a:r>
                        <a:rPr kumimoji="1" lang="en-US" altLang="ja-JP" sz="800" dirty="0"/>
                        <a:t>)</a:t>
                      </a:r>
                      <a:endParaRPr kumimoji="1" lang="ja-JP" altLang="en-US" sz="800" dirty="0"/>
                    </a:p>
                  </a:txBody>
                  <a:tcPr/>
                </a:tc>
                <a:extLst>
                  <a:ext uri="{0D108BD9-81ED-4DB2-BD59-A6C34878D82A}">
                    <a16:rowId xmlns:a16="http://schemas.microsoft.com/office/drawing/2014/main" val="825411525"/>
                  </a:ext>
                </a:extLst>
              </a:tr>
              <a:tr h="299685">
                <a:tc>
                  <a:txBody>
                    <a:bodyPr/>
                    <a:lstStyle/>
                    <a:p>
                      <a:pPr algn="ctr"/>
                      <a:r>
                        <a:rPr kumimoji="1" lang="ja-JP" altLang="en-US" sz="800" dirty="0"/>
                        <a:t>削除されたか</a:t>
                      </a:r>
                      <a:endParaRPr kumimoji="1" lang="en-US" altLang="ja-JP" sz="800" dirty="0"/>
                    </a:p>
                    <a:p>
                      <a:pPr algn="ctr"/>
                      <a:r>
                        <a:rPr kumimoji="1" lang="ja-JP" altLang="en-US" sz="800" dirty="0"/>
                        <a:t>（現役：</a:t>
                      </a:r>
                      <a:r>
                        <a:rPr kumimoji="1" lang="en-US" altLang="ja-JP" sz="800" dirty="0"/>
                        <a:t>0</a:t>
                      </a:r>
                      <a:r>
                        <a:rPr kumimoji="1" lang="ja-JP" altLang="en-US" sz="800" dirty="0"/>
                        <a:t>、削除後：</a:t>
                      </a:r>
                      <a:r>
                        <a:rPr kumimoji="1" lang="en-US" altLang="ja-JP" sz="800" dirty="0"/>
                        <a:t>1</a:t>
                      </a:r>
                      <a:r>
                        <a:rPr kumimoji="1" lang="ja-JP" altLang="en-US" sz="800" dirty="0"/>
                        <a:t>）</a:t>
                      </a:r>
                      <a:endParaRPr kumimoji="1" lang="en-US" altLang="ja-JP" sz="800" dirty="0"/>
                    </a:p>
                    <a:p>
                      <a:pPr algn="ctr"/>
                      <a:r>
                        <a:rPr kumimoji="1" lang="en-US" altLang="ja-JP" sz="800" dirty="0"/>
                        <a:t>Integer </a:t>
                      </a:r>
                      <a:r>
                        <a:rPr kumimoji="1" lang="en-US" altLang="ja-JP" sz="800" dirty="0" err="1"/>
                        <a:t>deleteFlag</a:t>
                      </a:r>
                      <a:endParaRPr kumimoji="1" lang="ja-JP" altLang="en-US" sz="800" dirty="0"/>
                    </a:p>
                  </a:txBody>
                  <a:tcPr/>
                </a:tc>
                <a:extLst>
                  <a:ext uri="{0D108BD9-81ED-4DB2-BD59-A6C34878D82A}">
                    <a16:rowId xmlns:a16="http://schemas.microsoft.com/office/drawing/2014/main" val="3572631572"/>
                  </a:ext>
                </a:extLst>
              </a:tr>
            </a:tbl>
          </a:graphicData>
        </a:graphic>
      </p:graphicFrame>
      <p:sp>
        <p:nvSpPr>
          <p:cNvPr id="16" name="左中かっこ 15">
            <a:extLst>
              <a:ext uri="{FF2B5EF4-FFF2-40B4-BE49-F238E27FC236}">
                <a16:creationId xmlns:a16="http://schemas.microsoft.com/office/drawing/2014/main" id="{896DB9A0-A5E8-CAEB-0B38-24E8EE07FFB2}"/>
              </a:ext>
            </a:extLst>
          </p:cNvPr>
          <p:cNvSpPr/>
          <p:nvPr/>
        </p:nvSpPr>
        <p:spPr>
          <a:xfrm>
            <a:off x="7518828" y="2616201"/>
            <a:ext cx="196029" cy="192130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ja-JP" altLang="en-US"/>
          </a:p>
        </p:txBody>
      </p:sp>
      <p:sp>
        <p:nvSpPr>
          <p:cNvPr id="17" name="テキスト ボックス 16">
            <a:extLst>
              <a:ext uri="{FF2B5EF4-FFF2-40B4-BE49-F238E27FC236}">
                <a16:creationId xmlns:a16="http://schemas.microsoft.com/office/drawing/2014/main" id="{14B6CAF5-7450-2DCB-75D1-40C5274D1416}"/>
              </a:ext>
            </a:extLst>
          </p:cNvPr>
          <p:cNvSpPr txBox="1"/>
          <p:nvPr/>
        </p:nvSpPr>
        <p:spPr>
          <a:xfrm rot="16200000">
            <a:off x="6812760" y="3390845"/>
            <a:ext cx="1284771" cy="230832"/>
          </a:xfrm>
          <a:prstGeom prst="rect">
            <a:avLst/>
          </a:prstGeom>
          <a:noFill/>
        </p:spPr>
        <p:txBody>
          <a:bodyPr wrap="square" rtlCol="0">
            <a:spAutoFit/>
          </a:bodyPr>
          <a:lstStyle/>
          <a:p>
            <a:r>
              <a:rPr lang="ja-JP" altLang="en-US" sz="900" dirty="0"/>
              <a:t>検査可否の判断</a:t>
            </a:r>
          </a:p>
        </p:txBody>
      </p:sp>
      <p:sp>
        <p:nvSpPr>
          <p:cNvPr id="19" name="正方形/長方形 18">
            <a:extLst>
              <a:ext uri="{FF2B5EF4-FFF2-40B4-BE49-F238E27FC236}">
                <a16:creationId xmlns:a16="http://schemas.microsoft.com/office/drawing/2014/main" id="{BBB72E2A-6FDF-6A75-403B-EC417AF1742F}"/>
              </a:ext>
            </a:extLst>
          </p:cNvPr>
          <p:cNvSpPr/>
          <p:nvPr/>
        </p:nvSpPr>
        <p:spPr>
          <a:xfrm>
            <a:off x="7279077" y="226596"/>
            <a:ext cx="4572000" cy="5971004"/>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2000"/>
          </a:p>
        </p:txBody>
      </p:sp>
      <p:sp>
        <p:nvSpPr>
          <p:cNvPr id="20" name="テキスト ボックス 19">
            <a:extLst>
              <a:ext uri="{FF2B5EF4-FFF2-40B4-BE49-F238E27FC236}">
                <a16:creationId xmlns:a16="http://schemas.microsoft.com/office/drawing/2014/main" id="{DC119FD3-C0E2-FE56-A0E1-3604914C3131}"/>
              </a:ext>
            </a:extLst>
          </p:cNvPr>
          <p:cNvSpPr txBox="1"/>
          <p:nvPr/>
        </p:nvSpPr>
        <p:spPr>
          <a:xfrm>
            <a:off x="9092441" y="82934"/>
            <a:ext cx="1119217" cy="307777"/>
          </a:xfrm>
          <a:prstGeom prst="rect">
            <a:avLst/>
          </a:prstGeom>
          <a:solidFill>
            <a:schemeClr val="bg1"/>
          </a:solidFill>
        </p:spPr>
        <p:txBody>
          <a:bodyPr wrap="none" rtlCol="0">
            <a:spAutoFit/>
          </a:bodyPr>
          <a:lstStyle/>
          <a:p>
            <a:r>
              <a:rPr lang="en-US" altLang="ja-JP" sz="1400" u="sng" dirty="0"/>
              <a:t>DTO model</a:t>
            </a:r>
            <a:endParaRPr lang="ja-JP" altLang="en-US" sz="1400" u="sng" dirty="0"/>
          </a:p>
        </p:txBody>
      </p:sp>
      <p:sp>
        <p:nvSpPr>
          <p:cNvPr id="2" name="テキスト ボックス 1">
            <a:extLst>
              <a:ext uri="{FF2B5EF4-FFF2-40B4-BE49-F238E27FC236}">
                <a16:creationId xmlns:a16="http://schemas.microsoft.com/office/drawing/2014/main" id="{C52B2962-51A5-463D-07DA-3576AD77D43A}"/>
              </a:ext>
            </a:extLst>
          </p:cNvPr>
          <p:cNvSpPr txBox="1"/>
          <p:nvPr/>
        </p:nvSpPr>
        <p:spPr>
          <a:xfrm>
            <a:off x="998" y="-4235"/>
            <a:ext cx="1827802" cy="230832"/>
          </a:xfrm>
          <a:prstGeom prst="rect">
            <a:avLst/>
          </a:prstGeom>
          <a:solidFill>
            <a:schemeClr val="accent5">
              <a:lumMod val="20000"/>
              <a:lumOff val="80000"/>
            </a:schemeClr>
          </a:solidFill>
        </p:spPr>
        <p:txBody>
          <a:bodyPr wrap="square" rtlCol="0">
            <a:spAutoFit/>
          </a:bodyPr>
          <a:lstStyle/>
          <a:p>
            <a:r>
              <a:rPr lang="ja-JP" altLang="en-US" sz="900" dirty="0">
                <a:latin typeface="メイリオ" panose="020B0604030504040204" pitchFamily="50" charset="-128"/>
                <a:ea typeface="メイリオ" panose="020B0604030504040204" pitchFamily="50" charset="-128"/>
              </a:rPr>
              <a:t>添付文書管理画面　クラス</a:t>
            </a:r>
          </a:p>
        </p:txBody>
      </p:sp>
    </p:spTree>
    <p:extLst>
      <p:ext uri="{BB962C8B-B14F-4D97-AF65-F5344CB8AC3E}">
        <p14:creationId xmlns:p14="http://schemas.microsoft.com/office/powerpoint/2010/main" val="34420423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 8">
            <a:extLst>
              <a:ext uri="{FF2B5EF4-FFF2-40B4-BE49-F238E27FC236}">
                <a16:creationId xmlns:a16="http://schemas.microsoft.com/office/drawing/2014/main" id="{439CDD9B-945A-F476-E6B1-EEEEA6E994E3}"/>
              </a:ext>
            </a:extLst>
          </p:cNvPr>
          <p:cNvGraphicFramePr>
            <a:graphicFrameLocks noGrp="1"/>
          </p:cNvGraphicFramePr>
          <p:nvPr>
            <p:extLst>
              <p:ext uri="{D42A27DB-BD31-4B8C-83A1-F6EECF244321}">
                <p14:modId xmlns:p14="http://schemas.microsoft.com/office/powerpoint/2010/main" val="2431084110"/>
              </p:ext>
            </p:extLst>
          </p:nvPr>
        </p:nvGraphicFramePr>
        <p:xfrm>
          <a:off x="342303" y="475693"/>
          <a:ext cx="11511030" cy="3636992"/>
        </p:xfrm>
        <a:graphic>
          <a:graphicData uri="http://schemas.openxmlformats.org/drawingml/2006/table">
            <a:tbl>
              <a:tblPr firstRow="1" bandRow="1">
                <a:tableStyleId>{8799B23B-EC83-4686-B30A-512413B5E67A}</a:tableStyleId>
              </a:tblPr>
              <a:tblGrid>
                <a:gridCol w="1485698">
                  <a:extLst>
                    <a:ext uri="{9D8B030D-6E8A-4147-A177-3AD203B41FA5}">
                      <a16:colId xmlns:a16="http://schemas.microsoft.com/office/drawing/2014/main" val="1394253334"/>
                    </a:ext>
                  </a:extLst>
                </a:gridCol>
                <a:gridCol w="1132756">
                  <a:extLst>
                    <a:ext uri="{9D8B030D-6E8A-4147-A177-3AD203B41FA5}">
                      <a16:colId xmlns:a16="http://schemas.microsoft.com/office/drawing/2014/main" val="2072105060"/>
                    </a:ext>
                  </a:extLst>
                </a:gridCol>
                <a:gridCol w="8892576">
                  <a:extLst>
                    <a:ext uri="{9D8B030D-6E8A-4147-A177-3AD203B41FA5}">
                      <a16:colId xmlns:a16="http://schemas.microsoft.com/office/drawing/2014/main" val="2501236595"/>
                    </a:ext>
                  </a:extLst>
                </a:gridCol>
              </a:tblGrid>
              <a:tr h="203234">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203234">
                <a:tc>
                  <a:txBody>
                    <a:bodyPr/>
                    <a:lstStyle/>
                    <a:p>
                      <a:pPr algn="l" fontAlgn="t"/>
                      <a:r>
                        <a:rPr lang="en-US" sz="900" dirty="0">
                          <a:effectLst/>
                          <a:latin typeface="メイリオ" panose="020B0604030504040204" pitchFamily="50" charset="-128"/>
                          <a:ea typeface="メイリオ" panose="020B0604030504040204" pitchFamily="50" charset="-128"/>
                        </a:rPr>
                        <a:t>index</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添付文書データの一覧表示（</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ページ最大</a:t>
                      </a:r>
                      <a:r>
                        <a:rPr lang="en-US" altLang="ja-JP" sz="900" dirty="0">
                          <a:effectLst/>
                          <a:latin typeface="メイリオ" panose="020B0604030504040204" pitchFamily="50" charset="-128"/>
                          <a:ea typeface="メイリオ" panose="020B0604030504040204" pitchFamily="50" charset="-128"/>
                        </a:rPr>
                        <a:t>20</a:t>
                      </a:r>
                      <a:r>
                        <a:rPr lang="ja-JP" altLang="en-US" sz="900" dirty="0">
                          <a:effectLst/>
                          <a:latin typeface="メイリオ" panose="020B0604030504040204" pitchFamily="50" charset="-128"/>
                          <a:ea typeface="メイリオ" panose="020B0604030504040204" pitchFamily="50" charset="-128"/>
                        </a:rPr>
                        <a:t>レコード）</a:t>
                      </a:r>
                    </a:p>
                  </a:txBody>
                  <a:tcPr marL="50800" marR="50800" marT="50800" marB="50800"/>
                </a:tc>
                <a:extLst>
                  <a:ext uri="{0D108BD9-81ED-4DB2-BD59-A6C34878D82A}">
                    <a16:rowId xmlns:a16="http://schemas.microsoft.com/office/drawing/2014/main" val="119574636"/>
                  </a:ext>
                </a:extLst>
              </a:tr>
              <a:tr h="314089">
                <a:tc>
                  <a:txBody>
                    <a:bodyPr/>
                    <a:lstStyle/>
                    <a:p>
                      <a:pPr algn="l" fontAlgn="t"/>
                      <a:r>
                        <a:rPr lang="en-US" sz="900" dirty="0" err="1">
                          <a:effectLst/>
                          <a:latin typeface="メイリオ" panose="020B0604030504040204" pitchFamily="50" charset="-128"/>
                          <a:ea typeface="メイリオ" panose="020B0604030504040204" pitchFamily="50" charset="-128"/>
                        </a:rPr>
                        <a:t>entryNew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新規登録画面の表示。</a:t>
                      </a:r>
                      <a:r>
                        <a:rPr lang="en-US" sz="900" dirty="0">
                          <a:effectLst/>
                          <a:latin typeface="メイリオ" panose="020B0604030504040204" pitchFamily="50" charset="-128"/>
                          <a:ea typeface="メイリオ" panose="020B0604030504040204" pitchFamily="50" charset="-128"/>
                        </a:rPr>
                        <a:t>CSRF</a:t>
                      </a:r>
                      <a:r>
                        <a:rPr lang="ja-JP" altLang="en-US" sz="900" dirty="0">
                          <a:effectLst/>
                          <a:latin typeface="メイリオ" panose="020B0604030504040204" pitchFamily="50" charset="-128"/>
                          <a:ea typeface="メイリオ" panose="020B0604030504040204" pitchFamily="50" charset="-128"/>
                        </a:rPr>
                        <a:t>対策</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03234">
                <a:tc>
                  <a:txBody>
                    <a:bodyPr/>
                    <a:lstStyle/>
                    <a:p>
                      <a:pPr fontAlgn="t"/>
                      <a:r>
                        <a:rPr lang="en-US" sz="900" dirty="0">
                          <a:effectLst/>
                          <a:latin typeface="メイリオ" panose="020B0604030504040204" pitchFamily="50" charset="-128"/>
                          <a:ea typeface="メイリオ" panose="020B0604030504040204" pitchFamily="50" charset="-128"/>
                        </a:rPr>
                        <a:t>create</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CSRF</a:t>
                      </a:r>
                      <a:r>
                        <a:rPr lang="ja-JP" altLang="en-US" sz="900" dirty="0">
                          <a:effectLst/>
                          <a:latin typeface="メイリオ" panose="020B0604030504040204" pitchFamily="50" charset="-128"/>
                          <a:ea typeface="メイリオ" panose="020B0604030504040204" pitchFamily="50" charset="-128"/>
                        </a:rPr>
                        <a:t>対策</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の確認。データをバリデーションし、エラーがなければデータベースに登録。</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203234">
                <a:tc>
                  <a:txBody>
                    <a:bodyPr/>
                    <a:lstStyle/>
                    <a:p>
                      <a:pPr fontAlgn="t"/>
                      <a:r>
                        <a:rPr lang="en-US" sz="900" dirty="0">
                          <a:effectLst/>
                          <a:latin typeface="メイリオ" panose="020B0604030504040204" pitchFamily="50" charset="-128"/>
                          <a:ea typeface="メイリオ" panose="020B0604030504040204" pitchFamily="50" charset="-128"/>
                        </a:rPr>
                        <a:t>show</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をもとに添付文書情報を取得。</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93371084"/>
                  </a:ext>
                </a:extLst>
              </a:tr>
              <a:tr h="314089">
                <a:tc>
                  <a:txBody>
                    <a:bodyPr/>
                    <a:lstStyle/>
                    <a:p>
                      <a:pPr fontAlgn="t"/>
                      <a:r>
                        <a:rPr lang="en-US" sz="900" dirty="0">
                          <a:effectLst/>
                          <a:latin typeface="メイリオ" panose="020B0604030504040204" pitchFamily="50" charset="-128"/>
                          <a:ea typeface="メイリオ" panose="020B0604030504040204" pitchFamily="50" charset="-128"/>
                        </a:rPr>
                        <a:t>edit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をもとに添付文書情報（</a:t>
                      </a:r>
                      <a:r>
                        <a:rPr lang="en-US" altLang="ja-JP" sz="900" dirty="0" err="1">
                          <a:effectLst/>
                          <a:latin typeface="メイリオ" panose="020B0604030504040204" pitchFamily="50" charset="-128"/>
                          <a:ea typeface="メイリオ" panose="020B0604030504040204" pitchFamily="50" charset="-128"/>
                        </a:rPr>
                        <a:t>PackageInsertView</a:t>
                      </a:r>
                      <a:r>
                        <a:rPr lang="ja-JP" altLang="en-US" sz="900" dirty="0">
                          <a:effectLst/>
                          <a:latin typeface="メイリオ" panose="020B0604030504040204" pitchFamily="50" charset="-128"/>
                          <a:ea typeface="メイリオ" panose="020B0604030504040204" pitchFamily="50" charset="-128"/>
                        </a:rPr>
                        <a:t>）を取得。</a:t>
                      </a:r>
                      <a:r>
                        <a:rPr lang="en-US" altLang="ja-JP" sz="900" dirty="0" err="1">
                          <a:effectLst/>
                          <a:latin typeface="メイリオ" panose="020B0604030504040204" pitchFamily="50" charset="-128"/>
                          <a:ea typeface="メイリオ" panose="020B0604030504040204" pitchFamily="50" charset="-128"/>
                        </a:rPr>
                        <a:t>PackageInsertView</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null</a:t>
                      </a:r>
                      <a:r>
                        <a:rPr lang="ja-JP" altLang="en-US" sz="900" dirty="0">
                          <a:effectLst/>
                          <a:latin typeface="メイリオ" panose="020B0604030504040204" pitchFamily="50" charset="-128"/>
                          <a:ea typeface="メイリオ" panose="020B0604030504040204" pitchFamily="50" charset="-128"/>
                        </a:rPr>
                        <a:t>でないなら、</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とともにデータを</a:t>
                      </a:r>
                      <a:r>
                        <a:rPr lang="en-US" altLang="ja-JP" sz="900" dirty="0" err="1">
                          <a:effectLst/>
                          <a:latin typeface="メイリオ" panose="020B0604030504040204" pitchFamily="50" charset="-128"/>
                          <a:ea typeface="メイリオ" panose="020B0604030504040204" pitchFamily="50" charset="-128"/>
                        </a:rPr>
                        <a:t>edit.jsp</a:t>
                      </a:r>
                      <a:r>
                        <a:rPr lang="ja-JP" altLang="en-US" sz="900" dirty="0">
                          <a:effectLst/>
                          <a:latin typeface="メイリオ" panose="020B0604030504040204" pitchFamily="50" charset="-128"/>
                          <a:ea typeface="メイリオ" panose="020B0604030504040204" pitchFamily="50" charset="-128"/>
                        </a:rPr>
                        <a:t>に送る。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42738762"/>
                  </a:ext>
                </a:extLst>
              </a:tr>
              <a:tr h="339119">
                <a:tc>
                  <a:txBody>
                    <a:bodyPr/>
                    <a:lstStyle/>
                    <a:p>
                      <a:pPr fontAlgn="t"/>
                      <a:r>
                        <a:rPr lang="en-US" sz="900" dirty="0">
                          <a:effectLst/>
                          <a:latin typeface="メイリオ" panose="020B0604030504040204" pitchFamily="50" charset="-128"/>
                          <a:ea typeface="メイリオ" panose="020B0604030504040204" pitchFamily="50" charset="-128"/>
                        </a:rPr>
                        <a:t>update</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が正しければ処理。</a:t>
                      </a:r>
                      <a:r>
                        <a:rPr lang="en-US" altLang="ja-JP"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をもとに添付文書情報（</a:t>
                      </a:r>
                      <a:r>
                        <a:rPr lang="en-US" altLang="ja-JP" sz="900" dirty="0" err="1">
                          <a:effectLst/>
                          <a:latin typeface="メイリオ" panose="020B0604030504040204" pitchFamily="50" charset="-128"/>
                          <a:ea typeface="メイリオ" panose="020B0604030504040204" pitchFamily="50" charset="-128"/>
                        </a:rPr>
                        <a:t>PackageInsertView</a:t>
                      </a:r>
                      <a:r>
                        <a:rPr lang="ja-JP" altLang="en-US" sz="900" dirty="0">
                          <a:effectLst/>
                          <a:latin typeface="メイリオ" panose="020B0604030504040204" pitchFamily="50" charset="-128"/>
                          <a:ea typeface="メイリオ" panose="020B0604030504040204" pitchFamily="50" charset="-128"/>
                        </a:rPr>
                        <a:t>）を取得。</a:t>
                      </a:r>
                      <a:r>
                        <a:rPr lang="en-US" altLang="ja-JP" sz="900" dirty="0" err="1">
                          <a:effectLst/>
                          <a:latin typeface="メイリオ" panose="020B0604030504040204" pitchFamily="50" charset="-128"/>
                          <a:ea typeface="メイリオ" panose="020B0604030504040204" pitchFamily="50" charset="-128"/>
                        </a:rPr>
                        <a:t>service.update</a:t>
                      </a:r>
                      <a:r>
                        <a:rPr lang="ja-JP" altLang="en-US" sz="900" dirty="0">
                          <a:effectLst/>
                          <a:latin typeface="メイリオ" panose="020B0604030504040204" pitchFamily="50" charset="-128"/>
                          <a:ea typeface="メイリオ" panose="020B0604030504040204" pitchFamily="50" charset="-128"/>
                        </a:rPr>
                        <a:t>でエラーがなければ更新し、</a:t>
                      </a:r>
                      <a:r>
                        <a:rPr lang="en-US" altLang="ja-JP" sz="900" dirty="0">
                          <a:effectLst/>
                          <a:latin typeface="メイリオ" panose="020B0604030504040204" pitchFamily="50" charset="-128"/>
                          <a:ea typeface="メイリオ" panose="020B0604030504040204" pitchFamily="50" charset="-128"/>
                        </a:rPr>
                        <a:t>index</a:t>
                      </a:r>
                      <a:r>
                        <a:rPr lang="ja-JP" altLang="en-US" sz="900" dirty="0">
                          <a:effectLst/>
                          <a:latin typeface="メイリオ" panose="020B0604030504040204" pitchFamily="50" charset="-128"/>
                          <a:ea typeface="メイリオ" panose="020B0604030504040204" pitchFamily="50" charset="-128"/>
                        </a:rPr>
                        <a:t>メソッドに</a:t>
                      </a:r>
                      <a:r>
                        <a:rPr lang="en-US" altLang="ja-JP" sz="900" dirty="0">
                          <a:effectLst/>
                          <a:latin typeface="メイリオ" panose="020B0604030504040204" pitchFamily="50" charset="-128"/>
                          <a:ea typeface="メイリオ" panose="020B0604030504040204" pitchFamily="50" charset="-128"/>
                        </a:rPr>
                        <a:t>redirect</a:t>
                      </a:r>
                      <a:r>
                        <a:rPr lang="ja-JP" altLang="en-US" sz="900" dirty="0">
                          <a:effectLst/>
                          <a:latin typeface="メイリオ" panose="020B0604030504040204" pitchFamily="50" charset="-128"/>
                          <a:ea typeface="メイリオ" panose="020B0604030504040204" pitchFamily="50" charset="-128"/>
                        </a:rPr>
                        <a:t>。</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83864479"/>
                  </a:ext>
                </a:extLst>
              </a:tr>
              <a:tr h="339119">
                <a:tc>
                  <a:txBody>
                    <a:bodyPr/>
                    <a:lstStyle/>
                    <a:p>
                      <a:pPr fontAlgn="t"/>
                      <a:r>
                        <a:rPr lang="en-US" sz="900" dirty="0">
                          <a:effectLst/>
                          <a:latin typeface="メイリオ" panose="020B0604030504040204" pitchFamily="50" charset="-128"/>
                          <a:ea typeface="メイリオ" panose="020B0604030504040204" pitchFamily="50" charset="-128"/>
                        </a:rPr>
                        <a:t>destroy</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が正しければ処理。レコードを論理削除。</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692120339"/>
                  </a:ext>
                </a:extLst>
              </a:tr>
              <a:tr h="250654">
                <a:tc>
                  <a:txBody>
                    <a:bodyPr/>
                    <a:lstStyle/>
                    <a:p>
                      <a:pPr fontAlgn="t"/>
                      <a:r>
                        <a:rPr lang="en-US" sz="900" dirty="0" err="1">
                          <a:effectLst/>
                          <a:latin typeface="メイリオ" panose="020B0604030504040204" pitchFamily="50" charset="-128"/>
                          <a:ea typeface="メイリオ" panose="020B0604030504040204" pitchFamily="50" charset="-128"/>
                        </a:rPr>
                        <a:t>csvImport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件取り込む（文字形式を</a:t>
                      </a:r>
                      <a:r>
                        <a:rPr lang="en-US" altLang="ja-JP" sz="900" dirty="0">
                          <a:effectLst/>
                          <a:latin typeface="メイリオ" panose="020B0604030504040204" pitchFamily="50" charset="-128"/>
                          <a:ea typeface="メイリオ" panose="020B0604030504040204" pitchFamily="50" charset="-128"/>
                        </a:rPr>
                        <a:t>UTF-8</a:t>
                      </a:r>
                      <a:r>
                        <a:rPr lang="ja-JP" altLang="en-US" sz="900" dirty="0">
                          <a:effectLst/>
                          <a:latin typeface="メイリオ" panose="020B0604030504040204" pitchFamily="50" charset="-128"/>
                          <a:ea typeface="メイリオ" panose="020B0604030504040204" pitchFamily="50" charset="-128"/>
                        </a:rPr>
                        <a:t>に）。</a:t>
                      </a:r>
                      <a:r>
                        <a:rPr lang="en-US" altLang="ja-JP" sz="900" dirty="0" err="1">
                          <a:effectLst/>
                          <a:latin typeface="メイリオ" panose="020B0604030504040204" pitchFamily="50" charset="-128"/>
                          <a:ea typeface="メイリオ" panose="020B0604030504040204" pitchFamily="50" charset="-128"/>
                        </a:rPr>
                        <a:t>PackageInsertView</a:t>
                      </a:r>
                      <a:r>
                        <a:rPr lang="ja-JP" altLang="en-US" sz="900" dirty="0">
                          <a:effectLst/>
                          <a:latin typeface="メイリオ" panose="020B0604030504040204" pitchFamily="50" charset="-128"/>
                          <a:ea typeface="メイリオ" panose="020B0604030504040204" pitchFamily="50" charset="-128"/>
                        </a:rPr>
                        <a:t>でインスタンス化し、</a:t>
                      </a:r>
                      <a:r>
                        <a:rPr lang="en-US" altLang="ja-JP" sz="900" dirty="0" err="1">
                          <a:effectLst/>
                          <a:latin typeface="メイリオ" panose="020B0604030504040204" pitchFamily="50" charset="-128"/>
                          <a:ea typeface="メイリオ" panose="020B0604030504040204" pitchFamily="50" charset="-128"/>
                        </a:rPr>
                        <a:t>new.jsp</a:t>
                      </a:r>
                      <a:r>
                        <a:rPr lang="ja-JP" altLang="en-US" sz="900" dirty="0">
                          <a:effectLst/>
                          <a:latin typeface="メイリオ" panose="020B0604030504040204" pitchFamily="50" charset="-128"/>
                          <a:ea typeface="メイリオ" panose="020B0604030504040204" pitchFamily="50" charset="-128"/>
                        </a:rPr>
                        <a:t>に</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データを表示。</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832239639"/>
                  </a:ext>
                </a:extLst>
              </a:tr>
              <a:tr h="250654">
                <a:tc>
                  <a:txBody>
                    <a:bodyPr/>
                    <a:lstStyle/>
                    <a:p>
                      <a:pPr fontAlgn="t"/>
                      <a:r>
                        <a:rPr lang="en-US" sz="900" dirty="0" err="1">
                          <a:effectLst/>
                          <a:latin typeface="メイリオ" panose="020B0604030504040204" pitchFamily="50" charset="-128"/>
                          <a:ea typeface="メイリオ" panose="020B0604030504040204" pitchFamily="50" charset="-128"/>
                        </a:rPr>
                        <a:t>csvAllImport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データ（複数レコード）をまとめて読み込む（文字形式を</a:t>
                      </a:r>
                      <a:r>
                        <a:rPr lang="en-US" altLang="ja-JP" sz="900" dirty="0">
                          <a:effectLst/>
                          <a:latin typeface="メイリオ" panose="020B0604030504040204" pitchFamily="50" charset="-128"/>
                          <a:ea typeface="メイリオ" panose="020B0604030504040204" pitchFamily="50" charset="-128"/>
                        </a:rPr>
                        <a:t>UTF-8</a:t>
                      </a:r>
                      <a:r>
                        <a:rPr lang="ja-JP" altLang="en-US" sz="900" dirty="0">
                          <a:effectLst/>
                          <a:latin typeface="メイリオ" panose="020B0604030504040204" pitchFamily="50" charset="-128"/>
                          <a:ea typeface="メイリオ" panose="020B0604030504040204" pitchFamily="50" charset="-128"/>
                        </a:rPr>
                        <a:t>に）。データを</a:t>
                      </a:r>
                      <a:r>
                        <a:rPr lang="en-US" altLang="ja-JP" sz="900" dirty="0" err="1">
                          <a:effectLst/>
                          <a:latin typeface="メイリオ" panose="020B0604030504040204" pitchFamily="50" charset="-128"/>
                          <a:ea typeface="メイリオ" panose="020B0604030504040204" pitchFamily="50" charset="-128"/>
                        </a:rPr>
                        <a:t>csv_check.jsp</a:t>
                      </a:r>
                      <a:r>
                        <a:rPr lang="ja-JP" altLang="en-US" sz="900" dirty="0">
                          <a:effectLst/>
                          <a:latin typeface="メイリオ" panose="020B0604030504040204" pitchFamily="50" charset="-128"/>
                          <a:ea typeface="メイリオ" panose="020B0604030504040204" pitchFamily="50" charset="-128"/>
                        </a:rPr>
                        <a:t>に送り、確認。</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81560343"/>
                  </a:ext>
                </a:extLst>
              </a:tr>
              <a:tr h="314089">
                <a:tc>
                  <a:txBody>
                    <a:bodyPr/>
                    <a:lstStyle/>
                    <a:p>
                      <a:pPr fontAlgn="t"/>
                      <a:r>
                        <a:rPr lang="en-US" sz="900" dirty="0" err="1">
                          <a:effectLst/>
                          <a:latin typeface="メイリオ" panose="020B0604030504040204" pitchFamily="50" charset="-128"/>
                          <a:ea typeface="メイリオ" panose="020B0604030504040204" pitchFamily="50" charset="-128"/>
                        </a:rPr>
                        <a:t>csvModify</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読み込んだ複数レコードの</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データから不要なレコードを削除。残った</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データをセッションスコープに登録し、再度</a:t>
                      </a:r>
                      <a:r>
                        <a:rPr lang="en-US" altLang="ja-JP" sz="900" dirty="0" err="1">
                          <a:effectLst/>
                          <a:latin typeface="メイリオ" panose="020B0604030504040204" pitchFamily="50" charset="-128"/>
                          <a:ea typeface="メイリオ" panose="020B0604030504040204" pitchFamily="50" charset="-128"/>
                        </a:rPr>
                        <a:t>csv_check.jsp</a:t>
                      </a:r>
                      <a:r>
                        <a:rPr lang="ja-JP" altLang="en-US" sz="900" dirty="0">
                          <a:effectLst/>
                          <a:latin typeface="メイリオ" panose="020B0604030504040204" pitchFamily="50" charset="-128"/>
                          <a:ea typeface="メイリオ" panose="020B0604030504040204" pitchFamily="50" charset="-128"/>
                        </a:rPr>
                        <a:t>に。</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040767380"/>
                  </a:ext>
                </a:extLst>
              </a:tr>
              <a:tr h="261669">
                <a:tc>
                  <a:txBody>
                    <a:bodyPr/>
                    <a:lstStyle/>
                    <a:p>
                      <a:pPr fontAlgn="t"/>
                      <a:r>
                        <a:rPr lang="en-US" sz="900" dirty="0" err="1">
                          <a:effectLst/>
                          <a:latin typeface="メイリオ" panose="020B0604030504040204" pitchFamily="50" charset="-128"/>
                          <a:ea typeface="メイリオ" panose="020B0604030504040204" pitchFamily="50" charset="-128"/>
                        </a:rPr>
                        <a:t>csvAllCreate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取り込んだ</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データをデータベース（</a:t>
                      </a:r>
                      <a:r>
                        <a:rPr lang="en-US" altLang="ja-JP" sz="900" dirty="0" err="1">
                          <a:effectLst/>
                          <a:latin typeface="メイリオ" panose="020B0604030504040204" pitchFamily="50" charset="-128"/>
                          <a:ea typeface="メイリオ" panose="020B0604030504040204" pitchFamily="50" charset="-128"/>
                        </a:rPr>
                        <a:t>PackageInsert</a:t>
                      </a:r>
                      <a:r>
                        <a:rPr lang="en-US" altLang="ja-JP" sz="900" dirty="0">
                          <a:effectLst/>
                          <a:latin typeface="メイリオ" panose="020B0604030504040204" pitchFamily="50" charset="-128"/>
                          <a:ea typeface="メイリオ" panose="020B0604030504040204" pitchFamily="50" charset="-128"/>
                        </a:rPr>
                        <a:t>, </a:t>
                      </a:r>
                      <a:r>
                        <a:rPr lang="en-US" altLang="ja-JP" sz="900" dirty="0" err="1">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）に登録。データを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件ずつバリデーションし、エラーがなければ登録。</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788758347"/>
                  </a:ext>
                </a:extLst>
              </a:tr>
              <a:tr h="261669">
                <a:tc>
                  <a:txBody>
                    <a:bodyPr/>
                    <a:lstStyle/>
                    <a:p>
                      <a:pPr fontAlgn="t"/>
                      <a:r>
                        <a:rPr lang="en-US" sz="900" dirty="0" err="1">
                          <a:effectLst/>
                          <a:latin typeface="メイリオ" panose="020B0604030504040204" pitchFamily="50" charset="-128"/>
                          <a:ea typeface="メイリオ" panose="020B0604030504040204" pitchFamily="50" charset="-128"/>
                        </a:rPr>
                        <a:t>searchByApprovalNum</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添付文書承認番号をもとにデータを検索</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193055542"/>
                  </a:ext>
                </a:extLst>
              </a:tr>
            </a:tbl>
          </a:graphicData>
        </a:graphic>
      </p:graphicFrame>
      <p:sp>
        <p:nvSpPr>
          <p:cNvPr id="2" name="テキスト ボックス 1">
            <a:extLst>
              <a:ext uri="{FF2B5EF4-FFF2-40B4-BE49-F238E27FC236}">
                <a16:creationId xmlns:a16="http://schemas.microsoft.com/office/drawing/2014/main" id="{177ADBBB-BFF9-8CF6-A80A-36F1F7D694D3}"/>
              </a:ext>
            </a:extLst>
          </p:cNvPr>
          <p:cNvSpPr txBox="1"/>
          <p:nvPr/>
        </p:nvSpPr>
        <p:spPr>
          <a:xfrm>
            <a:off x="347136" y="230916"/>
            <a:ext cx="1637705"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PackageInsetAction</a:t>
            </a:r>
            <a:r>
              <a:rPr lang="ja-JP" altLang="en-US" sz="900" dirty="0">
                <a:latin typeface="メイリオ" panose="020B0604030504040204" pitchFamily="50" charset="-128"/>
                <a:ea typeface="メイリオ" panose="020B0604030504040204" pitchFamily="50" charset="-128"/>
              </a:rPr>
              <a:t>クラス</a:t>
            </a:r>
          </a:p>
        </p:txBody>
      </p:sp>
      <p:graphicFrame>
        <p:nvGraphicFramePr>
          <p:cNvPr id="3" name="表 8">
            <a:extLst>
              <a:ext uri="{FF2B5EF4-FFF2-40B4-BE49-F238E27FC236}">
                <a16:creationId xmlns:a16="http://schemas.microsoft.com/office/drawing/2014/main" id="{6EFEA1AB-16B4-67DF-57F5-0EAB5A8229DD}"/>
              </a:ext>
            </a:extLst>
          </p:cNvPr>
          <p:cNvGraphicFramePr>
            <a:graphicFrameLocks noGrp="1"/>
          </p:cNvGraphicFramePr>
          <p:nvPr>
            <p:extLst>
              <p:ext uri="{D42A27DB-BD31-4B8C-83A1-F6EECF244321}">
                <p14:modId xmlns:p14="http://schemas.microsoft.com/office/powerpoint/2010/main" val="2471384982"/>
              </p:ext>
            </p:extLst>
          </p:nvPr>
        </p:nvGraphicFramePr>
        <p:xfrm>
          <a:off x="342306" y="4686502"/>
          <a:ext cx="8788993" cy="1758874"/>
        </p:xfrm>
        <a:graphic>
          <a:graphicData uri="http://schemas.openxmlformats.org/drawingml/2006/table">
            <a:tbl>
              <a:tblPr firstRow="1" bandRow="1">
                <a:tableStyleId>{8799B23B-EC83-4686-B30A-512413B5E67A}</a:tableStyleId>
              </a:tblPr>
              <a:tblGrid>
                <a:gridCol w="1459626">
                  <a:extLst>
                    <a:ext uri="{9D8B030D-6E8A-4147-A177-3AD203B41FA5}">
                      <a16:colId xmlns:a16="http://schemas.microsoft.com/office/drawing/2014/main" val="1394253334"/>
                    </a:ext>
                  </a:extLst>
                </a:gridCol>
                <a:gridCol w="7329367">
                  <a:extLst>
                    <a:ext uri="{9D8B030D-6E8A-4147-A177-3AD203B41FA5}">
                      <a16:colId xmlns:a16="http://schemas.microsoft.com/office/drawing/2014/main" val="2501236595"/>
                    </a:ext>
                  </a:extLst>
                </a:gridCol>
              </a:tblGrid>
              <a:tr h="282892">
                <a:tc>
                  <a:txBody>
                    <a:bodyPr/>
                    <a:lstStyle/>
                    <a:p>
                      <a:pPr algn="l" fontAlgn="b"/>
                      <a:r>
                        <a:rPr lang="en-US" altLang="ja-JP" sz="900" dirty="0" err="1">
                          <a:effectLst/>
                          <a:latin typeface="メイリオ" panose="020B0604030504040204" pitchFamily="50" charset="-128"/>
                          <a:ea typeface="メイリオ" panose="020B0604030504040204" pitchFamily="50" charset="-128"/>
                        </a:rPr>
                        <a:t>jsp</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用途</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index.jsp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添付文書データの一覧表示（</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ページ最大</a:t>
                      </a:r>
                      <a:r>
                        <a:rPr lang="en-US" altLang="ja-JP" sz="900" dirty="0">
                          <a:effectLst/>
                          <a:latin typeface="メイリオ" panose="020B0604030504040204" pitchFamily="50" charset="-128"/>
                          <a:ea typeface="メイリオ" panose="020B0604030504040204" pitchFamily="50" charset="-128"/>
                        </a:rPr>
                        <a:t>20</a:t>
                      </a:r>
                      <a:r>
                        <a:rPr lang="ja-JP" altLang="en-US" sz="900" dirty="0">
                          <a:effectLst/>
                          <a:latin typeface="メイリオ" panose="020B0604030504040204" pitchFamily="50" charset="-128"/>
                          <a:ea typeface="メイリオ" panose="020B0604030504040204" pitchFamily="50" charset="-128"/>
                        </a:rPr>
                        <a:t>レコード）。</a:t>
                      </a:r>
                      <a:r>
                        <a:rPr lang="en-US" altLang="ja-JP" sz="900" dirty="0">
                          <a:effectLst/>
                          <a:latin typeface="メイリオ" panose="020B0604030504040204" pitchFamily="50" charset="-128"/>
                          <a:ea typeface="メイリオ" panose="020B0604030504040204" pitchFamily="50" charset="-128"/>
                        </a:rPr>
                        <a:t>Flush</a:t>
                      </a:r>
                      <a:r>
                        <a:rPr lang="ja-JP" altLang="en-US" sz="900" dirty="0">
                          <a:effectLst/>
                          <a:latin typeface="メイリオ" panose="020B0604030504040204" pitchFamily="50" charset="-128"/>
                          <a:ea typeface="メイリオ" panose="020B0604030504040204" pitchFamily="50" charset="-128"/>
                        </a:rPr>
                        <a:t>メッセージ（データ登録時）を表示</a:t>
                      </a:r>
                    </a:p>
                  </a:txBody>
                  <a:tcPr marL="50800" marR="50800" marT="50800" marB="50800"/>
                </a:tc>
                <a:extLst>
                  <a:ext uri="{0D108BD9-81ED-4DB2-BD59-A6C34878D82A}">
                    <a16:rowId xmlns:a16="http://schemas.microsoft.com/office/drawing/2014/main" val="119574636"/>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new.jsp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_</a:t>
                      </a:r>
                      <a:r>
                        <a:rPr lang="en-US" altLang="ja-JP" sz="900" dirty="0" err="1">
                          <a:effectLst/>
                          <a:latin typeface="メイリオ" panose="020B0604030504040204" pitchFamily="50" charset="-128"/>
                          <a:ea typeface="メイリオ" panose="020B0604030504040204" pitchFamily="50" charset="-128"/>
                        </a:rPr>
                        <a:t>form.jsp</a:t>
                      </a:r>
                      <a:r>
                        <a:rPr lang="ja-JP" altLang="en-US" sz="900" dirty="0">
                          <a:effectLst/>
                          <a:latin typeface="メイリオ" panose="020B0604030504040204" pitchFamily="50" charset="-128"/>
                          <a:ea typeface="メイリオ" panose="020B0604030504040204" pitchFamily="50" charset="-128"/>
                        </a:rPr>
                        <a:t>取得。</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ファイル（複数レコード）の読み込み。</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599315136"/>
                  </a:ext>
                </a:extLst>
              </a:tr>
              <a:tr h="198680">
                <a:tc>
                  <a:txBody>
                    <a:bodyPr/>
                    <a:lstStyle/>
                    <a:p>
                      <a:pPr algn="l" fontAlgn="t"/>
                      <a:r>
                        <a:rPr lang="en-US" sz="900" dirty="0">
                          <a:effectLst/>
                          <a:latin typeface="メイリオ" panose="020B0604030504040204" pitchFamily="50" charset="-128"/>
                          <a:ea typeface="メイリオ" panose="020B0604030504040204" pitchFamily="50" charset="-128"/>
                        </a:rPr>
                        <a:t>_</a:t>
                      </a:r>
                      <a:r>
                        <a:rPr lang="en-US" sz="900" dirty="0" err="1">
                          <a:effectLst/>
                          <a:latin typeface="メイリオ" panose="020B0604030504040204" pitchFamily="50" charset="-128"/>
                          <a:ea typeface="メイリオ" panose="020B0604030504040204" pitchFamily="50" charset="-128"/>
                        </a:rPr>
                        <a:t>form.jsp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添付文書各項目入力画面。</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00501">
                <a:tc>
                  <a:txBody>
                    <a:bodyPr/>
                    <a:lstStyle/>
                    <a:p>
                      <a:pPr algn="l" fontAlgn="t"/>
                      <a:r>
                        <a:rPr lang="en-US" sz="900" dirty="0" err="1">
                          <a:effectLst/>
                          <a:latin typeface="メイリオ" panose="020B0604030504040204" pitchFamily="50" charset="-128"/>
                          <a:ea typeface="メイリオ" panose="020B0604030504040204" pitchFamily="50" charset="-128"/>
                        </a:rPr>
                        <a:t>show.jsp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添付文書の詳細画面表示。編集可能。</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625248501"/>
                  </a:ext>
                </a:extLst>
              </a:tr>
              <a:tr h="198680">
                <a:tc>
                  <a:txBody>
                    <a:bodyPr/>
                    <a:lstStyle/>
                    <a:p>
                      <a:pPr algn="l" fontAlgn="t"/>
                      <a:r>
                        <a:rPr lang="en-US" sz="900" dirty="0" err="1">
                          <a:effectLst/>
                          <a:latin typeface="メイリオ" panose="020B0604030504040204" pitchFamily="50" charset="-128"/>
                          <a:ea typeface="メイリオ" panose="020B0604030504040204" pitchFamily="50" charset="-128"/>
                        </a:rPr>
                        <a:t>csv_check.jsp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（複数レコード）取り込みデータを表示。取り込まない場合は、取り込まないボタンで削除。</a:t>
                      </a:r>
                    </a:p>
                  </a:txBody>
                  <a:tcPr marL="50800" marR="50800" marT="50800" marB="50800"/>
                </a:tc>
                <a:extLst>
                  <a:ext uri="{0D108BD9-81ED-4DB2-BD59-A6C34878D82A}">
                    <a16:rowId xmlns:a16="http://schemas.microsoft.com/office/drawing/2014/main" val="3847739241"/>
                  </a:ext>
                </a:extLst>
              </a:tr>
              <a:tr h="198680">
                <a:tc>
                  <a:txBody>
                    <a:bodyPr/>
                    <a:lstStyle/>
                    <a:p>
                      <a:pPr fontAlgn="t"/>
                      <a:r>
                        <a:rPr lang="en-US" sz="900" dirty="0" err="1">
                          <a:effectLst/>
                          <a:latin typeface="メイリオ" panose="020B0604030504040204" pitchFamily="50" charset="-128"/>
                          <a:ea typeface="メイリオ" panose="020B0604030504040204" pitchFamily="50" charset="-128"/>
                        </a:rPr>
                        <a:t>edit.jsp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編集画面。</a:t>
                      </a:r>
                      <a:r>
                        <a:rPr lang="en-US" altLang="ja-JP" sz="900" dirty="0">
                          <a:effectLst/>
                          <a:latin typeface="メイリオ" panose="020B0604030504040204" pitchFamily="50" charset="-128"/>
                          <a:ea typeface="メイリオ" panose="020B0604030504040204" pitchFamily="50" charset="-128"/>
                        </a:rPr>
                        <a:t>_form</a:t>
                      </a:r>
                      <a:r>
                        <a:rPr lang="ja-JP" altLang="en-US" sz="900" dirty="0">
                          <a:effectLst/>
                          <a:latin typeface="メイリオ" panose="020B0604030504040204" pitchFamily="50" charset="-128"/>
                          <a:ea typeface="メイリオ" panose="020B0604030504040204" pitchFamily="50" charset="-128"/>
                        </a:rPr>
                        <a:t>で入力項目を表示。</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101571923"/>
                  </a:ext>
                </a:extLst>
              </a:tr>
            </a:tbl>
          </a:graphicData>
        </a:graphic>
      </p:graphicFrame>
      <p:sp>
        <p:nvSpPr>
          <p:cNvPr id="5" name="テキスト ボックス 4">
            <a:extLst>
              <a:ext uri="{FF2B5EF4-FFF2-40B4-BE49-F238E27FC236}">
                <a16:creationId xmlns:a16="http://schemas.microsoft.com/office/drawing/2014/main" id="{D422F181-21D1-539A-665D-6A74CCA66466}"/>
              </a:ext>
            </a:extLst>
          </p:cNvPr>
          <p:cNvSpPr txBox="1"/>
          <p:nvPr/>
        </p:nvSpPr>
        <p:spPr>
          <a:xfrm>
            <a:off x="346588" y="4438736"/>
            <a:ext cx="1350976"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jsp</a:t>
            </a:r>
            <a:endParaRPr lang="ja-JP" altLang="en-US" sz="900" dirty="0">
              <a:latin typeface="メイリオ" panose="020B0604030504040204" pitchFamily="50" charset="-128"/>
              <a:ea typeface="メイリオ" panose="020B0604030504040204" pitchFamily="50" charset="-128"/>
            </a:endParaRPr>
          </a:p>
        </p:txBody>
      </p:sp>
      <p:sp>
        <p:nvSpPr>
          <p:cNvPr id="6" name="テキスト ボックス 5">
            <a:extLst>
              <a:ext uri="{FF2B5EF4-FFF2-40B4-BE49-F238E27FC236}">
                <a16:creationId xmlns:a16="http://schemas.microsoft.com/office/drawing/2014/main" id="{897F2027-DFE0-6D88-1DE9-004C07ABBCC6}"/>
              </a:ext>
            </a:extLst>
          </p:cNvPr>
          <p:cNvSpPr txBox="1"/>
          <p:nvPr/>
        </p:nvSpPr>
        <p:spPr>
          <a:xfrm>
            <a:off x="998" y="-4235"/>
            <a:ext cx="3897234" cy="230832"/>
          </a:xfrm>
          <a:prstGeom prst="rect">
            <a:avLst/>
          </a:prstGeom>
          <a:solidFill>
            <a:schemeClr val="accent5">
              <a:lumMod val="20000"/>
              <a:lumOff val="80000"/>
            </a:schemeClr>
          </a:solidFill>
        </p:spPr>
        <p:txBody>
          <a:bodyPr wrap="square" rtlCol="0">
            <a:spAutoFit/>
          </a:bodyPr>
          <a:lstStyle/>
          <a:p>
            <a:r>
              <a:rPr lang="ja-JP" altLang="en-US" sz="900" dirty="0">
                <a:latin typeface="メイリオ" panose="020B0604030504040204" pitchFamily="50" charset="-128"/>
                <a:ea typeface="メイリオ" panose="020B0604030504040204" pitchFamily="50" charset="-128"/>
              </a:rPr>
              <a:t>添付文書管理画面　</a:t>
            </a:r>
            <a:r>
              <a:rPr lang="en-US" altLang="ja-JP" sz="900" dirty="0">
                <a:latin typeface="メイリオ" panose="020B0604030504040204" pitchFamily="50" charset="-128"/>
                <a:ea typeface="メイリオ" panose="020B0604030504040204" pitchFamily="50" charset="-128"/>
              </a:rPr>
              <a:t>Action</a:t>
            </a:r>
            <a:r>
              <a:rPr lang="ja-JP" altLang="en-US" sz="900" dirty="0">
                <a:latin typeface="メイリオ" panose="020B0604030504040204" pitchFamily="50" charset="-128"/>
                <a:ea typeface="メイリオ" panose="020B0604030504040204" pitchFamily="50" charset="-128"/>
              </a:rPr>
              <a:t>クラス、</a:t>
            </a:r>
            <a:r>
              <a:rPr lang="en-US" altLang="ja-JP" sz="900" dirty="0" err="1">
                <a:latin typeface="メイリオ" panose="020B0604030504040204" pitchFamily="50" charset="-128"/>
                <a:ea typeface="メイリオ" panose="020B0604030504040204" pitchFamily="50" charset="-128"/>
              </a:rPr>
              <a:t>jsp</a:t>
            </a:r>
            <a:r>
              <a:rPr lang="ja-JP" altLang="en-US" sz="900" dirty="0">
                <a:latin typeface="メイリオ" panose="020B0604030504040204" pitchFamily="50" charset="-128"/>
                <a:ea typeface="メイリオ" panose="020B0604030504040204" pitchFamily="50" charset="-128"/>
              </a:rPr>
              <a:t>ファイル</a:t>
            </a:r>
            <a:endParaRPr lang="en-US" altLang="ja-JP" sz="9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952154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FD01D59A-834C-BE88-78DB-8C3C9F96EC48}"/>
              </a:ext>
            </a:extLst>
          </p:cNvPr>
          <p:cNvSpPr txBox="1"/>
          <p:nvPr/>
        </p:nvSpPr>
        <p:spPr>
          <a:xfrm>
            <a:off x="759" y="4232"/>
            <a:ext cx="1978427" cy="230832"/>
          </a:xfrm>
          <a:prstGeom prst="rect">
            <a:avLst/>
          </a:prstGeom>
          <a:solidFill>
            <a:schemeClr val="accent5">
              <a:lumMod val="20000"/>
              <a:lumOff val="80000"/>
            </a:schemeClr>
          </a:solidFill>
        </p:spPr>
        <p:txBody>
          <a:bodyPr wrap="none" rtlCol="0">
            <a:spAutoFit/>
          </a:bodyPr>
          <a:lstStyle/>
          <a:p>
            <a:r>
              <a:rPr lang="ja-JP" altLang="en-US" sz="900" dirty="0">
                <a:latin typeface="メイリオ" panose="020B0604030504040204" pitchFamily="50" charset="-128"/>
                <a:ea typeface="メイリオ" panose="020B0604030504040204" pitchFamily="50" charset="-128"/>
              </a:rPr>
              <a:t>添付文書管理画面　</a:t>
            </a:r>
            <a:r>
              <a:rPr lang="en-US" altLang="ja-JP" sz="900" dirty="0">
                <a:latin typeface="メイリオ" panose="020B0604030504040204" pitchFamily="50" charset="-128"/>
                <a:ea typeface="メイリオ" panose="020B0604030504040204" pitchFamily="50" charset="-128"/>
              </a:rPr>
              <a:t>Service</a:t>
            </a:r>
            <a:r>
              <a:rPr lang="ja-JP" altLang="en-US" sz="900" dirty="0">
                <a:latin typeface="メイリオ" panose="020B0604030504040204" pitchFamily="50" charset="-128"/>
                <a:ea typeface="メイリオ" panose="020B0604030504040204" pitchFamily="50" charset="-128"/>
              </a:rPr>
              <a:t>クラス</a:t>
            </a:r>
          </a:p>
        </p:txBody>
      </p:sp>
      <p:graphicFrame>
        <p:nvGraphicFramePr>
          <p:cNvPr id="5" name="表 8">
            <a:extLst>
              <a:ext uri="{FF2B5EF4-FFF2-40B4-BE49-F238E27FC236}">
                <a16:creationId xmlns:a16="http://schemas.microsoft.com/office/drawing/2014/main" id="{D67AD5AE-ADEC-9C76-1B41-4A7D30235F97}"/>
              </a:ext>
            </a:extLst>
          </p:cNvPr>
          <p:cNvGraphicFramePr>
            <a:graphicFrameLocks noGrp="1"/>
          </p:cNvGraphicFramePr>
          <p:nvPr>
            <p:extLst>
              <p:ext uri="{D42A27DB-BD31-4B8C-83A1-F6EECF244321}">
                <p14:modId xmlns:p14="http://schemas.microsoft.com/office/powerpoint/2010/main" val="2881178749"/>
              </p:ext>
            </p:extLst>
          </p:nvPr>
        </p:nvGraphicFramePr>
        <p:xfrm>
          <a:off x="328811" y="471686"/>
          <a:ext cx="11532988" cy="4767726"/>
        </p:xfrm>
        <a:graphic>
          <a:graphicData uri="http://schemas.openxmlformats.org/drawingml/2006/table">
            <a:tbl>
              <a:tblPr firstRow="1" bandRow="1">
                <a:tableStyleId>{8799B23B-EC83-4686-B30A-512413B5E67A}</a:tableStyleId>
              </a:tblPr>
              <a:tblGrid>
                <a:gridCol w="1732692">
                  <a:extLst>
                    <a:ext uri="{9D8B030D-6E8A-4147-A177-3AD203B41FA5}">
                      <a16:colId xmlns:a16="http://schemas.microsoft.com/office/drawing/2014/main" val="1394253334"/>
                    </a:ext>
                  </a:extLst>
                </a:gridCol>
                <a:gridCol w="1539190">
                  <a:extLst>
                    <a:ext uri="{9D8B030D-6E8A-4147-A177-3AD203B41FA5}">
                      <a16:colId xmlns:a16="http://schemas.microsoft.com/office/drawing/2014/main" val="2072105060"/>
                    </a:ext>
                  </a:extLst>
                </a:gridCol>
                <a:gridCol w="1536951">
                  <a:extLst>
                    <a:ext uri="{9D8B030D-6E8A-4147-A177-3AD203B41FA5}">
                      <a16:colId xmlns:a16="http://schemas.microsoft.com/office/drawing/2014/main" val="2833924481"/>
                    </a:ext>
                  </a:extLst>
                </a:gridCol>
                <a:gridCol w="6724155">
                  <a:extLst>
                    <a:ext uri="{9D8B030D-6E8A-4147-A177-3AD203B41FA5}">
                      <a16:colId xmlns:a16="http://schemas.microsoft.com/office/drawing/2014/main" val="2501236595"/>
                    </a:ext>
                  </a:extLst>
                </a:gridCol>
              </a:tblGrid>
              <a:tr h="252547">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397627">
                <a:tc>
                  <a:txBody>
                    <a:bodyPr/>
                    <a:lstStyle/>
                    <a:p>
                      <a:pPr algn="l" fontAlgn="t"/>
                      <a:r>
                        <a:rPr lang="en-US" sz="900" dirty="0">
                          <a:effectLst/>
                          <a:latin typeface="メイリオ" panose="020B0604030504040204" pitchFamily="50" charset="-128"/>
                          <a:ea typeface="メイリオ" panose="020B0604030504040204" pitchFamily="50" charset="-128"/>
                        </a:rPr>
                        <a:t>create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エラーがあれば返す</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PackgeinsertView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新規作成画面に入力されたデータ（</a:t>
                      </a:r>
                      <a:r>
                        <a:rPr lang="en-US" altLang="ja-JP" sz="900" dirty="0" err="1">
                          <a:effectLst/>
                          <a:latin typeface="メイリオ" panose="020B0604030504040204" pitchFamily="50" charset="-128"/>
                          <a:ea typeface="メイリオ" panose="020B0604030504040204" pitchFamily="50" charset="-128"/>
                        </a:rPr>
                        <a:t>PackageInsertView</a:t>
                      </a:r>
                      <a:r>
                        <a:rPr lang="ja-JP" altLang="en-US" sz="900" dirty="0">
                          <a:effectLst/>
                          <a:latin typeface="メイリオ" panose="020B0604030504040204" pitchFamily="50" charset="-128"/>
                          <a:ea typeface="メイリオ" panose="020B0604030504040204" pitchFamily="50" charset="-128"/>
                        </a:rPr>
                        <a:t>）の値を</a:t>
                      </a:r>
                      <a:r>
                        <a:rPr lang="en-US" altLang="ja-JP" sz="900" dirty="0">
                          <a:effectLst/>
                          <a:latin typeface="メイリオ" panose="020B0604030504040204" pitchFamily="50" charset="-128"/>
                          <a:ea typeface="メイリオ" panose="020B0604030504040204" pitchFamily="50" charset="-128"/>
                        </a:rPr>
                        <a:t>Validator</a:t>
                      </a:r>
                      <a:r>
                        <a:rPr lang="ja-JP" altLang="en-US" sz="900" dirty="0">
                          <a:effectLst/>
                          <a:latin typeface="メイリオ" panose="020B0604030504040204" pitchFamily="50" charset="-128"/>
                          <a:ea typeface="メイリオ" panose="020B0604030504040204" pitchFamily="50" charset="-128"/>
                        </a:rPr>
                        <a:t>で検証後、エラーがなければ、</a:t>
                      </a:r>
                      <a:r>
                        <a:rPr lang="en-US" altLang="ja-JP" sz="900" dirty="0" err="1">
                          <a:effectLst/>
                          <a:latin typeface="メイリオ" panose="020B0604030504040204" pitchFamily="50" charset="-128"/>
                          <a:ea typeface="メイリオ" panose="020B0604030504040204" pitchFamily="50" charset="-128"/>
                        </a:rPr>
                        <a:t>PackageInsert</a:t>
                      </a:r>
                      <a:r>
                        <a:rPr lang="ja-JP" altLang="en-US" sz="900" dirty="0">
                          <a:effectLst/>
                          <a:latin typeface="メイリオ" panose="020B0604030504040204" pitchFamily="50" charset="-128"/>
                          <a:ea typeface="メイリオ" panose="020B0604030504040204" pitchFamily="50" charset="-128"/>
                        </a:rPr>
                        <a:t>テーブルと</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テーブルに登録。</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19574636"/>
                  </a:ext>
                </a:extLst>
              </a:tr>
              <a:tr h="399201">
                <a:tc>
                  <a:txBody>
                    <a:bodyPr/>
                    <a:lstStyle/>
                    <a:p>
                      <a:pPr algn="l" fontAlgn="t"/>
                      <a:r>
                        <a:rPr lang="en-US" sz="900" dirty="0">
                          <a:effectLst/>
                          <a:latin typeface="メイリオ" panose="020B0604030504040204" pitchFamily="50" charset="-128"/>
                          <a:ea typeface="メイリオ" panose="020B0604030504040204" pitchFamily="50" charset="-128"/>
                        </a:rPr>
                        <a:t>update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エラーがあれば返す</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画面から入力された添付文書情報の登録内容をもとに、添付文書情報データを更新する。添付文書番号が変わっていれば、添付文書の重複もチェックし、空白などエラーがなければ、</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と</a:t>
                      </a:r>
                      <a:r>
                        <a:rPr lang="en-US" altLang="ja-JP" sz="900" dirty="0" err="1">
                          <a:effectLst/>
                          <a:latin typeface="メイリオ" panose="020B0604030504040204" pitchFamily="50" charset="-128"/>
                          <a:ea typeface="メイリオ" panose="020B0604030504040204" pitchFamily="50" charset="-128"/>
                        </a:rPr>
                        <a:t>PackageInsert</a:t>
                      </a:r>
                      <a:r>
                        <a:rPr lang="ja-JP" altLang="en-US" sz="900" dirty="0">
                          <a:effectLst/>
                          <a:latin typeface="メイリオ" panose="020B0604030504040204" pitchFamily="50" charset="-128"/>
                          <a:ea typeface="メイリオ" panose="020B0604030504040204" pitchFamily="50" charset="-128"/>
                        </a:rPr>
                        <a:t>をそれぞれ更新。</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868133080"/>
                  </a:ext>
                </a:extLst>
              </a:tr>
              <a:tr h="252547">
                <a:tc>
                  <a:txBody>
                    <a:bodyPr/>
                    <a:lstStyle/>
                    <a:p>
                      <a:pPr algn="l" fontAlgn="t"/>
                      <a:r>
                        <a:rPr lang="en-US" sz="900" dirty="0">
                          <a:effectLst/>
                          <a:latin typeface="メイリオ" panose="020B0604030504040204" pitchFamily="50" charset="-128"/>
                          <a:ea typeface="メイリオ" panose="020B0604030504040204" pitchFamily="50" charset="-128"/>
                        </a:rPr>
                        <a:t>destroy</a:t>
                      </a: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void</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引数で指定した</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のレコードを論理削除。</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773374530"/>
                  </a:ext>
                </a:extLst>
              </a:tr>
              <a:tr h="397627">
                <a:tc>
                  <a:txBody>
                    <a:bodyPr/>
                    <a:lstStyle/>
                    <a:p>
                      <a:pPr fontAlgn="t"/>
                      <a:r>
                        <a:rPr lang="en-US" sz="900" dirty="0" err="1">
                          <a:effectLst/>
                          <a:latin typeface="メイリオ" panose="020B0604030504040204" pitchFamily="50" charset="-128"/>
                          <a:ea typeface="メイリオ" panose="020B0604030504040204" pitchFamily="50" charset="-128"/>
                        </a:rPr>
                        <a:t>createInternalJMDN</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テーブルにデータを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件登録。</a:t>
                      </a:r>
                      <a:endParaRPr lang="en-US" altLang="ja-JP" sz="900" dirty="0">
                        <a:effectLst/>
                        <a:latin typeface="メイリオ" panose="020B0604030504040204" pitchFamily="50" charset="-128"/>
                        <a:ea typeface="メイリオ" panose="020B0604030504040204" pitchFamily="50" charset="-128"/>
                      </a:endParaRPr>
                    </a:p>
                    <a:p>
                      <a:pPr fontAlgn="t"/>
                      <a:r>
                        <a:rPr lang="en-US" sz="900" dirty="0" err="1">
                          <a:effectLst/>
                          <a:latin typeface="メイリオ" panose="020B0604030504040204" pitchFamily="50" charset="-128"/>
                          <a:ea typeface="メイリオ" panose="020B0604030504040204" pitchFamily="50" charset="-128"/>
                        </a:rPr>
                        <a:t>JMDNConverter.toModel</a:t>
                      </a:r>
                      <a:r>
                        <a:rPr lang="en-US" sz="900" dirty="0">
                          <a:effectLst/>
                          <a:latin typeface="メイリオ" panose="020B0604030504040204" pitchFamily="50" charset="-128"/>
                          <a:ea typeface="メイリオ" panose="020B0604030504040204" pitchFamily="50" charset="-128"/>
                        </a:rPr>
                        <a:t>(</a:t>
                      </a:r>
                      <a:r>
                        <a:rPr lang="en-US" sz="900" dirty="0" err="1">
                          <a:effectLst/>
                          <a:latin typeface="メイリオ" panose="020B0604030504040204" pitchFamily="50" charset="-128"/>
                          <a:ea typeface="メイリオ" panose="020B0604030504040204" pitchFamily="50" charset="-128"/>
                        </a:rPr>
                        <a:t>pv</a:t>
                      </a:r>
                      <a:r>
                        <a:rPr lang="en-US"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を使用。</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252547">
                <a:tc>
                  <a:txBody>
                    <a:bodyPr/>
                    <a:lstStyle/>
                    <a:p>
                      <a:pPr fontAlgn="t"/>
                      <a:r>
                        <a:rPr lang="en-US" sz="900" dirty="0" err="1">
                          <a:effectLst/>
                          <a:latin typeface="メイリオ" panose="020B0604030504040204" pitchFamily="50" charset="-128"/>
                          <a:ea typeface="メイリオ" panose="020B0604030504040204" pitchFamily="50" charset="-128"/>
                        </a:rPr>
                        <a:t>createInternal_Pack</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a:t>
                      </a:r>
                      <a:r>
                        <a:rPr lang="ja-JP" altLang="en-US" sz="900" dirty="0">
                          <a:effectLst/>
                          <a:latin typeface="メイリオ" panose="020B0604030504040204" pitchFamily="50" charset="-128"/>
                          <a:ea typeface="メイリオ" panose="020B0604030504040204" pitchFamily="50" charset="-128"/>
                        </a:rPr>
                        <a:t>テーブルにデータを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件登録。</a:t>
                      </a:r>
                      <a:r>
                        <a:rPr lang="en-US" sz="900" dirty="0" err="1">
                          <a:effectLst/>
                          <a:latin typeface="メイリオ" panose="020B0604030504040204" pitchFamily="50" charset="-128"/>
                          <a:ea typeface="メイリオ" panose="020B0604030504040204" pitchFamily="50" charset="-128"/>
                        </a:rPr>
                        <a:t>PackageInsertConverter.toModel</a:t>
                      </a:r>
                      <a:r>
                        <a:rPr lang="en-US" sz="900" dirty="0">
                          <a:effectLst/>
                          <a:latin typeface="メイリオ" panose="020B0604030504040204" pitchFamily="50" charset="-128"/>
                          <a:ea typeface="メイリオ" panose="020B0604030504040204" pitchFamily="50" charset="-128"/>
                        </a:rPr>
                        <a:t>(</a:t>
                      </a:r>
                      <a:r>
                        <a:rPr lang="en-US" sz="900" dirty="0" err="1">
                          <a:effectLst/>
                          <a:latin typeface="メイリオ" panose="020B0604030504040204" pitchFamily="50" charset="-128"/>
                          <a:ea typeface="メイリオ" panose="020B0604030504040204" pitchFamily="50" charset="-128"/>
                        </a:rPr>
                        <a:t>pv</a:t>
                      </a:r>
                      <a:r>
                        <a:rPr lang="en-US"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を使用。</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1576689"/>
                  </a:ext>
                </a:extLst>
              </a:tr>
              <a:tr h="397627">
                <a:tc>
                  <a:txBody>
                    <a:bodyPr/>
                    <a:lstStyle/>
                    <a:p>
                      <a:pPr fontAlgn="t"/>
                      <a:r>
                        <a:rPr lang="en-US" sz="900" dirty="0" err="1">
                          <a:effectLst/>
                          <a:latin typeface="メイリオ" panose="020B0604030504040204" pitchFamily="50" charset="-128"/>
                          <a:ea typeface="メイリオ" panose="020B0604030504040204" pitchFamily="50" charset="-128"/>
                        </a:rPr>
                        <a:t>findOne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id</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err="1">
                          <a:effectLst/>
                          <a:latin typeface="メイリオ" panose="020B0604030504040204" pitchFamily="50" charset="-128"/>
                          <a:ea typeface="メイリオ" panose="020B0604030504040204" pitchFamily="50" charset="-128"/>
                        </a:rPr>
                        <a:t>findOneInternal</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err="1">
                          <a:effectLst/>
                          <a:latin typeface="メイリオ" panose="020B0604030504040204" pitchFamily="50" charset="-128"/>
                          <a:ea typeface="メイリオ" panose="020B0604030504040204" pitchFamily="50" charset="-128"/>
                        </a:rPr>
                        <a:t>PackageInsert</a:t>
                      </a:r>
                      <a:r>
                        <a:rPr lang="ja-JP" altLang="en-US" sz="900" dirty="0">
                          <a:effectLst/>
                          <a:latin typeface="メイリオ" panose="020B0604030504040204" pitchFamily="50" charset="-128"/>
                          <a:ea typeface="メイリオ" panose="020B0604030504040204" pitchFamily="50" charset="-128"/>
                        </a:rPr>
                        <a:t>インスタンス取得し、そのあと、</a:t>
                      </a:r>
                      <a:r>
                        <a:rPr lang="en-US" sz="900" dirty="0" err="1">
                          <a:effectLst/>
                          <a:latin typeface="メイリオ" panose="020B0604030504040204" pitchFamily="50" charset="-128"/>
                          <a:ea typeface="メイリオ" panose="020B0604030504040204" pitchFamily="50" charset="-128"/>
                        </a:rPr>
                        <a:t>PackageInsertConverter.toView</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a:t>
                      </a:r>
                      <a:r>
                        <a:rPr lang="en-US" altLang="ja-JP" sz="900" dirty="0" err="1">
                          <a:effectLst/>
                          <a:latin typeface="メイリオ" panose="020B0604030504040204" pitchFamily="50" charset="-128"/>
                          <a:ea typeface="メイリオ" panose="020B0604030504040204" pitchFamily="50" charset="-128"/>
                        </a:rPr>
                        <a:t>PackageInsert</a:t>
                      </a:r>
                      <a:r>
                        <a:rPr lang="ja-JP" altLang="en-US" sz="900" dirty="0">
                          <a:effectLst/>
                          <a:latin typeface="メイリオ" panose="020B0604030504040204" pitchFamily="50" charset="-128"/>
                          <a:ea typeface="メイリオ" panose="020B0604030504040204" pitchFamily="50" charset="-128"/>
                        </a:rPr>
                        <a:t>インスタンス）から</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のインスタンスに変換。</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670137234"/>
                  </a:ext>
                </a:extLst>
              </a:tr>
              <a:tr h="252547">
                <a:tc>
                  <a:txBody>
                    <a:bodyPr/>
                    <a:lstStyle/>
                    <a:p>
                      <a:pPr fontAlgn="t"/>
                      <a:r>
                        <a:rPr lang="en-US" sz="900" dirty="0" err="1">
                          <a:effectLst/>
                          <a:latin typeface="メイリオ" panose="020B0604030504040204" pitchFamily="50" charset="-128"/>
                          <a:ea typeface="メイリオ" panose="020B0604030504040204" pitchFamily="50" charset="-128"/>
                        </a:rPr>
                        <a:t>findOneInternal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を条件に添付文書テーブルのデータ（</a:t>
                      </a:r>
                      <a:r>
                        <a:rPr lang="en-US" altLang="ja-JP" sz="900" dirty="0" err="1">
                          <a:effectLst/>
                          <a:latin typeface="メイリオ" panose="020B0604030504040204" pitchFamily="50" charset="-128"/>
                          <a:ea typeface="メイリオ" panose="020B0604030504040204" pitchFamily="50" charset="-128"/>
                        </a:rPr>
                        <a:t>PackageInsert</a:t>
                      </a:r>
                      <a:r>
                        <a:rPr lang="ja-JP" altLang="en-US" sz="900" dirty="0">
                          <a:effectLst/>
                          <a:latin typeface="メイリオ" panose="020B0604030504040204" pitchFamily="50" charset="-128"/>
                          <a:ea typeface="メイリオ" panose="020B0604030504040204" pitchFamily="50" charset="-128"/>
                        </a:rPr>
                        <a:t>インスタンス）を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917847604"/>
                  </a:ext>
                </a:extLst>
              </a:tr>
              <a:tr h="252547">
                <a:tc>
                  <a:txBody>
                    <a:bodyPr/>
                    <a:lstStyle/>
                    <a:p>
                      <a:pPr fontAlgn="t"/>
                      <a:r>
                        <a:rPr lang="en-US" sz="900" dirty="0" err="1">
                          <a:effectLst/>
                          <a:latin typeface="メイリオ" panose="020B0604030504040204" pitchFamily="50" charset="-128"/>
                          <a:ea typeface="メイリオ" panose="020B0604030504040204" pitchFamily="50" charset="-128"/>
                        </a:rPr>
                        <a:t>findJMDN</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Jmdn</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JMDN_code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a:t>
                      </a:r>
                      <a:r>
                        <a:rPr lang="en-US" altLang="ja-JP" sz="900" dirty="0">
                          <a:effectLst/>
                          <a:latin typeface="メイリオ" panose="020B0604030504040204" pitchFamily="50" charset="-128"/>
                          <a:ea typeface="メイリオ" panose="020B0604030504040204" pitchFamily="50" charset="-128"/>
                        </a:rPr>
                        <a:t>JMDN_CODE</a:t>
                      </a:r>
                      <a:r>
                        <a:rPr lang="ja-JP" altLang="en-US" sz="900" dirty="0">
                          <a:effectLst/>
                          <a:latin typeface="メイリオ" panose="020B0604030504040204" pitchFamily="50" charset="-128"/>
                          <a:ea typeface="メイリオ" panose="020B0604030504040204" pitchFamily="50" charset="-128"/>
                        </a:rPr>
                        <a:t>の</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インスタンスを取得。</a:t>
                      </a:r>
                      <a:r>
                        <a:rPr lang="en-US" altLang="ja-JP" sz="900" dirty="0" err="1">
                          <a:effectLst/>
                          <a:latin typeface="メイリオ" panose="020B0604030504040204" pitchFamily="50" charset="-128"/>
                          <a:ea typeface="メイリオ" panose="020B0604030504040204" pitchFamily="50" charset="-128"/>
                        </a:rPr>
                        <a:t>em.createNamedQuery</a:t>
                      </a:r>
                      <a:r>
                        <a:rPr lang="ja-JP" altLang="en-US" sz="900" dirty="0">
                          <a:effectLst/>
                          <a:latin typeface="メイリオ" panose="020B0604030504040204" pitchFamily="50" charset="-128"/>
                          <a:ea typeface="メイリオ" panose="020B0604030504040204" pitchFamily="50" charset="-128"/>
                        </a:rPr>
                        <a: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832239639"/>
                  </a:ext>
                </a:extLst>
              </a:tr>
              <a:tr h="397627">
                <a:tc>
                  <a:txBody>
                    <a:bodyPr/>
                    <a:lstStyle/>
                    <a:p>
                      <a:pPr fontAlgn="t"/>
                      <a:r>
                        <a:rPr lang="en-US" sz="900" dirty="0" err="1">
                          <a:effectLst/>
                          <a:latin typeface="メイリオ" panose="020B0604030504040204" pitchFamily="50" charset="-128"/>
                          <a:ea typeface="メイリオ" panose="020B0604030504040204" pitchFamily="50" charset="-128"/>
                        </a:rPr>
                        <a:t>updateInternal_JMDN</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件更新する。</a:t>
                      </a:r>
                      <a:r>
                        <a:rPr lang="en-US"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コード（</a:t>
                      </a:r>
                      <a:r>
                        <a:rPr lang="en-US" altLang="ja-JP" sz="900" dirty="0">
                          <a:effectLst/>
                          <a:latin typeface="メイリオ" panose="020B0604030504040204" pitchFamily="50" charset="-128"/>
                          <a:ea typeface="メイリオ" panose="020B0604030504040204" pitchFamily="50" charset="-128"/>
                        </a:rPr>
                        <a:t>unique</a:t>
                      </a:r>
                      <a:r>
                        <a:rPr lang="ja-JP" altLang="en-US" sz="900" dirty="0">
                          <a:effectLst/>
                          <a:latin typeface="メイリオ" panose="020B0604030504040204" pitchFamily="50" charset="-128"/>
                          <a:ea typeface="メイリオ" panose="020B0604030504040204" pitchFamily="50" charset="-128"/>
                        </a:rPr>
                        <a:t>な値）を変更する場合と、一般的名称のみ変更する場合で</a:t>
                      </a:r>
                      <a:r>
                        <a:rPr lang="en-US" altLang="ja-JP" sz="900" dirty="0">
                          <a:effectLst/>
                          <a:latin typeface="メイリオ" panose="020B0604030504040204" pitchFamily="50" charset="-128"/>
                          <a:ea typeface="メイリオ" panose="020B0604030504040204" pitchFamily="50" charset="-128"/>
                        </a:rPr>
                        <a:t>if-else</a:t>
                      </a:r>
                      <a:r>
                        <a:rPr lang="ja-JP" altLang="en-US" sz="900" dirty="0">
                          <a:effectLst/>
                          <a:latin typeface="メイリオ" panose="020B0604030504040204" pitchFamily="50" charset="-128"/>
                          <a:ea typeface="メイリオ" panose="020B0604030504040204" pitchFamily="50" charset="-128"/>
                        </a:rPr>
                        <a:t>で処理分岐。</a:t>
                      </a:r>
                      <a:r>
                        <a:rPr lang="en-US" altLang="ja-JP" sz="900" dirty="0" err="1">
                          <a:effectLst/>
                          <a:latin typeface="メイリオ" panose="020B0604030504040204" pitchFamily="50" charset="-128"/>
                          <a:ea typeface="メイリオ" panose="020B0604030504040204" pitchFamily="50" charset="-128"/>
                        </a:rPr>
                        <a:t>JMDNConverter.copyViewToModel_general_name</a:t>
                      </a:r>
                      <a:r>
                        <a:rPr lang="en-US" altLang="ja-JP" sz="900" dirty="0">
                          <a:effectLst/>
                          <a:latin typeface="メイリオ" panose="020B0604030504040204" pitchFamily="50" charset="-128"/>
                          <a:ea typeface="メイリオ" panose="020B0604030504040204" pitchFamily="50" charset="-128"/>
                        </a:rPr>
                        <a:t>(j, </a:t>
                      </a:r>
                      <a:r>
                        <a:rPr lang="en-US" altLang="ja-JP" sz="900" dirty="0" err="1">
                          <a:effectLst/>
                          <a:latin typeface="メイリオ" panose="020B0604030504040204" pitchFamily="50" charset="-128"/>
                          <a:ea typeface="メイリオ" panose="020B0604030504040204" pitchFamily="50" charset="-128"/>
                        </a:rPr>
                        <a:t>pv</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使用。　　　　</a:t>
                      </a:r>
                      <a:endParaRPr lang="en-US" sz="900" b="1" dirty="0">
                        <a:solidFill>
                          <a:srgbClr val="FF0000"/>
                        </a:solidFill>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81560343"/>
                  </a:ext>
                </a:extLst>
              </a:tr>
              <a:tr h="252547">
                <a:tc>
                  <a:txBody>
                    <a:bodyPr/>
                    <a:lstStyle/>
                    <a:p>
                      <a:pPr fontAlgn="t"/>
                      <a:r>
                        <a:rPr lang="en-US" sz="900" dirty="0" err="1">
                          <a:effectLst/>
                          <a:latin typeface="メイリオ" panose="020B0604030504040204" pitchFamily="50" charset="-128"/>
                          <a:ea typeface="メイリオ" panose="020B0604030504040204" pitchFamily="50" charset="-128"/>
                        </a:rPr>
                        <a:t>updateInternal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編集データに</a:t>
                      </a:r>
                      <a:r>
                        <a:rPr lang="en-US" altLang="ja-JP" sz="900" dirty="0" err="1">
                          <a:effectLst/>
                          <a:latin typeface="メイリオ" panose="020B0604030504040204" pitchFamily="50" charset="-128"/>
                          <a:ea typeface="メイリオ" panose="020B0604030504040204" pitchFamily="50" charset="-128"/>
                        </a:rPr>
                        <a:t>PackageInsert</a:t>
                      </a:r>
                      <a:r>
                        <a:rPr lang="ja-JP" altLang="en-US" sz="900" dirty="0">
                          <a:effectLst/>
                          <a:latin typeface="メイリオ" panose="020B0604030504040204" pitchFamily="50" charset="-128"/>
                          <a:ea typeface="メイリオ" panose="020B0604030504040204" pitchFamily="50" charset="-128"/>
                        </a:rPr>
                        <a:t>を変更。</a:t>
                      </a:r>
                      <a:r>
                        <a:rPr lang="en-US" sz="900" dirty="0" err="1">
                          <a:effectLst/>
                          <a:latin typeface="メイリオ" panose="020B0604030504040204" pitchFamily="50" charset="-128"/>
                          <a:ea typeface="メイリオ" panose="020B0604030504040204" pitchFamily="50" charset="-128"/>
                        </a:rPr>
                        <a:t>PackageInsertConverter.copyViewToModel</a:t>
                      </a:r>
                      <a:r>
                        <a:rPr lang="en-US" sz="900" dirty="0">
                          <a:effectLst/>
                          <a:latin typeface="メイリオ" panose="020B0604030504040204" pitchFamily="50" charset="-128"/>
                          <a:ea typeface="メイリオ" panose="020B0604030504040204" pitchFamily="50" charset="-128"/>
                        </a:rPr>
                        <a:t>(p, </a:t>
                      </a:r>
                      <a:r>
                        <a:rPr lang="en-US" sz="900" dirty="0" err="1">
                          <a:effectLst/>
                          <a:latin typeface="メイリオ" panose="020B0604030504040204" pitchFamily="50" charset="-128"/>
                          <a:ea typeface="メイリオ" panose="020B0604030504040204" pitchFamily="50" charset="-128"/>
                        </a:rPr>
                        <a:t>pv</a:t>
                      </a:r>
                      <a:r>
                        <a:rPr lang="en-US"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使用。</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88966524"/>
                  </a:ext>
                </a:extLst>
              </a:tr>
              <a:tr h="252547">
                <a:tc>
                  <a:txBody>
                    <a:bodyPr/>
                    <a:lstStyle/>
                    <a:p>
                      <a:pPr fontAlgn="t"/>
                      <a:r>
                        <a:rPr lang="en-US" sz="900" dirty="0" err="1">
                          <a:effectLst/>
                          <a:latin typeface="メイリオ" panose="020B0604030504040204" pitchFamily="50" charset="-128"/>
                          <a:ea typeface="メイリオ" panose="020B0604030504040204" pitchFamily="50" charset="-128"/>
                        </a:rPr>
                        <a:t>findPackageInsertByAppNum</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approval_num</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指定した添付文書承認番号の</a:t>
                      </a:r>
                      <a:r>
                        <a:rPr lang="en-US" altLang="ja-JP" sz="900" dirty="0" err="1">
                          <a:effectLst/>
                          <a:latin typeface="メイリオ" panose="020B0604030504040204" pitchFamily="50" charset="-128"/>
                          <a:ea typeface="メイリオ" panose="020B0604030504040204" pitchFamily="50" charset="-128"/>
                        </a:rPr>
                        <a:t>Packageisnert</a:t>
                      </a:r>
                      <a:r>
                        <a:rPr lang="ja-JP" altLang="en-US" sz="900" dirty="0">
                          <a:effectLst/>
                          <a:latin typeface="メイリオ" panose="020B0604030504040204" pitchFamily="50" charset="-128"/>
                          <a:ea typeface="メイリオ" panose="020B0604030504040204" pitchFamily="50" charset="-128"/>
                        </a:rPr>
                        <a:t>インスタンスを取得</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002315320"/>
                  </a:ext>
                </a:extLst>
              </a:tr>
              <a:tr h="252547">
                <a:tc>
                  <a:txBody>
                    <a:bodyPr/>
                    <a:lstStyle/>
                    <a:p>
                      <a:pPr fontAlgn="t"/>
                      <a:r>
                        <a:rPr lang="en-US" sz="900" dirty="0" err="1">
                          <a:effectLst/>
                          <a:latin typeface="メイリオ" panose="020B0604030504040204" pitchFamily="50" charset="-128"/>
                          <a:ea typeface="メイリオ" panose="020B0604030504040204" pitchFamily="50" charset="-128"/>
                        </a:rPr>
                        <a:t>getAllPerPage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&gt;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page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指定されたページ数の一覧画面に表示する添付文書データを取得し、</a:t>
                      </a:r>
                      <a:r>
                        <a:rPr lang="en-US" altLang="ja-JP" sz="900" dirty="0" err="1">
                          <a:effectLst/>
                          <a:latin typeface="メイリオ" panose="020B0604030504040204" pitchFamily="50" charset="-128"/>
                          <a:ea typeface="メイリオ" panose="020B0604030504040204" pitchFamily="50" charset="-128"/>
                        </a:rPr>
                        <a:t>PackageInsertView</a:t>
                      </a:r>
                      <a:r>
                        <a:rPr lang="ja-JP" altLang="en-US" sz="900" dirty="0">
                          <a:effectLst/>
                          <a:latin typeface="メイリオ" panose="020B0604030504040204" pitchFamily="50" charset="-128"/>
                          <a:ea typeface="メイリオ" panose="020B0604030504040204" pitchFamily="50" charset="-128"/>
                        </a:rPr>
                        <a:t>のリストで返却する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338557153"/>
                  </a:ext>
                </a:extLst>
              </a:tr>
              <a:tr h="252547">
                <a:tc>
                  <a:txBody>
                    <a:bodyPr/>
                    <a:lstStyle/>
                    <a:p>
                      <a:pPr fontAlgn="t"/>
                      <a:r>
                        <a:rPr lang="en-US" sz="900" dirty="0" err="1">
                          <a:effectLst/>
                          <a:latin typeface="メイリオ" panose="020B0604030504040204" pitchFamily="50" charset="-128"/>
                          <a:ea typeface="メイリオ" panose="020B0604030504040204" pitchFamily="50" charset="-128"/>
                        </a:rPr>
                        <a:t>countAll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long</a:t>
                      </a:r>
                    </a:p>
                  </a:txBody>
                  <a:tcPr marL="50800" marR="50800" marT="50800" marB="50800"/>
                </a:tc>
                <a:tc>
                  <a:txBody>
                    <a:bodyPr/>
                    <a:lstStyle/>
                    <a:p>
                      <a:pPr fontAlgn="t"/>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err="1">
                          <a:effectLst/>
                          <a:latin typeface="メイリオ" panose="020B0604030504040204" pitchFamily="50" charset="-128"/>
                          <a:ea typeface="メイリオ" panose="020B0604030504040204" pitchFamily="50" charset="-128"/>
                        </a:rPr>
                        <a:t>packageInsert</a:t>
                      </a:r>
                      <a:r>
                        <a:rPr lang="ja-JP" altLang="en-US" sz="900" dirty="0">
                          <a:effectLst/>
                          <a:latin typeface="メイリオ" panose="020B0604030504040204" pitchFamily="50" charset="-128"/>
                          <a:ea typeface="メイリオ" panose="020B0604030504040204" pitchFamily="50" charset="-128"/>
                        </a:rPr>
                        <a:t>テーブルにある全レコードの全件数を出力</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564743665"/>
                  </a:ext>
                </a:extLst>
              </a:tr>
              <a:tr h="252547">
                <a:tc>
                  <a:txBody>
                    <a:bodyPr/>
                    <a:lstStyle/>
                    <a:p>
                      <a:pPr algn="l" fontAlgn="t"/>
                      <a:r>
                        <a:rPr lang="en-US" sz="900" dirty="0" err="1">
                          <a:effectLst/>
                          <a:latin typeface="メイリオ" panose="020B0604030504040204" pitchFamily="50" charset="-128"/>
                          <a:ea typeface="メイリオ" panose="020B0604030504040204" pitchFamily="50" charset="-128"/>
                        </a:rPr>
                        <a:t>countByJMDN_CODE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long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JMDN_code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引数で指定した</a:t>
                      </a:r>
                      <a:r>
                        <a:rPr lang="en-US" altLang="ja-JP" sz="900" dirty="0">
                          <a:effectLst/>
                          <a:latin typeface="メイリオ" panose="020B0604030504040204" pitchFamily="50" charset="-128"/>
                          <a:ea typeface="メイリオ" panose="020B0604030504040204" pitchFamily="50" charset="-128"/>
                        </a:rPr>
                        <a:t>JMDN code</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テーブルに何件あるか出力。</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281214803"/>
                  </a:ext>
                </a:extLst>
              </a:tr>
              <a:tr h="252547">
                <a:tc>
                  <a:txBody>
                    <a:bodyPr/>
                    <a:lstStyle/>
                    <a:p>
                      <a:pPr fontAlgn="t"/>
                      <a:r>
                        <a:rPr lang="en-US" sz="900" dirty="0" err="1">
                          <a:effectLst/>
                          <a:latin typeface="メイリオ" panose="020B0604030504040204" pitchFamily="50" charset="-128"/>
                          <a:ea typeface="メイリオ" panose="020B0604030504040204" pitchFamily="50" charset="-128"/>
                        </a:rPr>
                        <a:t>countByAapproval_number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long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approval_number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指定した添付文書承認番号の件数を取得する。重複チェックで使用する。</a:t>
                      </a:r>
                      <a:r>
                        <a:rPr lang="en-US" altLang="ja-JP" sz="900" dirty="0" err="1">
                          <a:effectLst/>
                          <a:latin typeface="メイリオ" panose="020B0604030504040204" pitchFamily="50" charset="-128"/>
                          <a:ea typeface="メイリオ" panose="020B0604030504040204" pitchFamily="50" charset="-128"/>
                        </a:rPr>
                        <a:t>em.createNamedQuery</a:t>
                      </a:r>
                      <a:r>
                        <a:rPr lang="ja-JP" altLang="en-US" sz="900" dirty="0">
                          <a:effectLst/>
                          <a:latin typeface="メイリオ" panose="020B0604030504040204" pitchFamily="50" charset="-128"/>
                          <a:ea typeface="メイリオ" panose="020B0604030504040204" pitchFamily="50" charset="-128"/>
                        </a:rPr>
                        <a: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211510395"/>
                  </a:ext>
                </a:extLst>
              </a:tr>
            </a:tbl>
          </a:graphicData>
        </a:graphic>
      </p:graphicFrame>
      <p:sp>
        <p:nvSpPr>
          <p:cNvPr id="6" name="テキスト ボックス 5">
            <a:extLst>
              <a:ext uri="{FF2B5EF4-FFF2-40B4-BE49-F238E27FC236}">
                <a16:creationId xmlns:a16="http://schemas.microsoft.com/office/drawing/2014/main" id="{56058240-75BF-528A-9F26-AFBE0C67EEDA}"/>
              </a:ext>
            </a:extLst>
          </p:cNvPr>
          <p:cNvSpPr txBox="1"/>
          <p:nvPr/>
        </p:nvSpPr>
        <p:spPr>
          <a:xfrm>
            <a:off x="339594" y="235064"/>
            <a:ext cx="1924407"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PackageInsetService</a:t>
            </a:r>
            <a:r>
              <a:rPr lang="ja-JP" altLang="en-US" sz="900" dirty="0">
                <a:latin typeface="メイリオ" panose="020B0604030504040204" pitchFamily="50" charset="-128"/>
                <a:ea typeface="メイリオ" panose="020B0604030504040204" pitchFamily="50" charset="-128"/>
              </a:rPr>
              <a:t>クラス</a:t>
            </a:r>
          </a:p>
        </p:txBody>
      </p:sp>
    </p:spTree>
    <p:extLst>
      <p:ext uri="{BB962C8B-B14F-4D97-AF65-F5344CB8AC3E}">
        <p14:creationId xmlns:p14="http://schemas.microsoft.com/office/powerpoint/2010/main" val="39194403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0D64F746-EBB9-35D4-57A3-9271055434EB}"/>
              </a:ext>
            </a:extLst>
          </p:cNvPr>
          <p:cNvSpPr txBox="1"/>
          <p:nvPr/>
        </p:nvSpPr>
        <p:spPr>
          <a:xfrm>
            <a:off x="337407" y="235064"/>
            <a:ext cx="1924406"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PackageInsertValidator</a:t>
            </a:r>
            <a:endParaRPr lang="ja-JP" altLang="en-US" sz="900" dirty="0">
              <a:latin typeface="メイリオ" panose="020B0604030504040204" pitchFamily="50" charset="-128"/>
              <a:ea typeface="メイリオ" panose="020B0604030504040204" pitchFamily="50" charset="-128"/>
            </a:endParaRPr>
          </a:p>
        </p:txBody>
      </p:sp>
      <p:graphicFrame>
        <p:nvGraphicFramePr>
          <p:cNvPr id="5" name="表 8">
            <a:extLst>
              <a:ext uri="{FF2B5EF4-FFF2-40B4-BE49-F238E27FC236}">
                <a16:creationId xmlns:a16="http://schemas.microsoft.com/office/drawing/2014/main" id="{A92CDA8A-5124-5FFC-3B8D-59368FD59162}"/>
              </a:ext>
            </a:extLst>
          </p:cNvPr>
          <p:cNvGraphicFramePr>
            <a:graphicFrameLocks noGrp="1"/>
          </p:cNvGraphicFramePr>
          <p:nvPr>
            <p:extLst>
              <p:ext uri="{D42A27DB-BD31-4B8C-83A1-F6EECF244321}">
                <p14:modId xmlns:p14="http://schemas.microsoft.com/office/powerpoint/2010/main" val="3699609134"/>
              </p:ext>
            </p:extLst>
          </p:nvPr>
        </p:nvGraphicFramePr>
        <p:xfrm>
          <a:off x="345874" y="465896"/>
          <a:ext cx="11500252" cy="3827181"/>
        </p:xfrm>
        <a:graphic>
          <a:graphicData uri="http://schemas.openxmlformats.org/drawingml/2006/table">
            <a:tbl>
              <a:tblPr firstRow="1" bandRow="1">
                <a:tableStyleId>{8799B23B-EC83-4686-B30A-512413B5E67A}</a:tableStyleId>
              </a:tblPr>
              <a:tblGrid>
                <a:gridCol w="1779259">
                  <a:extLst>
                    <a:ext uri="{9D8B030D-6E8A-4147-A177-3AD203B41FA5}">
                      <a16:colId xmlns:a16="http://schemas.microsoft.com/office/drawing/2014/main" val="1394253334"/>
                    </a:ext>
                  </a:extLst>
                </a:gridCol>
                <a:gridCol w="1461934">
                  <a:extLst>
                    <a:ext uri="{9D8B030D-6E8A-4147-A177-3AD203B41FA5}">
                      <a16:colId xmlns:a16="http://schemas.microsoft.com/office/drawing/2014/main" val="2072105060"/>
                    </a:ext>
                  </a:extLst>
                </a:gridCol>
                <a:gridCol w="3023272">
                  <a:extLst>
                    <a:ext uri="{9D8B030D-6E8A-4147-A177-3AD203B41FA5}">
                      <a16:colId xmlns:a16="http://schemas.microsoft.com/office/drawing/2014/main" val="2833924481"/>
                    </a:ext>
                  </a:extLst>
                </a:gridCol>
                <a:gridCol w="5235787">
                  <a:extLst>
                    <a:ext uri="{9D8B030D-6E8A-4147-A177-3AD203B41FA5}">
                      <a16:colId xmlns:a16="http://schemas.microsoft.com/office/drawing/2014/main" val="2501236595"/>
                    </a:ext>
                  </a:extLst>
                </a:gridCol>
              </a:tblGrid>
              <a:tr h="313175">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568005">
                <a:tc>
                  <a:txBody>
                    <a:bodyPr/>
                    <a:lstStyle/>
                    <a:p>
                      <a:pPr algn="l" fontAlgn="t"/>
                      <a:r>
                        <a:rPr lang="en-US" sz="900" dirty="0">
                          <a:effectLst/>
                          <a:latin typeface="メイリオ" panose="020B0604030504040204" pitchFamily="50" charset="-128"/>
                          <a:ea typeface="メイリオ" panose="020B0604030504040204" pitchFamily="50" charset="-128"/>
                        </a:rPr>
                        <a:t>validate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エラーをリストで返す</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PackageInsertService</a:t>
                      </a:r>
                      <a:r>
                        <a:rPr lang="en-US" sz="900" dirty="0">
                          <a:effectLst/>
                          <a:latin typeface="メイリオ" panose="020B0604030504040204" pitchFamily="50" charset="-128"/>
                          <a:ea typeface="メイリオ" panose="020B0604030504040204" pitchFamily="50" charset="-128"/>
                        </a:rPr>
                        <a:t> service,</a:t>
                      </a:r>
                    </a:p>
                    <a:p>
                      <a:pPr fontAlgn="t"/>
                      <a:r>
                        <a:rPr lang="en-US" sz="900" dirty="0" err="1">
                          <a:effectLst/>
                          <a:latin typeface="メイリオ" panose="020B0604030504040204" pitchFamily="50" charset="-128"/>
                          <a:ea typeface="メイリオ" panose="020B0604030504040204" pitchFamily="50" charset="-128"/>
                        </a:rPr>
                        <a:t>PackageInsertView</a:t>
                      </a:r>
                      <a:r>
                        <a:rPr lang="ja-JP" altLang="en-US" sz="900" dirty="0">
                          <a:effectLst/>
                          <a:latin typeface="メイリオ" panose="020B0604030504040204" pitchFamily="50" charset="-128"/>
                          <a:ea typeface="メイリオ" panose="020B0604030504040204" pitchFamily="50" charset="-128"/>
                        </a:rPr>
                        <a:t> </a:t>
                      </a:r>
                      <a:r>
                        <a:rPr lang="en-US" altLang="ja-JP" sz="900" dirty="0" err="1">
                          <a:effectLst/>
                          <a:latin typeface="メイリオ" panose="020B0604030504040204" pitchFamily="50" charset="-128"/>
                          <a:ea typeface="メイリオ" panose="020B0604030504040204" pitchFamily="50" charset="-128"/>
                        </a:rPr>
                        <a:t>pv</a:t>
                      </a:r>
                      <a:r>
                        <a:rPr lang="en-US" sz="900" dirty="0">
                          <a:effectLst/>
                          <a:latin typeface="メイリオ" panose="020B0604030504040204" pitchFamily="50" charset="-128"/>
                          <a:ea typeface="メイリオ" panose="020B0604030504040204" pitchFamily="50" charset="-128"/>
                        </a:rPr>
                        <a:t> ,</a:t>
                      </a:r>
                    </a:p>
                    <a:p>
                      <a:pPr fontAlgn="t"/>
                      <a:r>
                        <a:rPr lang="en-US" sz="900" dirty="0">
                          <a:effectLst/>
                          <a:latin typeface="メイリオ" panose="020B0604030504040204" pitchFamily="50" charset="-128"/>
                          <a:ea typeface="メイリオ" panose="020B0604030504040204" pitchFamily="50" charset="-128"/>
                        </a:rPr>
                        <a:t>Boolean </a:t>
                      </a:r>
                      <a:r>
                        <a:rPr lang="en-US" sz="900" dirty="0" err="1">
                          <a:effectLst/>
                          <a:latin typeface="メイリオ" panose="020B0604030504040204" pitchFamily="50" charset="-128"/>
                          <a:ea typeface="メイリオ" panose="020B0604030504040204" pitchFamily="50" charset="-128"/>
                        </a:rPr>
                        <a:t>approvalNumDuplicateCheckFlag</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添付文書の承認番号・</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コード・一般的名称・デバイス名の値を検証。添付文書の承認番号は重複検証も。</a:t>
                      </a:r>
                    </a:p>
                  </a:txBody>
                  <a:tcPr marL="50800" marR="50800" marT="50800" marB="50800"/>
                </a:tc>
                <a:extLst>
                  <a:ext uri="{0D108BD9-81ED-4DB2-BD59-A6C34878D82A}">
                    <a16:rowId xmlns:a16="http://schemas.microsoft.com/office/drawing/2014/main" val="119574636"/>
                  </a:ext>
                </a:extLst>
              </a:tr>
              <a:tr h="568005">
                <a:tc>
                  <a:txBody>
                    <a:bodyPr/>
                    <a:lstStyle/>
                    <a:p>
                      <a:pPr algn="l" fontAlgn="t"/>
                      <a:r>
                        <a:rPr lang="en-US" sz="900" dirty="0" err="1">
                          <a:effectLst/>
                          <a:latin typeface="メイリオ" panose="020B0604030504040204" pitchFamily="50" charset="-128"/>
                          <a:ea typeface="メイリオ" panose="020B0604030504040204" pitchFamily="50" charset="-128"/>
                        </a:rPr>
                        <a:t>validateApproval_number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PackageInsertService</a:t>
                      </a:r>
                      <a:r>
                        <a:rPr lang="en-US" sz="900" dirty="0">
                          <a:effectLst/>
                          <a:latin typeface="メイリオ" panose="020B0604030504040204" pitchFamily="50" charset="-128"/>
                          <a:ea typeface="メイリオ" panose="020B0604030504040204" pitchFamily="50" charset="-128"/>
                        </a:rPr>
                        <a:t> service,</a:t>
                      </a:r>
                    </a:p>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approval_number</a:t>
                      </a:r>
                      <a:r>
                        <a:rPr lang="en-US" sz="900" dirty="0">
                          <a:effectLst/>
                          <a:latin typeface="メイリオ" panose="020B0604030504040204" pitchFamily="50" charset="-128"/>
                          <a:ea typeface="メイリオ" panose="020B0604030504040204" pitchFamily="50" charset="-128"/>
                        </a:rPr>
                        <a:t>,</a:t>
                      </a:r>
                    </a:p>
                    <a:p>
                      <a:pPr fontAlgn="t"/>
                      <a:r>
                        <a:rPr lang="en-US" sz="900" dirty="0">
                          <a:effectLst/>
                          <a:latin typeface="メイリオ" panose="020B0604030504040204" pitchFamily="50" charset="-128"/>
                          <a:ea typeface="メイリオ" panose="020B0604030504040204" pitchFamily="50" charset="-128"/>
                        </a:rPr>
                        <a:t>Boolean </a:t>
                      </a:r>
                      <a:r>
                        <a:rPr lang="en-US" sz="900" dirty="0" err="1">
                          <a:effectLst/>
                          <a:latin typeface="メイリオ" panose="020B0604030504040204" pitchFamily="50" charset="-128"/>
                          <a:ea typeface="メイリオ" panose="020B0604030504040204" pitchFamily="50" charset="-128"/>
                        </a:rPr>
                        <a:t>approvalNumDuplicateCheckFlag</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承認番号の入力値がない場合、英数字以外の入力値がある場合、その旨のエラーメッセージを返す。</a:t>
                      </a:r>
                      <a:endParaRPr lang="en-US" altLang="ja-JP" sz="900" dirty="0">
                        <a:effectLst/>
                        <a:latin typeface="メイリオ" panose="020B0604030504040204" pitchFamily="50" charset="-128"/>
                        <a:ea typeface="メイリオ" panose="020B0604030504040204" pitchFamily="50" charset="-128"/>
                      </a:endParaRPr>
                    </a:p>
                    <a:p>
                      <a:pPr fontAlgn="t"/>
                      <a:r>
                        <a:rPr lang="en-US" altLang="ja-JP" sz="900" dirty="0" err="1">
                          <a:effectLst/>
                          <a:latin typeface="メイリオ" panose="020B0604030504040204" pitchFamily="50" charset="-128"/>
                          <a:ea typeface="メイリオ" panose="020B0604030504040204" pitchFamily="50" charset="-128"/>
                        </a:rPr>
                        <a:t>approvalNumDuplicateCheckFlag</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True</a:t>
                      </a:r>
                      <a:r>
                        <a:rPr lang="ja-JP" altLang="en-US" sz="900" dirty="0">
                          <a:effectLst/>
                          <a:latin typeface="メイリオ" panose="020B0604030504040204" pitchFamily="50" charset="-128"/>
                          <a:ea typeface="メイリオ" panose="020B0604030504040204" pitchFamily="50" charset="-128"/>
                        </a:rPr>
                        <a:t>の場合に、</a:t>
                      </a:r>
                      <a:r>
                        <a:rPr lang="en-US" altLang="ja-JP" sz="900" dirty="0" err="1">
                          <a:effectLst/>
                          <a:latin typeface="メイリオ" panose="020B0604030504040204" pitchFamily="50" charset="-128"/>
                          <a:ea typeface="メイリオ" panose="020B0604030504040204" pitchFamily="50" charset="-128"/>
                        </a:rPr>
                        <a:t>isDuplicateApprovalNum</a:t>
                      </a:r>
                      <a:r>
                        <a:rPr lang="ja-JP" altLang="en-US" sz="900" dirty="0">
                          <a:effectLst/>
                          <a:latin typeface="メイリオ" panose="020B0604030504040204" pitchFamily="50" charset="-128"/>
                          <a:ea typeface="メイリオ" panose="020B0604030504040204" pitchFamily="50" charset="-128"/>
                        </a:rPr>
                        <a:t>を使用して、重複があるか確認→重複ある場合はエラーメッセージを返す。</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416162">
                <a:tc>
                  <a:txBody>
                    <a:bodyPr/>
                    <a:lstStyle/>
                    <a:p>
                      <a:pPr fontAlgn="t"/>
                      <a:r>
                        <a:rPr lang="en-US" sz="900" dirty="0" err="1">
                          <a:effectLst/>
                          <a:latin typeface="メイリオ" panose="020B0604030504040204" pitchFamily="50" charset="-128"/>
                          <a:ea typeface="メイリオ" panose="020B0604030504040204" pitchFamily="50" charset="-128"/>
                        </a:rPr>
                        <a:t>isDuplicateApprovalNum</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long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PackageInsertService</a:t>
                      </a:r>
                      <a:r>
                        <a:rPr lang="en-US" sz="900" dirty="0">
                          <a:effectLst/>
                          <a:latin typeface="メイリオ" panose="020B0604030504040204" pitchFamily="50" charset="-128"/>
                          <a:ea typeface="メイリオ" panose="020B0604030504040204" pitchFamily="50" charset="-128"/>
                        </a:rPr>
                        <a:t> service,</a:t>
                      </a:r>
                    </a:p>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approval_number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Packageinsertservice</a:t>
                      </a:r>
                      <a:r>
                        <a:rPr lang="ja-JP" altLang="en-US" sz="900" dirty="0">
                          <a:effectLst/>
                          <a:latin typeface="メイリオ" panose="020B0604030504040204" pitchFamily="50" charset="-128"/>
                          <a:ea typeface="メイリオ" panose="020B0604030504040204" pitchFamily="50" charset="-128"/>
                        </a:rPr>
                        <a:t>のメソッド</a:t>
                      </a:r>
                      <a:r>
                        <a:rPr lang="en-US" altLang="ja-JP" sz="900" dirty="0" err="1">
                          <a:effectLst/>
                          <a:latin typeface="メイリオ" panose="020B0604030504040204" pitchFamily="50" charset="-128"/>
                          <a:ea typeface="メイリオ" panose="020B0604030504040204" pitchFamily="50" charset="-128"/>
                        </a:rPr>
                        <a:t>countByAapproval_number</a:t>
                      </a:r>
                      <a:r>
                        <a:rPr lang="ja-JP" altLang="en-US" sz="900" dirty="0">
                          <a:effectLst/>
                          <a:latin typeface="メイリオ" panose="020B0604030504040204" pitchFamily="50" charset="-128"/>
                          <a:ea typeface="メイリオ" panose="020B0604030504040204" pitchFamily="50" charset="-128"/>
                        </a:rPr>
                        <a:t>を使用して、</a:t>
                      </a:r>
                      <a:endParaRPr lang="en-US" altLang="ja-JP" sz="900" dirty="0">
                        <a:effectLst/>
                        <a:latin typeface="メイリオ" panose="020B0604030504040204" pitchFamily="50" charset="-128"/>
                        <a:ea typeface="メイリオ" panose="020B0604030504040204" pitchFamily="50" charset="-128"/>
                      </a:endParaRPr>
                    </a:p>
                    <a:p>
                      <a:pPr fontAlgn="t"/>
                      <a:r>
                        <a:rPr lang="ja-JP" altLang="en-US" sz="900" dirty="0">
                          <a:effectLst/>
                          <a:latin typeface="メイリオ" panose="020B0604030504040204" pitchFamily="50" charset="-128"/>
                          <a:ea typeface="メイリオ" panose="020B0604030504040204" pitchFamily="50" charset="-128"/>
                        </a:rPr>
                        <a:t>引数で指定した承認番号と同じ番号が、添付文書テーブルに何件あるか求める。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validateJMDN_code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JMDN_code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コードの空白チェック。</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93371084"/>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validateGeneral_name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general_name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一般的名称の空白チェック。</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42738762"/>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validateDevice_name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device_name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販売名の空白チェック。</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83864479"/>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validateAllExamAcceptability</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manma</a:t>
                      </a:r>
                      <a:r>
                        <a:rPr lang="en-US" sz="900" dirty="0">
                          <a:effectLst/>
                          <a:latin typeface="メイリオ" panose="020B0604030504040204" pitchFamily="50" charset="-128"/>
                          <a:ea typeface="メイリオ" panose="020B0604030504040204" pitchFamily="50" charset="-128"/>
                        </a:rPr>
                        <a:t>, String </a:t>
                      </a:r>
                      <a:r>
                        <a:rPr lang="en-US" sz="900" dirty="0" err="1">
                          <a:effectLst/>
                          <a:latin typeface="メイリオ" panose="020B0604030504040204" pitchFamily="50" charset="-128"/>
                          <a:ea typeface="メイリオ" panose="020B0604030504040204" pitchFamily="50" charset="-128"/>
                        </a:rPr>
                        <a:t>xray</a:t>
                      </a:r>
                      <a:r>
                        <a:rPr lang="en-US" sz="900" dirty="0">
                          <a:effectLst/>
                          <a:latin typeface="メイリオ" panose="020B0604030504040204" pitchFamily="50" charset="-128"/>
                          <a:ea typeface="メイリオ" panose="020B0604030504040204" pitchFamily="50" charset="-128"/>
                        </a:rPr>
                        <a:t>, String </a:t>
                      </a:r>
                      <a:r>
                        <a:rPr lang="en-US" sz="900" dirty="0" err="1">
                          <a:effectLst/>
                          <a:latin typeface="メイリオ" panose="020B0604030504040204" pitchFamily="50" charset="-128"/>
                          <a:ea typeface="メイリオ" panose="020B0604030504040204" pitchFamily="50" charset="-128"/>
                        </a:rPr>
                        <a:t>ct</a:t>
                      </a:r>
                      <a:r>
                        <a:rPr lang="en-US" sz="900" dirty="0">
                          <a:effectLst/>
                          <a:latin typeface="メイリオ" panose="020B0604030504040204" pitchFamily="50" charset="-128"/>
                          <a:ea typeface="メイリオ" panose="020B0604030504040204" pitchFamily="50" charset="-128"/>
                        </a:rPr>
                        <a:t>, String tv, String </a:t>
                      </a:r>
                      <a:r>
                        <a:rPr lang="en-US" sz="900" dirty="0" err="1">
                          <a:effectLst/>
                          <a:latin typeface="メイリオ" panose="020B0604030504040204" pitchFamily="50" charset="-128"/>
                          <a:ea typeface="メイリオ" panose="020B0604030504040204" pitchFamily="50" charset="-128"/>
                        </a:rPr>
                        <a:t>mr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各検査の可否の値が正しく入力されているか検証。検証には、</a:t>
                      </a:r>
                      <a:r>
                        <a:rPr lang="en-US" altLang="ja-JP" sz="900" dirty="0" err="1">
                          <a:effectLst/>
                          <a:latin typeface="メイリオ" panose="020B0604030504040204" pitchFamily="50" charset="-128"/>
                          <a:ea typeface="メイリオ" panose="020B0604030504040204" pitchFamily="50" charset="-128"/>
                        </a:rPr>
                        <a:t>validateExamAcceptability</a:t>
                      </a:r>
                      <a:endParaRPr lang="en-US" altLang="ja-JP" sz="900" dirty="0">
                        <a:effectLst/>
                        <a:latin typeface="メイリオ" panose="020B0604030504040204" pitchFamily="50" charset="-128"/>
                        <a:ea typeface="メイリオ" panose="020B0604030504040204" pitchFamily="50" charset="-128"/>
                      </a:endParaRPr>
                    </a:p>
                    <a:p>
                      <a:pPr fontAlgn="t"/>
                      <a:r>
                        <a:rPr lang="ja-JP" altLang="en-US" sz="900" dirty="0">
                          <a:effectLst/>
                          <a:latin typeface="メイリオ" panose="020B0604030504040204" pitchFamily="50" charset="-128"/>
                          <a:ea typeface="メイリオ" panose="020B0604030504040204" pitchFamily="50" charset="-128"/>
                        </a:rPr>
                        <a:t>メソッドを使用。</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59342584"/>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validateExamAcceptability</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Boolean</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acceptabilityOfExam</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検査の可否が正しく入力されていれば、</a:t>
                      </a:r>
                      <a:r>
                        <a:rPr lang="en-US" altLang="ja-JP" sz="900" dirty="0">
                          <a:effectLst/>
                          <a:latin typeface="メイリオ" panose="020B0604030504040204" pitchFamily="50" charset="-128"/>
                          <a:ea typeface="メイリオ" panose="020B0604030504040204" pitchFamily="50" charset="-128"/>
                        </a:rPr>
                        <a:t>True</a:t>
                      </a:r>
                      <a:r>
                        <a:rPr lang="ja-JP" altLang="en-US" sz="900" dirty="0">
                          <a:effectLst/>
                          <a:latin typeface="メイリオ" panose="020B0604030504040204" pitchFamily="50" charset="-128"/>
                          <a:ea typeface="メイリオ" panose="020B0604030504040204" pitchFamily="50" charset="-128"/>
                        </a:rPr>
                        <a:t>を返す。</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863819725"/>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checkAlphanumeric</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Boolean</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name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入力値（引数）が英数字であれば</a:t>
                      </a:r>
                      <a:r>
                        <a:rPr lang="en-US" altLang="ja-JP" sz="900" dirty="0">
                          <a:effectLst/>
                          <a:latin typeface="メイリオ" panose="020B0604030504040204" pitchFamily="50" charset="-128"/>
                          <a:ea typeface="メイリオ" panose="020B0604030504040204" pitchFamily="50" charset="-128"/>
                        </a:rPr>
                        <a:t>True</a:t>
                      </a:r>
                      <a:r>
                        <a:rPr lang="ja-JP" altLang="en-US" sz="900" dirty="0">
                          <a:effectLst/>
                          <a:latin typeface="メイリオ" panose="020B0604030504040204" pitchFamily="50" charset="-128"/>
                          <a:ea typeface="メイリオ" panose="020B0604030504040204" pitchFamily="50" charset="-128"/>
                        </a:rPr>
                        <a:t>を返す。入力値チェックに使用。</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542559658"/>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checkNumeric</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Boolean</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name</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900" dirty="0">
                          <a:effectLst/>
                          <a:latin typeface="メイリオ" panose="020B0604030504040204" pitchFamily="50" charset="-128"/>
                          <a:ea typeface="メイリオ" panose="020B0604030504040204" pitchFamily="50" charset="-128"/>
                        </a:rPr>
                        <a:t>入力値（引数）が数字であれば</a:t>
                      </a:r>
                      <a:r>
                        <a:rPr lang="en-US" altLang="ja-JP" sz="900" dirty="0">
                          <a:effectLst/>
                          <a:latin typeface="メイリオ" panose="020B0604030504040204" pitchFamily="50" charset="-128"/>
                          <a:ea typeface="メイリオ" panose="020B0604030504040204" pitchFamily="50" charset="-128"/>
                        </a:rPr>
                        <a:t>True</a:t>
                      </a:r>
                      <a:r>
                        <a:rPr lang="ja-JP" altLang="en-US" sz="900" dirty="0">
                          <a:effectLst/>
                          <a:latin typeface="メイリオ" panose="020B0604030504040204" pitchFamily="50" charset="-128"/>
                          <a:ea typeface="メイリオ" panose="020B0604030504040204" pitchFamily="50" charset="-128"/>
                        </a:rPr>
                        <a:t>を返す。入力値チェックに使用。</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4518468"/>
                  </a:ext>
                </a:extLst>
              </a:tr>
            </a:tbl>
          </a:graphicData>
        </a:graphic>
      </p:graphicFrame>
      <p:sp>
        <p:nvSpPr>
          <p:cNvPr id="6" name="テキスト ボックス 5">
            <a:extLst>
              <a:ext uri="{FF2B5EF4-FFF2-40B4-BE49-F238E27FC236}">
                <a16:creationId xmlns:a16="http://schemas.microsoft.com/office/drawing/2014/main" id="{59916CBD-D5BE-38D7-796F-3CE68152544F}"/>
              </a:ext>
            </a:extLst>
          </p:cNvPr>
          <p:cNvSpPr txBox="1"/>
          <p:nvPr/>
        </p:nvSpPr>
        <p:spPr>
          <a:xfrm>
            <a:off x="759" y="4232"/>
            <a:ext cx="2071401" cy="230832"/>
          </a:xfrm>
          <a:prstGeom prst="rect">
            <a:avLst/>
          </a:prstGeom>
          <a:solidFill>
            <a:schemeClr val="accent5">
              <a:lumMod val="20000"/>
              <a:lumOff val="80000"/>
            </a:schemeClr>
          </a:solidFill>
        </p:spPr>
        <p:txBody>
          <a:bodyPr wrap="none" rtlCol="0">
            <a:spAutoFit/>
          </a:bodyPr>
          <a:lstStyle/>
          <a:p>
            <a:r>
              <a:rPr lang="ja-JP" altLang="en-US" sz="900" dirty="0">
                <a:latin typeface="メイリオ" panose="020B0604030504040204" pitchFamily="50" charset="-128"/>
                <a:ea typeface="メイリオ" panose="020B0604030504040204" pitchFamily="50" charset="-128"/>
              </a:rPr>
              <a:t>添付文書管理画面　</a:t>
            </a:r>
            <a:r>
              <a:rPr lang="en-US" altLang="ja-JP" sz="900" dirty="0">
                <a:latin typeface="メイリオ" panose="020B0604030504040204" pitchFamily="50" charset="-128"/>
                <a:ea typeface="メイリオ" panose="020B0604030504040204" pitchFamily="50" charset="-128"/>
              </a:rPr>
              <a:t>Validator</a:t>
            </a:r>
            <a:r>
              <a:rPr lang="ja-JP" altLang="en-US" sz="900" dirty="0">
                <a:latin typeface="メイリオ" panose="020B0604030504040204" pitchFamily="50" charset="-128"/>
                <a:ea typeface="メイリオ" panose="020B0604030504040204" pitchFamily="50" charset="-128"/>
              </a:rPr>
              <a:t>クラス</a:t>
            </a:r>
          </a:p>
        </p:txBody>
      </p:sp>
    </p:spTree>
    <p:extLst>
      <p:ext uri="{BB962C8B-B14F-4D97-AF65-F5344CB8AC3E}">
        <p14:creationId xmlns:p14="http://schemas.microsoft.com/office/powerpoint/2010/main" val="1595705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5EC88DAB-9769-2C13-2F93-A94EDAAC26F5}"/>
              </a:ext>
            </a:extLst>
          </p:cNvPr>
          <p:cNvSpPr txBox="1">
            <a:spLocks noChangeAspect="1"/>
          </p:cNvSpPr>
          <p:nvPr/>
        </p:nvSpPr>
        <p:spPr>
          <a:xfrm>
            <a:off x="-9625" y="-1211"/>
            <a:ext cx="1415772" cy="338554"/>
          </a:xfrm>
          <a:prstGeom prst="rect">
            <a:avLst/>
          </a:prstGeom>
          <a:solidFill>
            <a:schemeClr val="accent5">
              <a:lumMod val="20000"/>
              <a:lumOff val="80000"/>
            </a:schemeClr>
          </a:solidFill>
        </p:spPr>
        <p:txBody>
          <a:bodyPr wrap="none" rtlCol="0">
            <a:spAutoFit/>
          </a:bodyPr>
          <a:lstStyle/>
          <a:p>
            <a:r>
              <a:rPr lang="ja-JP" altLang="en-US" sz="1600" dirty="0">
                <a:latin typeface="メイリオ" panose="020B0604030504040204" pitchFamily="50" charset="-128"/>
                <a:ea typeface="メイリオ" panose="020B0604030504040204" pitchFamily="50" charset="-128"/>
              </a:rPr>
              <a:t>システム紹介</a:t>
            </a:r>
          </a:p>
        </p:txBody>
      </p:sp>
      <p:sp>
        <p:nvSpPr>
          <p:cNvPr id="5" name="テキスト ボックス 4">
            <a:extLst>
              <a:ext uri="{FF2B5EF4-FFF2-40B4-BE49-F238E27FC236}">
                <a16:creationId xmlns:a16="http://schemas.microsoft.com/office/drawing/2014/main" id="{8B0D14E5-DF6E-A71A-5BAD-6C743102AA96}"/>
              </a:ext>
            </a:extLst>
          </p:cNvPr>
          <p:cNvSpPr txBox="1">
            <a:spLocks noChangeAspect="1"/>
          </p:cNvSpPr>
          <p:nvPr/>
        </p:nvSpPr>
        <p:spPr>
          <a:xfrm>
            <a:off x="412527" y="611634"/>
            <a:ext cx="11628678" cy="1815882"/>
          </a:xfrm>
          <a:prstGeom prst="rect">
            <a:avLst/>
          </a:prstGeom>
          <a:noFill/>
        </p:spPr>
        <p:txBody>
          <a:bodyPr wrap="square" rtlCol="0">
            <a:spAutoFit/>
          </a:bodyPr>
          <a:lstStyle/>
          <a:p>
            <a:r>
              <a:rPr lang="ja-JP" altLang="en-US" sz="1600" dirty="0">
                <a:latin typeface="メイリオ" panose="020B0604030504040204" pitchFamily="50" charset="-128"/>
                <a:ea typeface="メイリオ" panose="020B0604030504040204" pitchFamily="50" charset="-128"/>
              </a:rPr>
              <a:t>　手術や治療によって体内に医療機器が入っている場合、マンモグラフィや</a:t>
            </a:r>
            <a:r>
              <a:rPr lang="en-US" altLang="ja-JP" sz="1600" dirty="0">
                <a:latin typeface="メイリオ" panose="020B0604030504040204" pitchFamily="50" charset="-128"/>
                <a:ea typeface="メイリオ" panose="020B0604030504040204" pitchFamily="50" charset="-128"/>
              </a:rPr>
              <a:t>MRI</a:t>
            </a:r>
            <a:r>
              <a:rPr lang="ja-JP" altLang="en-US" sz="1600" dirty="0">
                <a:latin typeface="メイリオ" panose="020B0604030504040204" pitchFamily="50" charset="-128"/>
                <a:ea typeface="メイリオ" panose="020B0604030504040204" pitchFamily="50" charset="-128"/>
              </a:rPr>
              <a:t>検査などができないことがあります。</a:t>
            </a:r>
            <a:endParaRPr lang="en-US" altLang="ja-JP" sz="1600" dirty="0">
              <a:latin typeface="メイリオ" panose="020B0604030504040204" pitchFamily="50" charset="-128"/>
              <a:ea typeface="メイリオ" panose="020B0604030504040204" pitchFamily="50" charset="-128"/>
            </a:endParaRPr>
          </a:p>
          <a:p>
            <a:r>
              <a:rPr lang="ja-JP" altLang="en-US" sz="1600" dirty="0">
                <a:latin typeface="メイリオ" panose="020B0604030504040204" pitchFamily="50" charset="-128"/>
                <a:ea typeface="メイリオ" panose="020B0604030504040204" pitchFamily="50" charset="-128"/>
              </a:rPr>
              <a:t>これは、マンモグラフィであれば圧迫により、</a:t>
            </a:r>
            <a:r>
              <a:rPr lang="en-US" altLang="ja-JP" sz="1600" dirty="0">
                <a:latin typeface="メイリオ" panose="020B0604030504040204" pitchFamily="50" charset="-128"/>
                <a:ea typeface="メイリオ" panose="020B0604030504040204" pitchFamily="50" charset="-128"/>
              </a:rPr>
              <a:t>MRI</a:t>
            </a:r>
            <a:r>
              <a:rPr lang="ja-JP" altLang="en-US" sz="1600" dirty="0">
                <a:latin typeface="メイリオ" panose="020B0604030504040204" pitchFamily="50" charset="-128"/>
                <a:ea typeface="メイリオ" panose="020B0604030504040204" pitchFamily="50" charset="-128"/>
              </a:rPr>
              <a:t>であれば磁場の影響によって体内機器に不具合が生じるからです。</a:t>
            </a:r>
            <a:endParaRPr lang="en-US" altLang="ja-JP" sz="1600" dirty="0">
              <a:latin typeface="メイリオ" panose="020B0604030504040204" pitchFamily="50" charset="-128"/>
              <a:ea typeface="メイリオ" panose="020B0604030504040204" pitchFamily="50" charset="-128"/>
            </a:endParaRPr>
          </a:p>
          <a:p>
            <a:r>
              <a:rPr lang="ja-JP" altLang="en-US" sz="1600" dirty="0">
                <a:latin typeface="メイリオ" panose="020B0604030504040204" pitchFamily="50" charset="-128"/>
                <a:ea typeface="メイリオ" panose="020B0604030504040204" pitchFamily="50" charset="-128"/>
              </a:rPr>
              <a:t>そのため、検査前の問診で事前に確認しなければなりません。しかし、見落としによって医療機器が入っていると知らずに検査をしてしまうことがあります。</a:t>
            </a:r>
            <a:endParaRPr lang="en-US" altLang="ja-JP" sz="1600" dirty="0">
              <a:latin typeface="メイリオ" panose="020B0604030504040204" pitchFamily="50" charset="-128"/>
              <a:ea typeface="メイリオ" panose="020B0604030504040204" pitchFamily="50" charset="-128"/>
            </a:endParaRPr>
          </a:p>
          <a:p>
            <a:endParaRPr lang="en-US" altLang="ja-JP" sz="1600" dirty="0">
              <a:latin typeface="メイリオ" panose="020B0604030504040204" pitchFamily="50" charset="-128"/>
              <a:ea typeface="メイリオ" panose="020B0604030504040204" pitchFamily="50" charset="-128"/>
            </a:endParaRPr>
          </a:p>
          <a:p>
            <a:r>
              <a:rPr lang="ja-JP" altLang="en-US" sz="1600" dirty="0">
                <a:latin typeface="メイリオ" panose="020B0604030504040204" pitchFamily="50" charset="-128"/>
                <a:ea typeface="メイリオ" panose="020B0604030504040204" pitchFamily="50" charset="-128"/>
              </a:rPr>
              <a:t>　そこで、検査する患者さんの体内医療機器と検査の可否まで把握できるシステムを開発しました。医療技術の進歩とともに様々な医療機器が埋め込まれている患者さんに対して、安全に検査を施行するためのシステムになります。</a:t>
            </a:r>
            <a:endParaRPr lang="en-US" altLang="ja-JP" sz="1600" dirty="0">
              <a:latin typeface="メイリオ" panose="020B0604030504040204" pitchFamily="50" charset="-128"/>
              <a:ea typeface="メイリオ" panose="020B0604030504040204" pitchFamily="50" charset="-128"/>
            </a:endParaRPr>
          </a:p>
        </p:txBody>
      </p:sp>
      <p:grpSp>
        <p:nvGrpSpPr>
          <p:cNvPr id="2" name="グループ化 1">
            <a:extLst>
              <a:ext uri="{FF2B5EF4-FFF2-40B4-BE49-F238E27FC236}">
                <a16:creationId xmlns:a16="http://schemas.microsoft.com/office/drawing/2014/main" id="{2893EEE8-D1FF-9EA3-619F-77C901C78053}"/>
              </a:ext>
            </a:extLst>
          </p:cNvPr>
          <p:cNvGrpSpPr>
            <a:grpSpLocks noChangeAspect="1"/>
          </p:cNvGrpSpPr>
          <p:nvPr/>
        </p:nvGrpSpPr>
        <p:grpSpPr>
          <a:xfrm>
            <a:off x="2630536" y="4141760"/>
            <a:ext cx="6930880" cy="2153865"/>
            <a:chOff x="2351412" y="4141767"/>
            <a:chExt cx="6123273" cy="1902889"/>
          </a:xfrm>
        </p:grpSpPr>
        <p:pic>
          <p:nvPicPr>
            <p:cNvPr id="1028" name="Picture 4" descr="フリー素材 | 健康診断用のブルーの検査着を着た笑顔の男性を描いたイラスト">
              <a:extLst>
                <a:ext uri="{FF2B5EF4-FFF2-40B4-BE49-F238E27FC236}">
                  <a16:creationId xmlns:a16="http://schemas.microsoft.com/office/drawing/2014/main" id="{436E1DD7-0DFF-9B36-A719-A981D556F2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1412" y="4279744"/>
              <a:ext cx="1607344" cy="160734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ペースメーカーのイラスト🎨【フリー素材】｜看護roo![カンゴルー]">
              <a:extLst>
                <a:ext uri="{FF2B5EF4-FFF2-40B4-BE49-F238E27FC236}">
                  <a16:creationId xmlns:a16="http://schemas.microsoft.com/office/drawing/2014/main" id="{459B58F1-4B6C-F973-6567-31EBB15607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39782" y="4404632"/>
              <a:ext cx="576031" cy="57603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人工内耳のイラスト | かわいいフリー素材集 いらすとや">
              <a:extLst>
                <a:ext uri="{FF2B5EF4-FFF2-40B4-BE49-F238E27FC236}">
                  <a16:creationId xmlns:a16="http://schemas.microsoft.com/office/drawing/2014/main" id="{B464033A-83ED-46DD-DC7B-D44373C8FF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39783" y="5237852"/>
              <a:ext cx="576031" cy="576031"/>
            </a:xfrm>
            <a:prstGeom prst="rect">
              <a:avLst/>
            </a:prstGeom>
            <a:noFill/>
            <a:extLst>
              <a:ext uri="{909E8E84-426E-40DD-AFC4-6F175D3DCCD1}">
                <a14:hiddenFill xmlns:a14="http://schemas.microsoft.com/office/drawing/2010/main">
                  <a:solidFill>
                    <a:srgbClr val="FFFFFF"/>
                  </a:solidFill>
                </a14:hiddenFill>
              </a:ext>
            </a:extLst>
          </p:spPr>
        </p:pic>
        <p:sp>
          <p:nvSpPr>
            <p:cNvPr id="8" name="正方形/長方形 7">
              <a:extLst>
                <a:ext uri="{FF2B5EF4-FFF2-40B4-BE49-F238E27FC236}">
                  <a16:creationId xmlns:a16="http://schemas.microsoft.com/office/drawing/2014/main" id="{F28B218C-C02D-DEA0-2EFD-51469C681978}"/>
                </a:ext>
              </a:extLst>
            </p:cNvPr>
            <p:cNvSpPr/>
            <p:nvPr/>
          </p:nvSpPr>
          <p:spPr>
            <a:xfrm>
              <a:off x="3958755" y="4141767"/>
              <a:ext cx="1133160" cy="1880171"/>
            </a:xfrm>
            <a:prstGeom prst="rect">
              <a:avLst/>
            </a:prstGeom>
            <a:noFill/>
            <a:ln w="28575">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a:p>
          </p:txBody>
        </p:sp>
        <p:cxnSp>
          <p:nvCxnSpPr>
            <p:cNvPr id="10" name="直線コネクタ 9">
              <a:extLst>
                <a:ext uri="{FF2B5EF4-FFF2-40B4-BE49-F238E27FC236}">
                  <a16:creationId xmlns:a16="http://schemas.microsoft.com/office/drawing/2014/main" id="{0CB1EB8A-EFA0-615D-D6A1-234DC1FC50BE}"/>
                </a:ext>
              </a:extLst>
            </p:cNvPr>
            <p:cNvCxnSpPr>
              <a:cxnSpLocks/>
            </p:cNvCxnSpPr>
            <p:nvPr/>
          </p:nvCxnSpPr>
          <p:spPr>
            <a:xfrm flipH="1">
              <a:off x="3390924" y="4141767"/>
              <a:ext cx="567833" cy="3775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254A111-FA1B-0209-FAA5-AB1938FF9F69}"/>
                </a:ext>
              </a:extLst>
            </p:cNvPr>
            <p:cNvCxnSpPr>
              <a:cxnSpLocks/>
            </p:cNvCxnSpPr>
            <p:nvPr/>
          </p:nvCxnSpPr>
          <p:spPr>
            <a:xfrm flipH="1" flipV="1">
              <a:off x="3399043" y="5429417"/>
              <a:ext cx="559713" cy="592520"/>
            </a:xfrm>
            <a:prstGeom prst="line">
              <a:avLst/>
            </a:prstGeom>
          </p:spPr>
          <p:style>
            <a:lnRef idx="1">
              <a:schemeClr val="accent1"/>
            </a:lnRef>
            <a:fillRef idx="0">
              <a:schemeClr val="accent1"/>
            </a:fillRef>
            <a:effectRef idx="0">
              <a:schemeClr val="accent1"/>
            </a:effectRef>
            <a:fontRef idx="minor">
              <a:schemeClr val="tx1"/>
            </a:fontRef>
          </p:style>
        </p:cxnSp>
        <p:pic>
          <p:nvPicPr>
            <p:cNvPr id="1034" name="Picture 10" descr="添付文書イラスト／無料イラストなら「イラストAC」">
              <a:extLst>
                <a:ext uri="{FF2B5EF4-FFF2-40B4-BE49-F238E27FC236}">
                  <a16:creationId xmlns:a16="http://schemas.microsoft.com/office/drawing/2014/main" id="{75CE0C15-F10C-6163-058C-619581A4BDB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31767" y="4279745"/>
              <a:ext cx="1055963" cy="792555"/>
            </a:xfrm>
            <a:prstGeom prst="rect">
              <a:avLst/>
            </a:prstGeom>
            <a:noFill/>
            <a:extLst>
              <a:ext uri="{909E8E84-426E-40DD-AFC4-6F175D3DCCD1}">
                <a14:hiddenFill xmlns:a14="http://schemas.microsoft.com/office/drawing/2010/main">
                  <a:solidFill>
                    <a:srgbClr val="FFFFFF"/>
                  </a:solidFill>
                </a14:hiddenFill>
              </a:ext>
            </a:extLst>
          </p:spPr>
        </p:pic>
        <p:sp>
          <p:nvSpPr>
            <p:cNvPr id="17" name="矢印: 右 16">
              <a:extLst>
                <a:ext uri="{FF2B5EF4-FFF2-40B4-BE49-F238E27FC236}">
                  <a16:creationId xmlns:a16="http://schemas.microsoft.com/office/drawing/2014/main" id="{D858A983-C345-E2D4-D427-7406DD333DC0}"/>
                </a:ext>
              </a:extLst>
            </p:cNvPr>
            <p:cNvSpPr/>
            <p:nvPr/>
          </p:nvSpPr>
          <p:spPr>
            <a:xfrm>
              <a:off x="6227580" y="4692646"/>
              <a:ext cx="816796" cy="6232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0"/>
            </a:p>
          </p:txBody>
        </p:sp>
        <p:pic>
          <p:nvPicPr>
            <p:cNvPr id="1036" name="Picture 12" descr="OK」と「NG」のマーク | かわいいフリー素材集 いらすとや">
              <a:extLst>
                <a:ext uri="{FF2B5EF4-FFF2-40B4-BE49-F238E27FC236}">
                  <a16:creationId xmlns:a16="http://schemas.microsoft.com/office/drawing/2014/main" id="{D1F96668-D7CA-F8B5-C48A-D3596E6304D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52018" b="60698"/>
            <a:stretch/>
          </p:blipFill>
          <p:spPr bwMode="auto">
            <a:xfrm>
              <a:off x="7461746" y="4404631"/>
              <a:ext cx="1012939" cy="580784"/>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2" descr="OK」と「NG」のマーク | かわいいフリー素材集 いらすとや">
              <a:extLst>
                <a:ext uri="{FF2B5EF4-FFF2-40B4-BE49-F238E27FC236}">
                  <a16:creationId xmlns:a16="http://schemas.microsoft.com/office/drawing/2014/main" id="{3E43F2F8-59CD-C909-AE5F-4DDF6A73C553}"/>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51541" r="278" b="56829"/>
            <a:stretch/>
          </p:blipFill>
          <p:spPr bwMode="auto">
            <a:xfrm>
              <a:off x="7457543" y="5406698"/>
              <a:ext cx="1017141" cy="63795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7917469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 8">
            <a:extLst>
              <a:ext uri="{FF2B5EF4-FFF2-40B4-BE49-F238E27FC236}">
                <a16:creationId xmlns:a16="http://schemas.microsoft.com/office/drawing/2014/main" id="{5BB2AF0F-30F2-1B8D-A815-7639D5150732}"/>
              </a:ext>
            </a:extLst>
          </p:cNvPr>
          <p:cNvGraphicFramePr>
            <a:graphicFrameLocks noGrp="1"/>
          </p:cNvGraphicFramePr>
          <p:nvPr>
            <p:extLst>
              <p:ext uri="{D42A27DB-BD31-4B8C-83A1-F6EECF244321}">
                <p14:modId xmlns:p14="http://schemas.microsoft.com/office/powerpoint/2010/main" val="3118770556"/>
              </p:ext>
            </p:extLst>
          </p:nvPr>
        </p:nvGraphicFramePr>
        <p:xfrm>
          <a:off x="345670" y="459278"/>
          <a:ext cx="11502773" cy="1923863"/>
        </p:xfrm>
        <a:graphic>
          <a:graphicData uri="http://schemas.openxmlformats.org/drawingml/2006/table">
            <a:tbl>
              <a:tblPr firstRow="1" bandRow="1">
                <a:tableStyleId>{8799B23B-EC83-4686-B30A-512413B5E67A}</a:tableStyleId>
              </a:tblPr>
              <a:tblGrid>
                <a:gridCol w="1440797">
                  <a:extLst>
                    <a:ext uri="{9D8B030D-6E8A-4147-A177-3AD203B41FA5}">
                      <a16:colId xmlns:a16="http://schemas.microsoft.com/office/drawing/2014/main" val="1394253334"/>
                    </a:ext>
                  </a:extLst>
                </a:gridCol>
                <a:gridCol w="1651000">
                  <a:extLst>
                    <a:ext uri="{9D8B030D-6E8A-4147-A177-3AD203B41FA5}">
                      <a16:colId xmlns:a16="http://schemas.microsoft.com/office/drawing/2014/main" val="2072105060"/>
                    </a:ext>
                  </a:extLst>
                </a:gridCol>
                <a:gridCol w="1879600">
                  <a:extLst>
                    <a:ext uri="{9D8B030D-6E8A-4147-A177-3AD203B41FA5}">
                      <a16:colId xmlns:a16="http://schemas.microsoft.com/office/drawing/2014/main" val="2833924481"/>
                    </a:ext>
                  </a:extLst>
                </a:gridCol>
                <a:gridCol w="6531376">
                  <a:extLst>
                    <a:ext uri="{9D8B030D-6E8A-4147-A177-3AD203B41FA5}">
                      <a16:colId xmlns:a16="http://schemas.microsoft.com/office/drawing/2014/main" val="2501236595"/>
                    </a:ext>
                  </a:extLst>
                </a:gridCol>
              </a:tblGrid>
              <a:tr h="202343">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359010">
                <a:tc>
                  <a:txBody>
                    <a:bodyPr/>
                    <a:lstStyle/>
                    <a:p>
                      <a:pPr algn="l" fontAlgn="t"/>
                      <a:r>
                        <a:rPr lang="en-US" sz="900" dirty="0" err="1">
                          <a:effectLst/>
                          <a:latin typeface="メイリオ" panose="020B0604030504040204" pitchFamily="50" charset="-128"/>
                          <a:ea typeface="メイリオ" panose="020B0604030504040204" pitchFamily="50" charset="-128"/>
                        </a:rPr>
                        <a:t>toModel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PackageInsert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モデルのインスタンスから</a:t>
                      </a:r>
                      <a:r>
                        <a:rPr lang="en-US" altLang="ja-JP" sz="900" dirty="0" err="1">
                          <a:effectLst/>
                          <a:latin typeface="メイリオ" panose="020B0604030504040204" pitchFamily="50" charset="-128"/>
                          <a:ea typeface="メイリオ" panose="020B0604030504040204" pitchFamily="50" charset="-128"/>
                        </a:rPr>
                        <a:t>PackageInsert</a:t>
                      </a:r>
                      <a:r>
                        <a:rPr lang="ja-JP" altLang="en-US" sz="900" dirty="0">
                          <a:effectLst/>
                          <a:latin typeface="メイリオ" panose="020B0604030504040204" pitchFamily="50" charset="-128"/>
                          <a:ea typeface="メイリオ" panose="020B0604030504040204" pitchFamily="50" charset="-128"/>
                        </a:rPr>
                        <a:t>（</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モデル）のインスタンスを作成する。</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インスタンスは、</a:t>
                      </a:r>
                      <a:r>
                        <a:rPr lang="en-US" altLang="ja-JP" sz="900" dirty="0" err="1">
                          <a:effectLst/>
                          <a:latin typeface="メイリオ" panose="020B0604030504040204" pitchFamily="50" charset="-128"/>
                          <a:ea typeface="メイリオ" panose="020B0604030504040204" pitchFamily="50" charset="-128"/>
                        </a:rPr>
                        <a:t>JMDNConverter.toModel_FROM_PACK</a:t>
                      </a:r>
                      <a:r>
                        <a:rPr lang="en-US" altLang="ja-JP" sz="900" dirty="0">
                          <a:effectLst/>
                          <a:latin typeface="メイリオ" panose="020B0604030504040204" pitchFamily="50" charset="-128"/>
                          <a:ea typeface="メイリオ" panose="020B0604030504040204" pitchFamily="50" charset="-128"/>
                        </a:rPr>
                        <a:t>(</a:t>
                      </a:r>
                      <a:r>
                        <a:rPr lang="en-US" altLang="ja-JP" sz="900" dirty="0" err="1">
                          <a:effectLst/>
                          <a:latin typeface="メイリオ" panose="020B0604030504040204" pitchFamily="50" charset="-128"/>
                          <a:ea typeface="メイリオ" panose="020B0604030504040204" pitchFamily="50" charset="-128"/>
                        </a:rPr>
                        <a:t>pv</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を使用して既存のものを取得。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19574636"/>
                  </a:ext>
                </a:extLst>
              </a:tr>
              <a:tr h="202343">
                <a:tc>
                  <a:txBody>
                    <a:bodyPr/>
                    <a:lstStyle/>
                    <a:p>
                      <a:pPr algn="l" fontAlgn="t"/>
                      <a:r>
                        <a:rPr lang="en-US" sz="900" dirty="0" err="1">
                          <a:effectLst/>
                          <a:latin typeface="メイリオ" panose="020B0604030504040204" pitchFamily="50" charset="-128"/>
                          <a:ea typeface="メイリオ" panose="020B0604030504040204" pitchFamily="50" charset="-128"/>
                        </a:rPr>
                        <a:t>toView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PackageInsertView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a:t>
                      </a:r>
                      <a:r>
                        <a:rPr lang="en-US" sz="900" dirty="0">
                          <a:effectLst/>
                          <a:latin typeface="メイリオ" panose="020B0604030504040204" pitchFamily="50" charset="-128"/>
                          <a:ea typeface="メイリオ" panose="020B0604030504040204" pitchFamily="50" charset="-128"/>
                        </a:rPr>
                        <a:t> p</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a:t>
                      </a:r>
                      <a:r>
                        <a:rPr lang="en-US" altLang="ja-JP" sz="900" dirty="0" err="1">
                          <a:effectLst/>
                          <a:latin typeface="メイリオ" panose="020B0604030504040204" pitchFamily="50" charset="-128"/>
                          <a:ea typeface="メイリオ" panose="020B0604030504040204" pitchFamily="50" charset="-128"/>
                        </a:rPr>
                        <a:t>PackageInsert</a:t>
                      </a:r>
                      <a:r>
                        <a:rPr lang="ja-JP" altLang="en-US" sz="900" dirty="0">
                          <a:effectLst/>
                          <a:latin typeface="メイリオ" panose="020B0604030504040204" pitchFamily="50" charset="-128"/>
                          <a:ea typeface="メイリオ" panose="020B0604030504040204" pitchFamily="50" charset="-128"/>
                        </a:rPr>
                        <a:t>インスタンス）を</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に変換。</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318583">
                <a:tc>
                  <a:txBody>
                    <a:bodyPr/>
                    <a:lstStyle/>
                    <a:p>
                      <a:pPr fontAlgn="t"/>
                      <a:r>
                        <a:rPr lang="en-US" sz="900" dirty="0" err="1">
                          <a:effectLst/>
                          <a:latin typeface="メイリオ" panose="020B0604030504040204" pitchFamily="50" charset="-128"/>
                          <a:ea typeface="メイリオ" panose="020B0604030504040204" pitchFamily="50" charset="-128"/>
                        </a:rPr>
                        <a:t>toViewList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&gt;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sz="900" dirty="0" err="1">
                          <a:effectLst/>
                          <a:latin typeface="メイリオ" panose="020B0604030504040204" pitchFamily="50" charset="-128"/>
                          <a:ea typeface="メイリオ" panose="020B0604030504040204" pitchFamily="50" charset="-128"/>
                        </a:rPr>
                        <a:t>PackageInsert</a:t>
                      </a:r>
                      <a:r>
                        <a:rPr lang="en-US" sz="900" dirty="0">
                          <a:effectLst/>
                          <a:latin typeface="メイリオ" panose="020B0604030504040204" pitchFamily="50" charset="-128"/>
                          <a:ea typeface="メイリオ" panose="020B0604030504040204" pitchFamily="50" charset="-128"/>
                        </a:rPr>
                        <a:t>&gt; list</a:t>
                      </a: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モデルのリストから</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モデルのリストを作成する</a:t>
                      </a:r>
                      <a:endParaRPr lang="en-US" altLang="ja-JP" sz="900" dirty="0">
                        <a:effectLst/>
                        <a:latin typeface="メイリオ" panose="020B0604030504040204" pitchFamily="50" charset="-128"/>
                        <a:ea typeface="メイリオ" panose="020B0604030504040204" pitchFamily="50" charset="-128"/>
                      </a:endParaRPr>
                    </a:p>
                    <a:p>
                      <a:pPr fontAlgn="t"/>
                      <a:r>
                        <a:rPr lang="en-US" sz="900" dirty="0" err="1">
                          <a:effectLst/>
                          <a:latin typeface="メイリオ" panose="020B0604030504040204" pitchFamily="50" charset="-128"/>
                          <a:ea typeface="メイリオ" panose="020B0604030504040204" pitchFamily="50" charset="-128"/>
                        </a:rPr>
                        <a:t>toView</a:t>
                      </a:r>
                      <a:r>
                        <a:rPr lang="ja-JP" altLang="en-US" sz="900" dirty="0">
                          <a:effectLst/>
                          <a:latin typeface="メイリオ" panose="020B0604030504040204" pitchFamily="50" charset="-128"/>
                          <a:ea typeface="メイリオ" panose="020B0604030504040204" pitchFamily="50" charset="-128"/>
                        </a:rPr>
                        <a:t>を使用してまず、</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モデルに変換する。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318583">
                <a:tc>
                  <a:txBody>
                    <a:bodyPr/>
                    <a:lstStyle/>
                    <a:p>
                      <a:pPr fontAlgn="t"/>
                      <a:r>
                        <a:rPr lang="en-US" sz="900" dirty="0" err="1">
                          <a:effectLst/>
                          <a:latin typeface="メイリオ" panose="020B0604030504040204" pitchFamily="50" charset="-128"/>
                          <a:ea typeface="メイリオ" panose="020B0604030504040204" pitchFamily="50" charset="-128"/>
                        </a:rPr>
                        <a:t>copyViewToModel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a:t>
                      </a:r>
                      <a:r>
                        <a:rPr lang="en-US" sz="900" dirty="0">
                          <a:effectLst/>
                          <a:latin typeface="メイリオ" panose="020B0604030504040204" pitchFamily="50" charset="-128"/>
                          <a:ea typeface="メイリオ" panose="020B0604030504040204" pitchFamily="50" charset="-128"/>
                        </a:rPr>
                        <a:t> p, </a:t>
                      </a:r>
                    </a:p>
                    <a:p>
                      <a:pPr fontAlgn="t"/>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モデルの全フィールドの内容を</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モデルのフィールドにコピーする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93371084"/>
                  </a:ext>
                </a:extLst>
              </a:tr>
              <a:tr h="318583">
                <a:tc>
                  <a:txBody>
                    <a:bodyPr/>
                    <a:lstStyle/>
                    <a:p>
                      <a:pPr fontAlgn="t"/>
                      <a:r>
                        <a:rPr lang="en-US" sz="900" dirty="0" err="1">
                          <a:effectLst/>
                          <a:latin typeface="メイリオ" panose="020B0604030504040204" pitchFamily="50" charset="-128"/>
                          <a:ea typeface="メイリオ" panose="020B0604030504040204" pitchFamily="50" charset="-128"/>
                        </a:rPr>
                        <a:t>toModelFromAppNum</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appNum</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添付文書テーブルにアクセスし、引数で与えた添付文書承認番号のレコード（インスタンス）を取得</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602807989"/>
                  </a:ext>
                </a:extLst>
              </a:tr>
            </a:tbl>
          </a:graphicData>
        </a:graphic>
      </p:graphicFrame>
      <p:sp>
        <p:nvSpPr>
          <p:cNvPr id="6" name="テキスト ボックス 5">
            <a:extLst>
              <a:ext uri="{FF2B5EF4-FFF2-40B4-BE49-F238E27FC236}">
                <a16:creationId xmlns:a16="http://schemas.microsoft.com/office/drawing/2014/main" id="{47466045-F49E-8E69-CD24-B0BD7EF4BF31}"/>
              </a:ext>
            </a:extLst>
          </p:cNvPr>
          <p:cNvSpPr txBox="1"/>
          <p:nvPr/>
        </p:nvSpPr>
        <p:spPr>
          <a:xfrm>
            <a:off x="335091" y="239487"/>
            <a:ext cx="1924407"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PackageInsetConverter</a:t>
            </a:r>
            <a:r>
              <a:rPr lang="ja-JP" altLang="en-US" sz="900" dirty="0">
                <a:latin typeface="メイリオ" panose="020B0604030504040204" pitchFamily="50" charset="-128"/>
                <a:ea typeface="メイリオ" panose="020B0604030504040204" pitchFamily="50" charset="-128"/>
              </a:rPr>
              <a:t>クラス</a:t>
            </a:r>
          </a:p>
        </p:txBody>
      </p:sp>
      <p:sp>
        <p:nvSpPr>
          <p:cNvPr id="9" name="テキスト ボックス 8">
            <a:extLst>
              <a:ext uri="{FF2B5EF4-FFF2-40B4-BE49-F238E27FC236}">
                <a16:creationId xmlns:a16="http://schemas.microsoft.com/office/drawing/2014/main" id="{7059E0AB-5279-98FB-546C-FC564F6BF6F0}"/>
              </a:ext>
            </a:extLst>
          </p:cNvPr>
          <p:cNvSpPr txBox="1"/>
          <p:nvPr/>
        </p:nvSpPr>
        <p:spPr>
          <a:xfrm>
            <a:off x="345669" y="2950528"/>
            <a:ext cx="1658811"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JMDNConverter</a:t>
            </a:r>
            <a:r>
              <a:rPr lang="ja-JP" altLang="en-US" sz="900" dirty="0">
                <a:latin typeface="メイリオ" panose="020B0604030504040204" pitchFamily="50" charset="-128"/>
                <a:ea typeface="メイリオ" panose="020B0604030504040204" pitchFamily="50" charset="-128"/>
              </a:rPr>
              <a:t>クラス</a:t>
            </a:r>
          </a:p>
        </p:txBody>
      </p:sp>
      <p:graphicFrame>
        <p:nvGraphicFramePr>
          <p:cNvPr id="10" name="表 8">
            <a:extLst>
              <a:ext uri="{FF2B5EF4-FFF2-40B4-BE49-F238E27FC236}">
                <a16:creationId xmlns:a16="http://schemas.microsoft.com/office/drawing/2014/main" id="{D0A9295D-286C-910E-67AA-5A3ADB342794}"/>
              </a:ext>
            </a:extLst>
          </p:cNvPr>
          <p:cNvGraphicFramePr>
            <a:graphicFrameLocks noGrp="1"/>
          </p:cNvGraphicFramePr>
          <p:nvPr>
            <p:extLst>
              <p:ext uri="{D42A27DB-BD31-4B8C-83A1-F6EECF244321}">
                <p14:modId xmlns:p14="http://schemas.microsoft.com/office/powerpoint/2010/main" val="200859163"/>
              </p:ext>
            </p:extLst>
          </p:nvPr>
        </p:nvGraphicFramePr>
        <p:xfrm>
          <a:off x="345666" y="3185784"/>
          <a:ext cx="11502772" cy="1158043"/>
        </p:xfrm>
        <a:graphic>
          <a:graphicData uri="http://schemas.openxmlformats.org/drawingml/2006/table">
            <a:tbl>
              <a:tblPr firstRow="1" bandRow="1">
                <a:tableStyleId>{8799B23B-EC83-4686-B30A-512413B5E67A}</a:tableStyleId>
              </a:tblPr>
              <a:tblGrid>
                <a:gridCol w="1999601">
                  <a:extLst>
                    <a:ext uri="{9D8B030D-6E8A-4147-A177-3AD203B41FA5}">
                      <a16:colId xmlns:a16="http://schemas.microsoft.com/office/drawing/2014/main" val="1394253334"/>
                    </a:ext>
                  </a:extLst>
                </a:gridCol>
                <a:gridCol w="863600">
                  <a:extLst>
                    <a:ext uri="{9D8B030D-6E8A-4147-A177-3AD203B41FA5}">
                      <a16:colId xmlns:a16="http://schemas.microsoft.com/office/drawing/2014/main" val="2072105060"/>
                    </a:ext>
                  </a:extLst>
                </a:gridCol>
                <a:gridCol w="2277533">
                  <a:extLst>
                    <a:ext uri="{9D8B030D-6E8A-4147-A177-3AD203B41FA5}">
                      <a16:colId xmlns:a16="http://schemas.microsoft.com/office/drawing/2014/main" val="2833924481"/>
                    </a:ext>
                  </a:extLst>
                </a:gridCol>
                <a:gridCol w="6362038">
                  <a:extLst>
                    <a:ext uri="{9D8B030D-6E8A-4147-A177-3AD203B41FA5}">
                      <a16:colId xmlns:a16="http://schemas.microsoft.com/office/drawing/2014/main" val="2501236595"/>
                    </a:ext>
                  </a:extLst>
                </a:gridCol>
              </a:tblGrid>
              <a:tr h="282892">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toModel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JMDN</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入力値から、</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 </a:t>
                      </a:r>
                      <a:r>
                        <a:rPr lang="en-US" altLang="ja-JP" sz="900" dirty="0">
                          <a:effectLst/>
                          <a:latin typeface="メイリオ" panose="020B0604030504040204" pitchFamily="50" charset="-128"/>
                          <a:ea typeface="メイリオ" panose="020B0604030504040204" pitchFamily="50" charset="-128"/>
                        </a:rPr>
                        <a:t>model</a:t>
                      </a:r>
                      <a:r>
                        <a:rPr lang="ja-JP" altLang="en-US" sz="900" dirty="0">
                          <a:effectLst/>
                          <a:latin typeface="メイリオ" panose="020B0604030504040204" pitchFamily="50" charset="-128"/>
                          <a:ea typeface="メイリオ" panose="020B0604030504040204" pitchFamily="50" charset="-128"/>
                        </a:rPr>
                        <a:t>のインスタンスを作成。</a:t>
                      </a:r>
                    </a:p>
                  </a:txBody>
                  <a:tcPr marL="50800" marR="50800" marT="50800" marB="50800"/>
                </a:tc>
                <a:extLst>
                  <a:ext uri="{0D108BD9-81ED-4DB2-BD59-A6C34878D82A}">
                    <a16:rowId xmlns:a16="http://schemas.microsoft.com/office/drawing/2014/main" val="119574636"/>
                  </a:ext>
                </a:extLst>
              </a:tr>
              <a:tr h="198680">
                <a:tc>
                  <a:txBody>
                    <a:bodyPr/>
                    <a:lstStyle/>
                    <a:p>
                      <a:pPr algn="l" fontAlgn="t"/>
                      <a:r>
                        <a:rPr lang="en-US" sz="900" dirty="0" err="1">
                          <a:effectLst/>
                          <a:latin typeface="メイリオ" panose="020B0604030504040204" pitchFamily="50" charset="-128"/>
                          <a:ea typeface="メイリオ" panose="020B0604030504040204" pitchFamily="50" charset="-128"/>
                        </a:rPr>
                        <a:t>toModelFROMPACK</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JMDN</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登録する</a:t>
                      </a:r>
                      <a:r>
                        <a:rPr lang="en-US"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コードをもとに、</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テーブルから</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インスタンスを取得。</a:t>
                      </a:r>
                      <a:endParaRPr lang="en-US" sz="900" dirty="0">
                        <a:effectLst/>
                        <a:latin typeface="メイリオ" panose="020B0604030504040204" pitchFamily="50" charset="-128"/>
                        <a:ea typeface="メイリオ" panose="020B0604030504040204" pitchFamily="50" charset="-128"/>
                      </a:endParaRPr>
                    </a:p>
                    <a:p>
                      <a:pPr fontAlgn="t"/>
                      <a:r>
                        <a:rPr lang="en-US" sz="900" dirty="0" err="1">
                          <a:effectLst/>
                          <a:latin typeface="メイリオ" panose="020B0604030504040204" pitchFamily="50" charset="-128"/>
                          <a:ea typeface="メイリオ" panose="020B0604030504040204" pitchFamily="50" charset="-128"/>
                        </a:rPr>
                        <a:t>service.findJMDN</a:t>
                      </a:r>
                      <a:r>
                        <a:rPr lang="en-US" sz="900" dirty="0">
                          <a:effectLst/>
                          <a:latin typeface="メイリオ" panose="020B0604030504040204" pitchFamily="50" charset="-128"/>
                          <a:ea typeface="メイリオ" panose="020B0604030504040204" pitchFamily="50" charset="-128"/>
                        </a:rPr>
                        <a:t>(</a:t>
                      </a:r>
                      <a:r>
                        <a:rPr lang="en-US" sz="900" dirty="0" err="1">
                          <a:effectLst/>
                          <a:latin typeface="メイリオ" panose="020B0604030504040204" pitchFamily="50" charset="-128"/>
                          <a:ea typeface="メイリオ" panose="020B0604030504040204" pitchFamily="50" charset="-128"/>
                        </a:rPr>
                        <a:t>pv.getJMDN_code</a:t>
                      </a:r>
                      <a:r>
                        <a:rPr lang="en-US"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を使用。</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198680">
                <a:tc>
                  <a:txBody>
                    <a:bodyPr/>
                    <a:lstStyle/>
                    <a:p>
                      <a:pPr fontAlgn="t"/>
                      <a:r>
                        <a:rPr lang="en-US" sz="900" dirty="0" err="1">
                          <a:effectLst/>
                          <a:latin typeface="メイリオ" panose="020B0604030504040204" pitchFamily="50" charset="-128"/>
                          <a:ea typeface="メイリオ" panose="020B0604030504040204" pitchFamily="50" charset="-128"/>
                        </a:rPr>
                        <a:t>copyViewToModelGeneralName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JMDN</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Jmdn</a:t>
                      </a:r>
                      <a:r>
                        <a:rPr lang="en-US" sz="900" dirty="0">
                          <a:effectLst/>
                          <a:latin typeface="メイリオ" panose="020B0604030504040204" pitchFamily="50" charset="-128"/>
                          <a:ea typeface="メイリオ" panose="020B0604030504040204" pitchFamily="50" charset="-128"/>
                        </a:rPr>
                        <a:t> j, </a:t>
                      </a:r>
                      <a:r>
                        <a:rPr lang="ja-JP" alt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PackageInsertView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モデルのフィールドの内容を</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モデルのフィールド（一般的名称）にコピーする。更新時に使用。</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bl>
          </a:graphicData>
        </a:graphic>
      </p:graphicFrame>
      <p:sp>
        <p:nvSpPr>
          <p:cNvPr id="2" name="テキスト ボックス 1">
            <a:extLst>
              <a:ext uri="{FF2B5EF4-FFF2-40B4-BE49-F238E27FC236}">
                <a16:creationId xmlns:a16="http://schemas.microsoft.com/office/drawing/2014/main" id="{5123A223-4079-7E95-E786-581DAA554712}"/>
              </a:ext>
            </a:extLst>
          </p:cNvPr>
          <p:cNvSpPr txBox="1"/>
          <p:nvPr/>
        </p:nvSpPr>
        <p:spPr>
          <a:xfrm>
            <a:off x="759" y="4232"/>
            <a:ext cx="2127505" cy="230832"/>
          </a:xfrm>
          <a:prstGeom prst="rect">
            <a:avLst/>
          </a:prstGeom>
          <a:solidFill>
            <a:schemeClr val="accent5">
              <a:lumMod val="20000"/>
              <a:lumOff val="80000"/>
            </a:schemeClr>
          </a:solidFill>
        </p:spPr>
        <p:txBody>
          <a:bodyPr wrap="none" rtlCol="0">
            <a:spAutoFit/>
          </a:bodyPr>
          <a:lstStyle/>
          <a:p>
            <a:r>
              <a:rPr lang="ja-JP" altLang="en-US" sz="900" dirty="0">
                <a:latin typeface="メイリオ" panose="020B0604030504040204" pitchFamily="50" charset="-128"/>
                <a:ea typeface="メイリオ" panose="020B0604030504040204" pitchFamily="50" charset="-128"/>
              </a:rPr>
              <a:t>添付文書管理画面　</a:t>
            </a:r>
            <a:r>
              <a:rPr lang="en-US" altLang="ja-JP" sz="900" dirty="0">
                <a:latin typeface="メイリオ" panose="020B0604030504040204" pitchFamily="50" charset="-128"/>
                <a:ea typeface="メイリオ" panose="020B0604030504040204" pitchFamily="50" charset="-128"/>
              </a:rPr>
              <a:t>Converter</a:t>
            </a:r>
            <a:r>
              <a:rPr lang="ja-JP" altLang="en-US" sz="900" dirty="0">
                <a:latin typeface="メイリオ" panose="020B0604030504040204" pitchFamily="50" charset="-128"/>
                <a:ea typeface="メイリオ" panose="020B0604030504040204" pitchFamily="50" charset="-128"/>
              </a:rPr>
              <a:t>クラス</a:t>
            </a:r>
          </a:p>
        </p:txBody>
      </p:sp>
    </p:spTree>
    <p:extLst>
      <p:ext uri="{BB962C8B-B14F-4D97-AF65-F5344CB8AC3E}">
        <p14:creationId xmlns:p14="http://schemas.microsoft.com/office/powerpoint/2010/main" val="24124428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260551E2-5794-C915-7335-BA38CEED011B}"/>
              </a:ext>
            </a:extLst>
          </p:cNvPr>
          <p:cNvSpPr txBox="1"/>
          <p:nvPr/>
        </p:nvSpPr>
        <p:spPr>
          <a:xfrm>
            <a:off x="759" y="4232"/>
            <a:ext cx="2350323" cy="230832"/>
          </a:xfrm>
          <a:prstGeom prst="rect">
            <a:avLst/>
          </a:prstGeom>
          <a:solidFill>
            <a:schemeClr val="accent5">
              <a:lumMod val="20000"/>
              <a:lumOff val="80000"/>
            </a:schemeClr>
          </a:solidFill>
        </p:spPr>
        <p:txBody>
          <a:bodyPr wrap="none" rtlCol="0">
            <a:spAutoFit/>
          </a:bodyPr>
          <a:lstStyle/>
          <a:p>
            <a:r>
              <a:rPr lang="ja-JP" altLang="en-US" sz="900" dirty="0">
                <a:latin typeface="メイリオ" panose="020B0604030504040204" pitchFamily="50" charset="-128"/>
                <a:ea typeface="メイリオ" panose="020B0604030504040204" pitchFamily="50" charset="-128"/>
              </a:rPr>
              <a:t>添付文書管理画面 　</a:t>
            </a:r>
            <a:r>
              <a:rPr lang="en-US" altLang="ja-JP" sz="900" dirty="0" err="1">
                <a:latin typeface="メイリオ" panose="020B0604030504040204" pitchFamily="50" charset="-128"/>
                <a:ea typeface="メイリオ" panose="020B0604030504040204" pitchFamily="50" charset="-128"/>
              </a:rPr>
              <a:t>NamedQuery</a:t>
            </a:r>
            <a:r>
              <a:rPr lang="ja-JP" altLang="en-US" sz="900" dirty="0">
                <a:latin typeface="メイリオ" panose="020B0604030504040204" pitchFamily="50" charset="-128"/>
                <a:ea typeface="メイリオ" panose="020B0604030504040204" pitchFamily="50" charset="-128"/>
              </a:rPr>
              <a:t>クラス</a:t>
            </a:r>
          </a:p>
        </p:txBody>
      </p:sp>
      <p:sp>
        <p:nvSpPr>
          <p:cNvPr id="6" name="テキスト ボックス 5">
            <a:extLst>
              <a:ext uri="{FF2B5EF4-FFF2-40B4-BE49-F238E27FC236}">
                <a16:creationId xmlns:a16="http://schemas.microsoft.com/office/drawing/2014/main" id="{641BD38B-6F97-875C-DA95-5CE99F991BDE}"/>
              </a:ext>
            </a:extLst>
          </p:cNvPr>
          <p:cNvSpPr txBox="1"/>
          <p:nvPr/>
        </p:nvSpPr>
        <p:spPr>
          <a:xfrm>
            <a:off x="350438" y="237523"/>
            <a:ext cx="2270531"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PackageInset</a:t>
            </a:r>
            <a:r>
              <a:rPr lang="en-US" altLang="ja-JP" sz="900" dirty="0">
                <a:latin typeface="メイリオ" panose="020B0604030504040204" pitchFamily="50" charset="-128"/>
                <a:ea typeface="メイリオ" panose="020B0604030504040204" pitchFamily="50" charset="-128"/>
              </a:rPr>
              <a:t> </a:t>
            </a:r>
            <a:r>
              <a:rPr lang="en-US" altLang="ja-JP" sz="900" dirty="0" err="1">
                <a:latin typeface="メイリオ" panose="020B0604030504040204" pitchFamily="50" charset="-128"/>
                <a:ea typeface="メイリオ" panose="020B0604030504040204" pitchFamily="50" charset="-128"/>
              </a:rPr>
              <a:t>NamedQuery</a:t>
            </a:r>
            <a:endParaRPr lang="ja-JP" altLang="en-US" sz="900" dirty="0">
              <a:latin typeface="メイリオ" panose="020B0604030504040204" pitchFamily="50" charset="-128"/>
              <a:ea typeface="メイリオ" panose="020B0604030504040204" pitchFamily="50" charset="-128"/>
            </a:endParaRPr>
          </a:p>
        </p:txBody>
      </p:sp>
      <p:graphicFrame>
        <p:nvGraphicFramePr>
          <p:cNvPr id="7" name="表 8">
            <a:extLst>
              <a:ext uri="{FF2B5EF4-FFF2-40B4-BE49-F238E27FC236}">
                <a16:creationId xmlns:a16="http://schemas.microsoft.com/office/drawing/2014/main" id="{B92E2A01-59E2-1456-7219-CF441375C549}"/>
              </a:ext>
            </a:extLst>
          </p:cNvPr>
          <p:cNvGraphicFramePr>
            <a:graphicFrameLocks noGrp="1"/>
          </p:cNvGraphicFramePr>
          <p:nvPr>
            <p:extLst>
              <p:ext uri="{D42A27DB-BD31-4B8C-83A1-F6EECF244321}">
                <p14:modId xmlns:p14="http://schemas.microsoft.com/office/powerpoint/2010/main" val="2080399358"/>
              </p:ext>
            </p:extLst>
          </p:nvPr>
        </p:nvGraphicFramePr>
        <p:xfrm>
          <a:off x="350438" y="468355"/>
          <a:ext cx="8107762" cy="1701138"/>
        </p:xfrm>
        <a:graphic>
          <a:graphicData uri="http://schemas.openxmlformats.org/drawingml/2006/table">
            <a:tbl>
              <a:tblPr firstRow="1" bandRow="1">
                <a:tableStyleId>{8799B23B-EC83-4686-B30A-512413B5E67A}</a:tableStyleId>
              </a:tblPr>
              <a:tblGrid>
                <a:gridCol w="4044071">
                  <a:extLst>
                    <a:ext uri="{9D8B030D-6E8A-4147-A177-3AD203B41FA5}">
                      <a16:colId xmlns:a16="http://schemas.microsoft.com/office/drawing/2014/main" val="1394253334"/>
                    </a:ext>
                  </a:extLst>
                </a:gridCol>
                <a:gridCol w="4063691">
                  <a:extLst>
                    <a:ext uri="{9D8B030D-6E8A-4147-A177-3AD203B41FA5}">
                      <a16:colId xmlns:a16="http://schemas.microsoft.com/office/drawing/2014/main" val="2501236595"/>
                    </a:ext>
                  </a:extLst>
                </a:gridCol>
              </a:tblGrid>
              <a:tr h="264671">
                <a:tc>
                  <a:txBody>
                    <a:bodyPr/>
                    <a:lstStyle/>
                    <a:p>
                      <a:pPr algn="l" fontAlgn="b"/>
                      <a:r>
                        <a:rPr lang="en-US" altLang="ja-JP" sz="900" dirty="0">
                          <a:effectLst/>
                          <a:latin typeface="メイリオ" panose="020B0604030504040204" pitchFamily="50" charset="-128"/>
                          <a:ea typeface="メイリオ" panose="020B0604030504040204" pitchFamily="50" charset="-128"/>
                        </a:rPr>
                        <a:t>Name</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323191">
                <a:tc>
                  <a:txBody>
                    <a:bodyPr/>
                    <a:lstStyle/>
                    <a:p>
                      <a:pPr algn="l" fontAlgn="t"/>
                      <a:r>
                        <a:rPr lang="en-US" sz="900" dirty="0">
                          <a:effectLst/>
                          <a:latin typeface="メイリオ" panose="020B0604030504040204" pitchFamily="50" charset="-128"/>
                          <a:ea typeface="メイリオ" panose="020B0604030504040204" pitchFamily="50" charset="-128"/>
                        </a:rPr>
                        <a:t>Q_PACK_GET_ALL = </a:t>
                      </a:r>
                      <a:r>
                        <a:rPr lang="en-US" sz="900" dirty="0" err="1">
                          <a:effectLst/>
                          <a:latin typeface="メイリオ" panose="020B0604030504040204" pitchFamily="50" charset="-128"/>
                          <a:ea typeface="メイリオ" panose="020B0604030504040204" pitchFamily="50" charset="-128"/>
                        </a:rPr>
                        <a:t>package_insert</a:t>
                      </a:r>
                      <a:r>
                        <a:rPr lang="en-US" sz="900" dirty="0">
                          <a:effectLst/>
                          <a:latin typeface="メイリオ" panose="020B0604030504040204" pitchFamily="50" charset="-128"/>
                          <a:ea typeface="メイリオ" panose="020B0604030504040204" pitchFamily="50" charset="-128"/>
                        </a:rPr>
                        <a:t> + ".</a:t>
                      </a:r>
                      <a:r>
                        <a:rPr lang="en-US" sz="900" dirty="0" err="1">
                          <a:effectLst/>
                          <a:latin typeface="メイリオ" panose="020B0604030504040204" pitchFamily="50" charset="-128"/>
                          <a:ea typeface="メイリオ" panose="020B0604030504040204" pitchFamily="50" charset="-128"/>
                        </a:rPr>
                        <a:t>getAll</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全ての添付文書を</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の降順で取得する</a:t>
                      </a:r>
                    </a:p>
                  </a:txBody>
                  <a:tcPr marL="50800" marR="50800" marT="50800" marB="50800"/>
                </a:tc>
                <a:extLst>
                  <a:ext uri="{0D108BD9-81ED-4DB2-BD59-A6C34878D82A}">
                    <a16:rowId xmlns:a16="http://schemas.microsoft.com/office/drawing/2014/main" val="119574636"/>
                  </a:ext>
                </a:extLst>
              </a:tr>
              <a:tr h="209123">
                <a:tc>
                  <a:txBody>
                    <a:bodyPr/>
                    <a:lstStyle/>
                    <a:p>
                      <a:pPr algn="l" fontAlgn="t"/>
                      <a:r>
                        <a:rPr lang="en-US" sz="900" dirty="0">
                          <a:effectLst/>
                          <a:latin typeface="メイリオ" panose="020B0604030504040204" pitchFamily="50" charset="-128"/>
                          <a:ea typeface="メイリオ" panose="020B0604030504040204" pitchFamily="50" charset="-128"/>
                        </a:rPr>
                        <a:t>Q_PACK_COUNT = </a:t>
                      </a:r>
                      <a:r>
                        <a:rPr lang="en-US" altLang="ja-JP" sz="900" dirty="0" err="1">
                          <a:effectLst/>
                          <a:latin typeface="メイリオ" panose="020B0604030504040204" pitchFamily="50" charset="-128"/>
                          <a:ea typeface="メイリオ" panose="020B0604030504040204" pitchFamily="50" charset="-128"/>
                        </a:rPr>
                        <a:t>package_insert</a:t>
                      </a:r>
                      <a:r>
                        <a:rPr lang="en-US" sz="900" dirty="0">
                          <a:effectLst/>
                          <a:latin typeface="メイリオ" panose="020B0604030504040204" pitchFamily="50" charset="-128"/>
                          <a:ea typeface="メイリオ" panose="020B0604030504040204" pitchFamily="50" charset="-128"/>
                        </a:rPr>
                        <a:t> + ".count"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全ての添付文書の件数を取得する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437258">
                <a:tc>
                  <a:txBody>
                    <a:bodyPr/>
                    <a:lstStyle/>
                    <a:p>
                      <a:pPr fontAlgn="t"/>
                      <a:r>
                        <a:rPr lang="en-US" sz="900" dirty="0">
                          <a:effectLst/>
                          <a:latin typeface="メイリオ" panose="020B0604030504040204" pitchFamily="50" charset="-128"/>
                          <a:ea typeface="メイリオ" panose="020B0604030504040204" pitchFamily="50" charset="-128"/>
                        </a:rPr>
                        <a:t>Q_PACK_COUNT_REGISTEREDBY_APPROVAL_NUM = </a:t>
                      </a:r>
                      <a:r>
                        <a:rPr lang="en-US" altLang="ja-JP" sz="900" dirty="0" err="1">
                          <a:effectLst/>
                          <a:latin typeface="メイリオ" panose="020B0604030504040204" pitchFamily="50" charset="-128"/>
                          <a:ea typeface="メイリオ" panose="020B0604030504040204" pitchFamily="50" charset="-128"/>
                        </a:rPr>
                        <a:t>package_insert</a:t>
                      </a:r>
                      <a:r>
                        <a:rPr lang="en-US" altLang="ja-JP"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countRegisteredByApprovalNum</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指定した添付文書承認番号の件数を取得する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437258">
                <a:tc>
                  <a:txBody>
                    <a:bodyPr/>
                    <a:lstStyle/>
                    <a:p>
                      <a:pPr fontAlgn="t"/>
                      <a:r>
                        <a:rPr lang="en-US" sz="900" dirty="0">
                          <a:effectLst/>
                          <a:latin typeface="メイリオ" panose="020B0604030504040204" pitchFamily="50" charset="-128"/>
                          <a:ea typeface="メイリオ" panose="020B0604030504040204" pitchFamily="50" charset="-128"/>
                        </a:rPr>
                        <a:t>String Q_PACK_GET_MINE_REGISTEREDBY_APPROVAL_NUM = </a:t>
                      </a:r>
                      <a:r>
                        <a:rPr lang="en-US" altLang="ja-JP" sz="900" dirty="0" err="1">
                          <a:effectLst/>
                          <a:latin typeface="メイリオ" panose="020B0604030504040204" pitchFamily="50" charset="-128"/>
                          <a:ea typeface="メイリオ" panose="020B0604030504040204" pitchFamily="50" charset="-128"/>
                        </a:rPr>
                        <a:t>package_insert</a:t>
                      </a:r>
                      <a:r>
                        <a:rPr lang="en-US" altLang="ja-JP"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getMineRegisteredByApprovalNum</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指定した添付文書承認番号のレコード（インスタンス）を取得する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164000842"/>
                  </a:ext>
                </a:extLst>
              </a:tr>
            </a:tbl>
          </a:graphicData>
        </a:graphic>
      </p:graphicFrame>
      <p:sp>
        <p:nvSpPr>
          <p:cNvPr id="8" name="テキスト ボックス 7">
            <a:extLst>
              <a:ext uri="{FF2B5EF4-FFF2-40B4-BE49-F238E27FC236}">
                <a16:creationId xmlns:a16="http://schemas.microsoft.com/office/drawing/2014/main" id="{19D456A3-49B4-3059-DF88-C53B2F6990FE}"/>
              </a:ext>
            </a:extLst>
          </p:cNvPr>
          <p:cNvSpPr txBox="1"/>
          <p:nvPr/>
        </p:nvSpPr>
        <p:spPr>
          <a:xfrm>
            <a:off x="350439" y="2680802"/>
            <a:ext cx="1420825" cy="230832"/>
          </a:xfrm>
          <a:prstGeom prst="rect">
            <a:avLst/>
          </a:prstGeom>
          <a:solidFill>
            <a:schemeClr val="accent6">
              <a:lumMod val="20000"/>
              <a:lumOff val="80000"/>
            </a:schemeClr>
          </a:solidFill>
        </p:spPr>
        <p:txBody>
          <a:bodyPr wrap="square" rtlCol="0">
            <a:spAutoFit/>
          </a:bodyPr>
          <a:lstStyle/>
          <a:p>
            <a:r>
              <a:rPr lang="en-US" altLang="ja-JP" sz="900" dirty="0">
                <a:latin typeface="メイリオ" panose="020B0604030504040204" pitchFamily="50" charset="-128"/>
                <a:ea typeface="メイリオ" panose="020B0604030504040204" pitchFamily="50" charset="-128"/>
              </a:rPr>
              <a:t>JMDN </a:t>
            </a:r>
            <a:r>
              <a:rPr lang="en-US" altLang="ja-JP" sz="900" dirty="0" err="1">
                <a:latin typeface="メイリオ" panose="020B0604030504040204" pitchFamily="50" charset="-128"/>
                <a:ea typeface="メイリオ" panose="020B0604030504040204" pitchFamily="50" charset="-128"/>
              </a:rPr>
              <a:t>Namedquery</a:t>
            </a:r>
            <a:endParaRPr lang="ja-JP" altLang="en-US" sz="900" dirty="0">
              <a:latin typeface="メイリオ" panose="020B0604030504040204" pitchFamily="50" charset="-128"/>
              <a:ea typeface="メイリオ" panose="020B0604030504040204" pitchFamily="50" charset="-128"/>
            </a:endParaRPr>
          </a:p>
        </p:txBody>
      </p:sp>
      <p:graphicFrame>
        <p:nvGraphicFramePr>
          <p:cNvPr id="9" name="表 8">
            <a:extLst>
              <a:ext uri="{FF2B5EF4-FFF2-40B4-BE49-F238E27FC236}">
                <a16:creationId xmlns:a16="http://schemas.microsoft.com/office/drawing/2014/main" id="{841263C4-868B-61BC-00C7-11A5F7AA7E8C}"/>
              </a:ext>
            </a:extLst>
          </p:cNvPr>
          <p:cNvGraphicFramePr>
            <a:graphicFrameLocks noGrp="1"/>
          </p:cNvGraphicFramePr>
          <p:nvPr>
            <p:extLst>
              <p:ext uri="{D42A27DB-BD31-4B8C-83A1-F6EECF244321}">
                <p14:modId xmlns:p14="http://schemas.microsoft.com/office/powerpoint/2010/main" val="4020794915"/>
              </p:ext>
            </p:extLst>
          </p:nvPr>
        </p:nvGraphicFramePr>
        <p:xfrm>
          <a:off x="350438" y="2911634"/>
          <a:ext cx="8107762" cy="1034732"/>
        </p:xfrm>
        <a:graphic>
          <a:graphicData uri="http://schemas.openxmlformats.org/drawingml/2006/table">
            <a:tbl>
              <a:tblPr firstRow="1" bandRow="1">
                <a:tableStyleId>{8799B23B-EC83-4686-B30A-512413B5E67A}</a:tableStyleId>
              </a:tblPr>
              <a:tblGrid>
                <a:gridCol w="3980394">
                  <a:extLst>
                    <a:ext uri="{9D8B030D-6E8A-4147-A177-3AD203B41FA5}">
                      <a16:colId xmlns:a16="http://schemas.microsoft.com/office/drawing/2014/main" val="1394253334"/>
                    </a:ext>
                  </a:extLst>
                </a:gridCol>
                <a:gridCol w="4127368">
                  <a:extLst>
                    <a:ext uri="{9D8B030D-6E8A-4147-A177-3AD203B41FA5}">
                      <a16:colId xmlns:a16="http://schemas.microsoft.com/office/drawing/2014/main" val="2501236595"/>
                    </a:ext>
                  </a:extLst>
                </a:gridCol>
              </a:tblGrid>
              <a:tr h="282892">
                <a:tc>
                  <a:txBody>
                    <a:bodyPr/>
                    <a:lstStyle/>
                    <a:p>
                      <a:pPr algn="l" fontAlgn="b"/>
                      <a:r>
                        <a:rPr lang="en-US" altLang="ja-JP" sz="900" dirty="0">
                          <a:effectLst/>
                          <a:latin typeface="メイリオ" panose="020B0604030504040204" pitchFamily="50" charset="-128"/>
                          <a:ea typeface="メイリオ" panose="020B0604030504040204" pitchFamily="50" charset="-128"/>
                        </a:rPr>
                        <a:t>Name</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a:effectLst/>
                          <a:latin typeface="メイリオ" panose="020B0604030504040204" pitchFamily="50" charset="-128"/>
                          <a:ea typeface="メイリオ" panose="020B0604030504040204" pitchFamily="50" charset="-128"/>
                        </a:rPr>
                        <a:t>Q_JMDN_COUNT_REGISTEREDBY_JMDN_CODE = </a:t>
                      </a:r>
                      <a:r>
                        <a:rPr lang="en-US" sz="900" dirty="0" err="1">
                          <a:effectLst/>
                          <a:latin typeface="メイリオ" panose="020B0604030504040204" pitchFamily="50" charset="-128"/>
                          <a:ea typeface="メイリオ" panose="020B0604030504040204" pitchFamily="50" charset="-128"/>
                        </a:rPr>
                        <a:t>Jmdn</a:t>
                      </a:r>
                      <a:r>
                        <a:rPr lang="en-US" sz="900" dirty="0">
                          <a:effectLst/>
                          <a:latin typeface="メイリオ" panose="020B0604030504040204" pitchFamily="50" charset="-128"/>
                          <a:ea typeface="メイリオ" panose="020B0604030504040204" pitchFamily="50" charset="-128"/>
                        </a:rPr>
                        <a:t> + ".</a:t>
                      </a:r>
                      <a:r>
                        <a:rPr lang="en-US" sz="900" dirty="0" err="1">
                          <a:effectLst/>
                          <a:latin typeface="メイリオ" panose="020B0604030504040204" pitchFamily="50" charset="-128"/>
                          <a:ea typeface="メイリオ" panose="020B0604030504040204" pitchFamily="50" charset="-128"/>
                        </a:rPr>
                        <a:t>countRegisteredByJMDN_code</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の件数を取得する</a:t>
                      </a:r>
                    </a:p>
                  </a:txBody>
                  <a:tcPr marL="50800" marR="50800" marT="50800" marB="50800"/>
                </a:tc>
                <a:extLst>
                  <a:ext uri="{0D108BD9-81ED-4DB2-BD59-A6C34878D82A}">
                    <a16:rowId xmlns:a16="http://schemas.microsoft.com/office/drawing/2014/main" val="119574636"/>
                  </a:ext>
                </a:extLst>
              </a:tr>
              <a:tr h="198680">
                <a:tc>
                  <a:txBody>
                    <a:bodyPr/>
                    <a:lstStyle/>
                    <a:p>
                      <a:pPr algn="l" fontAlgn="t"/>
                      <a:r>
                        <a:rPr lang="en-US" sz="900" dirty="0">
                          <a:effectLst/>
                          <a:latin typeface="メイリオ" panose="020B0604030504040204" pitchFamily="50" charset="-128"/>
                          <a:ea typeface="メイリオ" panose="020B0604030504040204" pitchFamily="50" charset="-128"/>
                        </a:rPr>
                        <a:t>Q_JMDN_GET_MINE_REGISTEREDBY_JMDN_CODE = </a:t>
                      </a:r>
                      <a:r>
                        <a:rPr lang="en-US" sz="900" dirty="0" err="1">
                          <a:effectLst/>
                          <a:latin typeface="メイリオ" panose="020B0604030504040204" pitchFamily="50" charset="-128"/>
                          <a:ea typeface="メイリオ" panose="020B0604030504040204" pitchFamily="50" charset="-128"/>
                        </a:rPr>
                        <a:t>Jmdn</a:t>
                      </a:r>
                      <a:r>
                        <a:rPr lang="en-US" sz="900" dirty="0">
                          <a:effectLst/>
                          <a:latin typeface="メイリオ" panose="020B0604030504040204" pitchFamily="50" charset="-128"/>
                          <a:ea typeface="メイリオ" panose="020B0604030504040204" pitchFamily="50" charset="-128"/>
                        </a:rPr>
                        <a:t> + ".</a:t>
                      </a:r>
                      <a:r>
                        <a:rPr lang="en-US" sz="900" dirty="0" err="1">
                          <a:effectLst/>
                          <a:latin typeface="メイリオ" panose="020B0604030504040204" pitchFamily="50" charset="-128"/>
                          <a:ea typeface="メイリオ" panose="020B0604030504040204" pitchFamily="50" charset="-128"/>
                        </a:rPr>
                        <a:t>getMineRegisteredByJMDN_code</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a:t>
                      </a:r>
                      <a:r>
                        <a:rPr lang="en-US" altLang="ja-JP" sz="900" dirty="0" err="1">
                          <a:effectLst/>
                          <a:latin typeface="メイリオ" panose="020B0604030504040204" pitchFamily="50" charset="-128"/>
                          <a:ea typeface="メイリオ" panose="020B0604030504040204" pitchFamily="50" charset="-128"/>
                        </a:rPr>
                        <a:t>JMDN_code</a:t>
                      </a:r>
                      <a:r>
                        <a:rPr lang="ja-JP" altLang="en-US" sz="900" dirty="0">
                          <a:effectLst/>
                          <a:latin typeface="メイリオ" panose="020B0604030504040204" pitchFamily="50" charset="-128"/>
                          <a:ea typeface="メイリオ" panose="020B0604030504040204" pitchFamily="50" charset="-128"/>
                        </a:rPr>
                        <a:t>の</a:t>
                      </a:r>
                      <a:r>
                        <a:rPr lang="en-US" altLang="ja-JP" sz="900" dirty="0">
                          <a:effectLst/>
                          <a:latin typeface="メイリオ" panose="020B0604030504040204" pitchFamily="50" charset="-128"/>
                          <a:ea typeface="メイリオ" panose="020B0604030504040204" pitchFamily="50" charset="-128"/>
                        </a:rPr>
                        <a:t>JMDN</a:t>
                      </a:r>
                      <a:r>
                        <a:rPr lang="ja-JP" altLang="en-US" sz="900" dirty="0">
                          <a:effectLst/>
                          <a:latin typeface="メイリオ" panose="020B0604030504040204" pitchFamily="50" charset="-128"/>
                          <a:ea typeface="メイリオ" panose="020B0604030504040204" pitchFamily="50" charset="-128"/>
                        </a:rPr>
                        <a:t>レコードを取得する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bl>
          </a:graphicData>
        </a:graphic>
      </p:graphicFrame>
    </p:spTree>
    <p:extLst>
      <p:ext uri="{BB962C8B-B14F-4D97-AF65-F5344CB8AC3E}">
        <p14:creationId xmlns:p14="http://schemas.microsoft.com/office/powerpoint/2010/main" val="14037587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9D79785-EDDB-79E4-F8A8-77BB4EBF0D58}"/>
              </a:ext>
            </a:extLst>
          </p:cNvPr>
          <p:cNvSpPr txBox="1"/>
          <p:nvPr/>
        </p:nvSpPr>
        <p:spPr>
          <a:xfrm>
            <a:off x="-3714" y="-4235"/>
            <a:ext cx="1569660" cy="230832"/>
          </a:xfrm>
          <a:prstGeom prst="rect">
            <a:avLst/>
          </a:prstGeom>
          <a:solidFill>
            <a:schemeClr val="bg1">
              <a:lumMod val="85000"/>
            </a:schemeClr>
          </a:solidFill>
        </p:spPr>
        <p:txBody>
          <a:bodyPr wrap="none" rtlCol="0">
            <a:spAutoFit/>
          </a:bodyPr>
          <a:lstStyle/>
          <a:p>
            <a:r>
              <a:rPr lang="ja-JP" altLang="en-US" sz="900" dirty="0"/>
              <a:t>患者のデバイス登録　画面</a:t>
            </a:r>
          </a:p>
        </p:txBody>
      </p:sp>
      <p:pic>
        <p:nvPicPr>
          <p:cNvPr id="3" name="図 2">
            <a:extLst>
              <a:ext uri="{FF2B5EF4-FFF2-40B4-BE49-F238E27FC236}">
                <a16:creationId xmlns:a16="http://schemas.microsoft.com/office/drawing/2014/main" id="{A67D51ED-A8EF-E20F-ECEF-78BD774D851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153640" y="742894"/>
            <a:ext cx="7814863" cy="3462750"/>
          </a:xfrm>
          <a:prstGeom prst="rect">
            <a:avLst/>
          </a:prstGeom>
        </p:spPr>
      </p:pic>
      <p:sp>
        <p:nvSpPr>
          <p:cNvPr id="4" name="テキスト ボックス 3">
            <a:extLst>
              <a:ext uri="{FF2B5EF4-FFF2-40B4-BE49-F238E27FC236}">
                <a16:creationId xmlns:a16="http://schemas.microsoft.com/office/drawing/2014/main" id="{8BAA1672-DC46-1DF8-8C51-BEC6C4BBE4E7}"/>
              </a:ext>
            </a:extLst>
          </p:cNvPr>
          <p:cNvSpPr txBox="1"/>
          <p:nvPr/>
        </p:nvSpPr>
        <p:spPr>
          <a:xfrm>
            <a:off x="316134" y="330857"/>
            <a:ext cx="6798769" cy="307777"/>
          </a:xfrm>
          <a:prstGeom prst="rect">
            <a:avLst/>
          </a:prstGeom>
          <a:noFill/>
        </p:spPr>
        <p:txBody>
          <a:bodyPr wrap="square" rtlCol="0">
            <a:spAutoFit/>
          </a:bodyPr>
          <a:lstStyle/>
          <a:p>
            <a:r>
              <a:rPr lang="ja-JP" altLang="en-US" sz="1400" dirty="0">
                <a:latin typeface="メイリオ" panose="020B0604030504040204" pitchFamily="50" charset="-128"/>
                <a:ea typeface="メイリオ" panose="020B0604030504040204" pitchFamily="50" charset="-128"/>
              </a:rPr>
              <a:t>仕様は、添付文書登録と同じであるため、詳細を省略します。</a:t>
            </a:r>
            <a:endParaRPr lang="en-US" altLang="ja-JP" sz="1400" dirty="0">
              <a:latin typeface="メイリオ" panose="020B0604030504040204" pitchFamily="50" charset="-128"/>
              <a:ea typeface="メイリオ" panose="020B0604030504040204" pitchFamily="50" charset="-128"/>
            </a:endParaRPr>
          </a:p>
        </p:txBody>
      </p:sp>
      <p:pic>
        <p:nvPicPr>
          <p:cNvPr id="5" name="図 4">
            <a:extLst>
              <a:ext uri="{FF2B5EF4-FFF2-40B4-BE49-F238E27FC236}">
                <a16:creationId xmlns:a16="http://schemas.microsoft.com/office/drawing/2014/main" id="{D7C32127-7BEE-8823-E898-F90E92684445}"/>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25000"/>
                    </a14:imgEffect>
                  </a14:imgLayer>
                </a14:imgProps>
              </a:ext>
            </a:extLst>
          </a:blip>
          <a:srcRect t="7018" r="21635"/>
          <a:stretch/>
        </p:blipFill>
        <p:spPr>
          <a:xfrm>
            <a:off x="8094202" y="1175656"/>
            <a:ext cx="3792998" cy="3590128"/>
          </a:xfrm>
          <a:prstGeom prst="rect">
            <a:avLst/>
          </a:prstGeom>
        </p:spPr>
      </p:pic>
      <p:sp>
        <p:nvSpPr>
          <p:cNvPr id="6" name="正方形/長方形 5">
            <a:extLst>
              <a:ext uri="{FF2B5EF4-FFF2-40B4-BE49-F238E27FC236}">
                <a16:creationId xmlns:a16="http://schemas.microsoft.com/office/drawing/2014/main" id="{930EF2A4-EBCB-0BD5-532C-3CFC9327CAC8}"/>
              </a:ext>
            </a:extLst>
          </p:cNvPr>
          <p:cNvSpPr/>
          <p:nvPr/>
        </p:nvSpPr>
        <p:spPr>
          <a:xfrm>
            <a:off x="221378" y="1876632"/>
            <a:ext cx="948849" cy="23084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 name="直線矢印コネクタ 6">
            <a:extLst>
              <a:ext uri="{FF2B5EF4-FFF2-40B4-BE49-F238E27FC236}">
                <a16:creationId xmlns:a16="http://schemas.microsoft.com/office/drawing/2014/main" id="{3DC3E001-38FF-D5BE-A07D-EE071E814C8B}"/>
              </a:ext>
            </a:extLst>
          </p:cNvPr>
          <p:cNvCxnSpPr>
            <a:cxnSpLocks/>
          </p:cNvCxnSpPr>
          <p:nvPr/>
        </p:nvCxnSpPr>
        <p:spPr>
          <a:xfrm>
            <a:off x="1170227" y="1992053"/>
            <a:ext cx="6923975" cy="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 name="テキスト ボックス 9">
            <a:extLst>
              <a:ext uri="{FF2B5EF4-FFF2-40B4-BE49-F238E27FC236}">
                <a16:creationId xmlns:a16="http://schemas.microsoft.com/office/drawing/2014/main" id="{D51482A1-4AE7-DA38-BD03-1216A66641A6}"/>
              </a:ext>
            </a:extLst>
          </p:cNvPr>
          <p:cNvSpPr txBox="1"/>
          <p:nvPr/>
        </p:nvSpPr>
        <p:spPr>
          <a:xfrm>
            <a:off x="9591801" y="1992053"/>
            <a:ext cx="2295399" cy="261610"/>
          </a:xfrm>
          <a:prstGeom prst="rect">
            <a:avLst/>
          </a:prstGeom>
          <a:noFill/>
        </p:spPr>
        <p:txBody>
          <a:bodyPr wrap="square" rtlCol="0">
            <a:spAutoFit/>
          </a:bodyPr>
          <a:lstStyle/>
          <a:p>
            <a:r>
              <a:rPr lang="ja-JP" altLang="en-US" sz="1100" dirty="0">
                <a:latin typeface="メイリオ" panose="020B0604030504040204" pitchFamily="50" charset="-128"/>
                <a:ea typeface="メイリオ" panose="020B0604030504040204" pitchFamily="50" charset="-128"/>
              </a:rPr>
              <a:t>患者</a:t>
            </a:r>
            <a:r>
              <a:rPr lang="en-US" altLang="ja-JP" sz="1100" dirty="0">
                <a:latin typeface="メイリオ" panose="020B0604030504040204" pitchFamily="50" charset="-128"/>
                <a:ea typeface="メイリオ" panose="020B0604030504040204" pitchFamily="50" charset="-128"/>
              </a:rPr>
              <a:t>id</a:t>
            </a:r>
            <a:r>
              <a:rPr lang="ja-JP" altLang="en-US" sz="1100" dirty="0">
                <a:latin typeface="メイリオ" panose="020B0604030504040204" pitchFamily="50" charset="-128"/>
                <a:ea typeface="メイリオ" panose="020B0604030504040204" pitchFamily="50" charset="-128"/>
              </a:rPr>
              <a:t>は</a:t>
            </a:r>
            <a:r>
              <a:rPr lang="en-US" altLang="ja-JP" sz="1100" dirty="0">
                <a:latin typeface="メイリオ" panose="020B0604030504040204" pitchFamily="50" charset="-128"/>
                <a:ea typeface="メイリオ" panose="020B0604030504040204" pitchFamily="50" charset="-128"/>
              </a:rPr>
              <a:t>8</a:t>
            </a:r>
            <a:r>
              <a:rPr lang="ja-JP" altLang="en-US" sz="1100" dirty="0">
                <a:latin typeface="メイリオ" panose="020B0604030504040204" pitchFamily="50" charset="-128"/>
                <a:ea typeface="メイリオ" panose="020B0604030504040204" pitchFamily="50" charset="-128"/>
              </a:rPr>
              <a:t>桁の数字で入力。</a:t>
            </a:r>
            <a:endParaRPr lang="en-US" altLang="ja-JP" sz="11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172570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 8">
            <a:extLst>
              <a:ext uri="{FF2B5EF4-FFF2-40B4-BE49-F238E27FC236}">
                <a16:creationId xmlns:a16="http://schemas.microsoft.com/office/drawing/2014/main" id="{9F3D44EA-2BF9-296D-624A-E1E55503B947}"/>
              </a:ext>
            </a:extLst>
          </p:cNvPr>
          <p:cNvGraphicFramePr>
            <a:graphicFrameLocks noGrp="1"/>
          </p:cNvGraphicFramePr>
          <p:nvPr>
            <p:extLst>
              <p:ext uri="{D42A27DB-BD31-4B8C-83A1-F6EECF244321}">
                <p14:modId xmlns:p14="http://schemas.microsoft.com/office/powerpoint/2010/main" val="1152310618"/>
              </p:ext>
            </p:extLst>
          </p:nvPr>
        </p:nvGraphicFramePr>
        <p:xfrm>
          <a:off x="321730" y="461748"/>
          <a:ext cx="6899841" cy="2236394"/>
        </p:xfrm>
        <a:graphic>
          <a:graphicData uri="http://schemas.openxmlformats.org/drawingml/2006/table">
            <a:tbl>
              <a:tblPr firstRow="1" bandRow="1">
                <a:tableStyleId>{8799B23B-EC83-4686-B30A-512413B5E67A}</a:tableStyleId>
              </a:tblPr>
              <a:tblGrid>
                <a:gridCol w="990638">
                  <a:extLst>
                    <a:ext uri="{9D8B030D-6E8A-4147-A177-3AD203B41FA5}">
                      <a16:colId xmlns:a16="http://schemas.microsoft.com/office/drawing/2014/main" val="1394253334"/>
                    </a:ext>
                  </a:extLst>
                </a:gridCol>
                <a:gridCol w="1684511">
                  <a:extLst>
                    <a:ext uri="{9D8B030D-6E8A-4147-A177-3AD203B41FA5}">
                      <a16:colId xmlns:a16="http://schemas.microsoft.com/office/drawing/2014/main" val="2833924481"/>
                    </a:ext>
                  </a:extLst>
                </a:gridCol>
                <a:gridCol w="4224692">
                  <a:extLst>
                    <a:ext uri="{9D8B030D-6E8A-4147-A177-3AD203B41FA5}">
                      <a16:colId xmlns:a16="http://schemas.microsoft.com/office/drawing/2014/main" val="2501236595"/>
                    </a:ext>
                  </a:extLst>
                </a:gridCol>
              </a:tblGrid>
              <a:tr h="282892">
                <a:tc>
                  <a:txBody>
                    <a:bodyPr/>
                    <a:lstStyle/>
                    <a:p>
                      <a:pPr algn="l" fontAlgn="b"/>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クラス</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用途</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ActionBase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PatientDeviceAction</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サーブレットに関する処理</a:t>
                      </a:r>
                    </a:p>
                  </a:txBody>
                  <a:tcPr marL="50800" marR="50800" marT="50800" marB="50800"/>
                </a:tc>
                <a:extLst>
                  <a:ext uri="{0D108BD9-81ED-4DB2-BD59-A6C34878D82A}">
                    <a16:rowId xmlns:a16="http://schemas.microsoft.com/office/drawing/2014/main" val="119574636"/>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ServiceBase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PatientDeviceService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データベースに関する処理</a:t>
                      </a:r>
                    </a:p>
                  </a:txBody>
                  <a:tcPr marL="50800" marR="50800" marT="50800" marB="50800" anchor="ctr"/>
                </a:tc>
                <a:extLst>
                  <a:ext uri="{0D108BD9-81ED-4DB2-BD59-A6C34878D82A}">
                    <a16:rowId xmlns:a16="http://schemas.microsoft.com/office/drawing/2014/main" val="2599315136"/>
                  </a:ext>
                </a:extLst>
              </a:tr>
              <a:tr h="198680">
                <a:tc>
                  <a:txBody>
                    <a:bodyPr/>
                    <a:lstStyle/>
                    <a:p>
                      <a:pPr algn="l" fontAlgn="t"/>
                      <a:r>
                        <a:rPr lang="en-US" sz="900" dirty="0">
                          <a:effectLst/>
                          <a:latin typeface="メイリオ" panose="020B0604030504040204" pitchFamily="50" charset="-128"/>
                          <a:ea typeface="メイリオ" panose="020B0604030504040204" pitchFamily="50" charset="-128"/>
                        </a:rPr>
                        <a:t>View</a:t>
                      </a:r>
                    </a:p>
                  </a:txBody>
                  <a:tcPr marL="50800" marR="50800" marT="50800" marB="50800" anchor="ctr"/>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PatientDevice</a:t>
                      </a:r>
                      <a:r>
                        <a:rPr lang="en-US" sz="900" dirty="0" err="1">
                          <a:effectLst/>
                          <a:latin typeface="メイリオ" panose="020B0604030504040204" pitchFamily="50" charset="-128"/>
                          <a:ea typeface="メイリオ" panose="020B0604030504040204" pitchFamily="50" charset="-128"/>
                        </a:rPr>
                        <a:t>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画面（患者の体内デバイス）の項目を定義</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00501">
                <a:tc rowSpan="2">
                  <a:txBody>
                    <a:bodyPr/>
                    <a:lstStyle/>
                    <a:p>
                      <a:pPr algn="l" fontAlgn="t"/>
                      <a:r>
                        <a:rPr lang="en-US" sz="900" dirty="0">
                          <a:effectLst/>
                          <a:latin typeface="メイリオ" panose="020B0604030504040204" pitchFamily="50" charset="-128"/>
                          <a:ea typeface="メイリオ" panose="020B0604030504040204" pitchFamily="50" charset="-128"/>
                        </a:rPr>
                        <a:t>Converter</a:t>
                      </a: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PatientDeviceConvereter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DTO (</a:t>
                      </a:r>
                      <a:r>
                        <a:rPr lang="en-US" altLang="ja-JP" sz="900" dirty="0" err="1">
                          <a:effectLst/>
                          <a:latin typeface="メイリオ" panose="020B0604030504040204" pitchFamily="50" charset="-128"/>
                          <a:ea typeface="メイリオ" panose="020B0604030504040204" pitchFamily="50" charset="-128"/>
                        </a:rPr>
                        <a:t>patientDevice</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モデルと</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a:t>
                      </a:r>
                      <a:r>
                        <a:rPr lang="en-US" altLang="ja-JP" sz="900" dirty="0" err="1">
                          <a:effectLst/>
                          <a:latin typeface="メイリオ" panose="020B0604030504040204" pitchFamily="50" charset="-128"/>
                          <a:ea typeface="メイリオ" panose="020B0604030504040204" pitchFamily="50" charset="-128"/>
                        </a:rPr>
                        <a:t>PatientDeviceView</a:t>
                      </a:r>
                      <a:r>
                        <a:rPr lang="ja-JP" altLang="en-US" sz="900" dirty="0">
                          <a:effectLst/>
                          <a:latin typeface="メイリオ" panose="020B0604030504040204" pitchFamily="50" charset="-128"/>
                          <a:ea typeface="メイリオ" panose="020B0604030504040204" pitchFamily="50" charset="-128"/>
                        </a:rPr>
                        <a:t>）の変換</a:t>
                      </a:r>
                    </a:p>
                  </a:txBody>
                  <a:tcPr marL="50800" marR="50800" marT="50800" marB="50800"/>
                </a:tc>
                <a:extLst>
                  <a:ext uri="{0D108BD9-81ED-4DB2-BD59-A6C34878D82A}">
                    <a16:rowId xmlns:a16="http://schemas.microsoft.com/office/drawing/2014/main" val="2625248501"/>
                  </a:ext>
                </a:extLst>
              </a:tr>
              <a:tr h="198680">
                <a:tc vMerge="1">
                  <a:txBody>
                    <a:bodyPr/>
                    <a:lstStyle/>
                    <a:p>
                      <a:pPr fontAlgn="t"/>
                      <a:endParaRPr lang="en-US" sz="800" dirty="0">
                        <a:effectLst/>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PatientConverter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DTO (Patient)</a:t>
                      </a:r>
                      <a:r>
                        <a:rPr lang="ja-JP" altLang="en-US" sz="900" dirty="0">
                          <a:effectLst/>
                          <a:latin typeface="メイリオ" panose="020B0604030504040204" pitchFamily="50" charset="-128"/>
                          <a:ea typeface="メイリオ" panose="020B0604030504040204" pitchFamily="50" charset="-128"/>
                        </a:rPr>
                        <a:t>モデルと</a:t>
                      </a:r>
                      <a:r>
                        <a:rPr lang="en-US" altLang="ja-JP" sz="900" dirty="0">
                          <a:effectLst/>
                          <a:latin typeface="メイリオ" panose="020B0604030504040204" pitchFamily="50" charset="-128"/>
                          <a:ea typeface="メイリオ" panose="020B0604030504040204" pitchFamily="50" charset="-128"/>
                        </a:rPr>
                        <a:t>VIEW (</a:t>
                      </a:r>
                      <a:r>
                        <a:rPr lang="en-US" altLang="ja-JP" sz="900" dirty="0" err="1">
                          <a:effectLst/>
                          <a:latin typeface="メイリオ" panose="020B0604030504040204" pitchFamily="50" charset="-128"/>
                          <a:ea typeface="メイリオ" panose="020B0604030504040204" pitchFamily="50" charset="-128"/>
                        </a:rPr>
                        <a:t>PatientDeviceView</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モデルの変換</a:t>
                      </a:r>
                    </a:p>
                  </a:txBody>
                  <a:tcPr marL="50800" marR="50800" marT="50800" marB="50800"/>
                </a:tc>
                <a:extLst>
                  <a:ext uri="{0D108BD9-81ED-4DB2-BD59-A6C34878D82A}">
                    <a16:rowId xmlns:a16="http://schemas.microsoft.com/office/drawing/2014/main" val="3847739241"/>
                  </a:ext>
                </a:extLst>
              </a:tr>
              <a:tr h="198680">
                <a:tc rowSpan="2">
                  <a:txBody>
                    <a:bodyPr/>
                    <a:lstStyle/>
                    <a:p>
                      <a:pPr fontAlgn="t"/>
                      <a:r>
                        <a:rPr lang="en-US" sz="900" dirty="0">
                          <a:effectLst/>
                          <a:latin typeface="メイリオ" panose="020B0604030504040204" pitchFamily="50" charset="-128"/>
                          <a:ea typeface="メイリオ" panose="020B0604030504040204" pitchFamily="50" charset="-128"/>
                        </a:rPr>
                        <a:t>DTO Model</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患者のデバイス情報</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101571923"/>
                  </a:ext>
                </a:extLst>
              </a:tr>
              <a:tr h="198680">
                <a:tc vMerge="1">
                  <a:txBody>
                    <a:bodyPr/>
                    <a:lstStyle/>
                    <a:p>
                      <a:pPr fontAlgn="t"/>
                      <a:endParaRPr lang="en-US" sz="800" dirty="0">
                        <a:effectLst/>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Patient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患者のデバイス情報の中で重複するカラム（患者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と氏名）を分離</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259607331"/>
                  </a:ext>
                </a:extLst>
              </a:tr>
              <a:tr h="198680">
                <a:tc>
                  <a:txBody>
                    <a:bodyPr/>
                    <a:lstStyle/>
                    <a:p>
                      <a:pPr fontAlgn="t"/>
                      <a:r>
                        <a:rPr lang="en-US" sz="900" dirty="0">
                          <a:effectLst/>
                          <a:latin typeface="メイリオ" panose="020B0604030504040204" pitchFamily="50" charset="-128"/>
                          <a:ea typeface="メイリオ" panose="020B0604030504040204" pitchFamily="50" charset="-128"/>
                        </a:rPr>
                        <a:t>Validator</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PatientDeviceValidator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入力データを検証する（空白・重複・桁数・数字以外）</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bl>
          </a:graphicData>
        </a:graphic>
      </p:graphicFrame>
      <p:grpSp>
        <p:nvGrpSpPr>
          <p:cNvPr id="5" name="グループ化 4">
            <a:extLst>
              <a:ext uri="{FF2B5EF4-FFF2-40B4-BE49-F238E27FC236}">
                <a16:creationId xmlns:a16="http://schemas.microsoft.com/office/drawing/2014/main" id="{C7010765-99A7-A4E5-1E14-12E783BB3BDD}"/>
              </a:ext>
            </a:extLst>
          </p:cNvPr>
          <p:cNvGrpSpPr/>
          <p:nvPr/>
        </p:nvGrpSpPr>
        <p:grpSpPr>
          <a:xfrm>
            <a:off x="2229394" y="2842591"/>
            <a:ext cx="8667205" cy="3915259"/>
            <a:chOff x="4572001" y="24008"/>
            <a:chExt cx="4572000" cy="5138541"/>
          </a:xfrm>
        </p:grpSpPr>
        <p:sp>
          <p:nvSpPr>
            <p:cNvPr id="6" name="正方形/長方形 5">
              <a:extLst>
                <a:ext uri="{FF2B5EF4-FFF2-40B4-BE49-F238E27FC236}">
                  <a16:creationId xmlns:a16="http://schemas.microsoft.com/office/drawing/2014/main" id="{4CCD9DEE-6351-C221-DA83-B4B34D23CBAB}"/>
                </a:ext>
              </a:extLst>
            </p:cNvPr>
            <p:cNvSpPr/>
            <p:nvPr/>
          </p:nvSpPr>
          <p:spPr>
            <a:xfrm>
              <a:off x="4572001" y="226597"/>
              <a:ext cx="4572000" cy="493595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a:p>
          </p:txBody>
        </p:sp>
        <p:sp>
          <p:nvSpPr>
            <p:cNvPr id="7" name="テキスト ボックス 6">
              <a:extLst>
                <a:ext uri="{FF2B5EF4-FFF2-40B4-BE49-F238E27FC236}">
                  <a16:creationId xmlns:a16="http://schemas.microsoft.com/office/drawing/2014/main" id="{63A5D06B-4AA8-BDB3-1072-9E5E93EB8955}"/>
                </a:ext>
              </a:extLst>
            </p:cNvPr>
            <p:cNvSpPr txBox="1"/>
            <p:nvPr/>
          </p:nvSpPr>
          <p:spPr>
            <a:xfrm>
              <a:off x="6414076" y="24008"/>
              <a:ext cx="955756" cy="469488"/>
            </a:xfrm>
            <a:prstGeom prst="rect">
              <a:avLst/>
            </a:prstGeom>
            <a:solidFill>
              <a:schemeClr val="bg1"/>
            </a:solidFill>
          </p:spPr>
          <p:txBody>
            <a:bodyPr wrap="none" rtlCol="0">
              <a:spAutoFit/>
            </a:bodyPr>
            <a:lstStyle/>
            <a:p>
              <a:pPr algn="ctr"/>
              <a:r>
                <a:rPr kumimoji="1" lang="en-US" altLang="ja-JP" sz="1600" u="sng" dirty="0"/>
                <a:t>DTO model</a:t>
              </a:r>
              <a:endParaRPr kumimoji="1" lang="ja-JP" altLang="en-US" sz="1600" u="sng" dirty="0"/>
            </a:p>
          </p:txBody>
        </p:sp>
      </p:grpSp>
      <p:graphicFrame>
        <p:nvGraphicFramePr>
          <p:cNvPr id="8" name="表 5">
            <a:extLst>
              <a:ext uri="{FF2B5EF4-FFF2-40B4-BE49-F238E27FC236}">
                <a16:creationId xmlns:a16="http://schemas.microsoft.com/office/drawing/2014/main" id="{F4C0B385-88E0-EB53-C3CF-2BE261488A1A}"/>
              </a:ext>
            </a:extLst>
          </p:cNvPr>
          <p:cNvGraphicFramePr>
            <a:graphicFrameLocks noGrp="1"/>
          </p:cNvGraphicFramePr>
          <p:nvPr>
            <p:extLst>
              <p:ext uri="{D42A27DB-BD31-4B8C-83A1-F6EECF244321}">
                <p14:modId xmlns:p14="http://schemas.microsoft.com/office/powerpoint/2010/main" val="3613838796"/>
              </p:ext>
            </p:extLst>
          </p:nvPr>
        </p:nvGraphicFramePr>
        <p:xfrm>
          <a:off x="5332582" y="3232555"/>
          <a:ext cx="2341446" cy="3337560"/>
        </p:xfrm>
        <a:graphic>
          <a:graphicData uri="http://schemas.openxmlformats.org/drawingml/2006/table">
            <a:tbl>
              <a:tblPr firstRow="1" bandRow="1">
                <a:tableStyleId>{5FD0F851-EC5A-4D38-B0AD-8093EC10F338}</a:tableStyleId>
              </a:tblPr>
              <a:tblGrid>
                <a:gridCol w="2341446">
                  <a:extLst>
                    <a:ext uri="{9D8B030D-6E8A-4147-A177-3AD203B41FA5}">
                      <a16:colId xmlns:a16="http://schemas.microsoft.com/office/drawing/2014/main" val="2498636709"/>
                    </a:ext>
                  </a:extLst>
                </a:gridCol>
              </a:tblGrid>
              <a:tr h="190709">
                <a:tc>
                  <a:txBody>
                    <a:bodyPr/>
                    <a:lstStyle/>
                    <a:p>
                      <a:pPr algn="ctr"/>
                      <a:r>
                        <a:rPr kumimoji="1" lang="ja-JP" altLang="en-US" sz="900" dirty="0">
                          <a:latin typeface="メイリオ" panose="020B0604030504040204" pitchFamily="50" charset="-128"/>
                          <a:ea typeface="メイリオ" panose="020B0604030504040204" pitchFamily="50" charset="-128"/>
                        </a:rPr>
                        <a:t>患者の体内デバイス情報</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Patient_Device</a:t>
                      </a:r>
                      <a:r>
                        <a:rPr kumimoji="1" lang="en-US" altLang="ja-JP" sz="900" dirty="0">
                          <a:latin typeface="メイリオ" panose="020B0604030504040204" pitchFamily="50" charset="-128"/>
                          <a:ea typeface="メイリオ" panose="020B0604030504040204" pitchFamily="50" charset="-128"/>
                        </a:rPr>
                        <a:t>)</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86947316"/>
                  </a:ext>
                </a:extLst>
              </a:tr>
              <a:tr h="299685">
                <a:tc>
                  <a:txBody>
                    <a:bodyPr/>
                    <a:lstStyle/>
                    <a:p>
                      <a:pPr algn="ctr"/>
                      <a:r>
                        <a:rPr kumimoji="1" lang="en-US" altLang="ja-JP" sz="900" dirty="0">
                          <a:latin typeface="メイリオ" panose="020B0604030504040204" pitchFamily="50" charset="-128"/>
                          <a:ea typeface="メイリオ" panose="020B0604030504040204" pitchFamily="50" charset="-128"/>
                        </a:rPr>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(Generated Value)</a:t>
                      </a:r>
                    </a:p>
                  </a:txBody>
                  <a:tcPr/>
                </a:tc>
                <a:extLst>
                  <a:ext uri="{0D108BD9-81ED-4DB2-BD59-A6C34878D82A}">
                    <a16:rowId xmlns:a16="http://schemas.microsoft.com/office/drawing/2014/main" val="550375115"/>
                  </a:ext>
                </a:extLst>
              </a:tr>
              <a:tr h="299685">
                <a:tc>
                  <a:txBody>
                    <a:bodyPr/>
                    <a:lstStyle/>
                    <a:p>
                      <a:pPr algn="ctr"/>
                      <a:r>
                        <a:rPr kumimoji="1" lang="ja-JP" altLang="en-US" sz="900" dirty="0">
                          <a:latin typeface="メイリオ" panose="020B0604030504040204" pitchFamily="50" charset="-128"/>
                          <a:ea typeface="メイリオ" panose="020B0604030504040204" pitchFamily="50" charset="-128"/>
                        </a:rPr>
                        <a:t>添付文書承認番号</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PackageInsert</a:t>
                      </a:r>
                      <a:r>
                        <a:rPr kumimoji="1" lang="en-US" altLang="ja-JP" sz="900" dirty="0">
                          <a:latin typeface="メイリオ" panose="020B0604030504040204" pitchFamily="50" charset="-128"/>
                          <a:ea typeface="メイリオ" panose="020B0604030504040204" pitchFamily="50" charset="-128"/>
                        </a:rPr>
                        <a:t> </a:t>
                      </a:r>
                      <a:r>
                        <a:rPr kumimoji="1" lang="en-US" altLang="ja-JP" sz="900" dirty="0" err="1">
                          <a:latin typeface="メイリオ" panose="020B0604030504040204" pitchFamily="50" charset="-128"/>
                          <a:ea typeface="メイリオ" panose="020B0604030504040204" pitchFamily="50" charset="-128"/>
                        </a:rPr>
                        <a:t>packageInsert</a:t>
                      </a:r>
                      <a:r>
                        <a:rPr kumimoji="1" lang="en-US" altLang="ja-JP" sz="900" dirty="0">
                          <a:latin typeface="メイリオ" panose="020B0604030504040204" pitchFamily="50" charset="-128"/>
                          <a:ea typeface="メイリオ" panose="020B0604030504040204" pitchFamily="50" charset="-128"/>
                        </a:rPr>
                        <a:t>)</a:t>
                      </a:r>
                    </a:p>
                    <a:p>
                      <a:pPr algn="ct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766513052"/>
                  </a:ext>
                </a:extLst>
              </a:tr>
              <a:tr h="299685">
                <a:tc>
                  <a:txBody>
                    <a:bodyPr/>
                    <a:lstStyle/>
                    <a:p>
                      <a:pPr algn="ctr"/>
                      <a:r>
                        <a:rPr kumimoji="1" lang="ja-JP" altLang="en-US" sz="900" dirty="0">
                          <a:latin typeface="メイリオ" panose="020B0604030504040204" pitchFamily="50" charset="-128"/>
                          <a:ea typeface="メイリオ" panose="020B0604030504040204" pitchFamily="50" charset="-128"/>
                        </a:rPr>
                        <a:t>患者</a:t>
                      </a:r>
                      <a:r>
                        <a:rPr kumimoji="1" lang="en-US" altLang="ja-JP" sz="900" dirty="0">
                          <a:latin typeface="メイリオ" panose="020B0604030504040204" pitchFamily="50" charset="-128"/>
                          <a:ea typeface="メイリオ" panose="020B0604030504040204" pitchFamily="50" charset="-128"/>
                        </a:rPr>
                        <a:t>ID(8</a:t>
                      </a:r>
                      <a:r>
                        <a:rPr kumimoji="1" lang="ja-JP" altLang="en-US" sz="900" dirty="0">
                          <a:latin typeface="メイリオ" panose="020B0604030504040204" pitchFamily="50" charset="-128"/>
                          <a:ea typeface="メイリオ" panose="020B0604030504040204" pitchFamily="50" charset="-128"/>
                        </a:rPr>
                        <a:t>桁</a:t>
                      </a:r>
                      <a:r>
                        <a:rPr kumimoji="1" lang="en-US" altLang="ja-JP" sz="900" dirty="0">
                          <a:latin typeface="メイリオ" panose="020B0604030504040204" pitchFamily="50" charset="-128"/>
                          <a:ea typeface="メイリオ" panose="020B0604030504040204" pitchFamily="50" charset="-128"/>
                        </a:rPr>
                        <a:t>)</a:t>
                      </a:r>
                    </a:p>
                    <a:p>
                      <a:pPr algn="ct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Ptient</a:t>
                      </a:r>
                      <a:r>
                        <a:rPr kumimoji="1" lang="ja-JP" altLang="en-US" sz="900" dirty="0">
                          <a:latin typeface="メイリオ" panose="020B0604030504040204" pitchFamily="50" charset="-128"/>
                          <a:ea typeface="メイリオ" panose="020B0604030504040204" pitchFamily="50" charset="-128"/>
                        </a:rPr>
                        <a:t> </a:t>
                      </a:r>
                      <a:r>
                        <a:rPr kumimoji="1" lang="en-US" altLang="ja-JP" sz="900" dirty="0">
                          <a:latin typeface="メイリオ" panose="020B0604030504040204" pitchFamily="50" charset="-128"/>
                          <a:ea typeface="メイリオ" panose="020B0604030504040204" pitchFamily="50" charset="-128"/>
                        </a:rPr>
                        <a:t>patient)</a:t>
                      </a:r>
                    </a:p>
                    <a:p>
                      <a:pPr algn="ct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423742562"/>
                  </a:ext>
                </a:extLst>
              </a:tr>
              <a:tr h="19070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900" dirty="0">
                          <a:latin typeface="メイリオ" panose="020B0604030504040204" pitchFamily="50" charset="-128"/>
                          <a:ea typeface="メイリオ" panose="020B0604030504040204" pitchFamily="50" charset="-128"/>
                        </a:rPr>
                        <a:t>埋込日</a:t>
                      </a:r>
                      <a:endParaRPr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LocalDate</a:t>
                      </a:r>
                      <a:r>
                        <a:rPr kumimoji="1" lang="en-US" altLang="ja-JP" sz="900" dirty="0">
                          <a:latin typeface="メイリオ" panose="020B0604030504040204" pitchFamily="50" charset="-128"/>
                          <a:ea typeface="メイリオ" panose="020B0604030504040204" pitchFamily="50" charset="-128"/>
                        </a:rPr>
                        <a:t> </a:t>
                      </a:r>
                      <a:r>
                        <a:rPr kumimoji="1" lang="en-US" altLang="ja-JP" sz="900" dirty="0" err="1">
                          <a:latin typeface="メイリオ" panose="020B0604030504040204" pitchFamily="50" charset="-128"/>
                          <a:ea typeface="メイリオ" panose="020B0604030504040204" pitchFamily="50" charset="-128"/>
                        </a:rPr>
                        <a:t>implantedAt</a:t>
                      </a:r>
                      <a:r>
                        <a:rPr kumimoji="1" lang="en-US" altLang="ja-JP" sz="900" dirty="0">
                          <a:latin typeface="メイリオ" panose="020B0604030504040204" pitchFamily="50" charset="-128"/>
                          <a:ea typeface="メイリオ" panose="020B0604030504040204" pitchFamily="50" charset="-128"/>
                        </a:rPr>
                        <a:t>)</a:t>
                      </a:r>
                    </a:p>
                  </a:txBody>
                  <a:tcPr/>
                </a:tc>
                <a:extLst>
                  <a:ext uri="{0D108BD9-81ED-4DB2-BD59-A6C34878D82A}">
                    <a16:rowId xmlns:a16="http://schemas.microsoft.com/office/drawing/2014/main" val="1206475941"/>
                  </a:ext>
                </a:extLst>
              </a:tr>
              <a:tr h="190709">
                <a:tc>
                  <a:txBody>
                    <a:bodyPr/>
                    <a:lstStyle/>
                    <a:p>
                      <a:pPr algn="ctr"/>
                      <a:r>
                        <a:rPr kumimoji="1" lang="ja-JP" altLang="en-US" sz="900" dirty="0">
                          <a:latin typeface="メイリオ" panose="020B0604030504040204" pitchFamily="50" charset="-128"/>
                          <a:ea typeface="メイリオ" panose="020B0604030504040204" pitchFamily="50" charset="-128"/>
                        </a:rPr>
                        <a:t>登録日</a:t>
                      </a:r>
                      <a:endParaRPr kumimoji="1" lang="en-US" altLang="ja-JP" sz="900" dirty="0">
                        <a:latin typeface="メイリオ" panose="020B0604030504040204" pitchFamily="50" charset="-128"/>
                        <a:ea typeface="メイリオ"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LocalDate</a:t>
                      </a:r>
                      <a:r>
                        <a:rPr kumimoji="1" lang="en-US" altLang="ja-JP" sz="900" dirty="0">
                          <a:latin typeface="メイリオ" panose="020B0604030504040204" pitchFamily="50" charset="-128"/>
                          <a:ea typeface="メイリオ" panose="020B0604030504040204" pitchFamily="50" charset="-128"/>
                        </a:rPr>
                        <a:t> </a:t>
                      </a:r>
                      <a:r>
                        <a:rPr kumimoji="1" lang="en-US" altLang="ja-JP" sz="900" dirty="0" err="1">
                          <a:latin typeface="メイリオ" panose="020B0604030504040204" pitchFamily="50" charset="-128"/>
                          <a:ea typeface="メイリオ" panose="020B0604030504040204" pitchFamily="50" charset="-128"/>
                        </a:rPr>
                        <a:t>createdAt</a:t>
                      </a:r>
                      <a:r>
                        <a:rPr kumimoji="1" lang="en-US" altLang="ja-JP" sz="900" dirty="0">
                          <a:latin typeface="メイリオ" panose="020B0604030504040204" pitchFamily="50" charset="-128"/>
                          <a:ea typeface="メイリオ" panose="020B0604030504040204" pitchFamily="50" charset="-128"/>
                        </a:rPr>
                        <a:t>)</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382824070"/>
                  </a:ext>
                </a:extLst>
              </a:tr>
              <a:tr h="190709">
                <a:tc>
                  <a:txBody>
                    <a:bodyPr/>
                    <a:lstStyle/>
                    <a:p>
                      <a:pPr algn="ctr"/>
                      <a:r>
                        <a:rPr kumimoji="1" lang="ja-JP" altLang="en-US" sz="900" dirty="0">
                          <a:latin typeface="メイリオ" panose="020B0604030504040204" pitchFamily="50" charset="-128"/>
                          <a:ea typeface="メイリオ" panose="020B0604030504040204" pitchFamily="50" charset="-128"/>
                        </a:rPr>
                        <a:t>更新日</a:t>
                      </a:r>
                      <a:endParaRPr kumimoji="1" lang="en-US" altLang="ja-JP" sz="900" dirty="0">
                        <a:latin typeface="メイリオ" panose="020B0604030504040204" pitchFamily="50" charset="-128"/>
                        <a:ea typeface="メイリオ"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LocalDate</a:t>
                      </a:r>
                      <a:r>
                        <a:rPr kumimoji="1" lang="en-US" altLang="ja-JP" sz="900" dirty="0">
                          <a:latin typeface="メイリオ" panose="020B0604030504040204" pitchFamily="50" charset="-128"/>
                          <a:ea typeface="メイリオ" panose="020B0604030504040204" pitchFamily="50" charset="-128"/>
                        </a:rPr>
                        <a:t> </a:t>
                      </a:r>
                      <a:r>
                        <a:rPr kumimoji="1" lang="en-US" altLang="ja-JP" sz="900" dirty="0" err="1">
                          <a:latin typeface="メイリオ" panose="020B0604030504040204" pitchFamily="50" charset="-128"/>
                          <a:ea typeface="メイリオ" panose="020B0604030504040204" pitchFamily="50" charset="-128"/>
                        </a:rPr>
                        <a:t>createdAt</a:t>
                      </a:r>
                      <a:r>
                        <a:rPr kumimoji="1" lang="en-US" altLang="ja-JP" sz="900" dirty="0">
                          <a:latin typeface="メイリオ" panose="020B0604030504040204" pitchFamily="50" charset="-128"/>
                          <a:ea typeface="メイリオ" panose="020B0604030504040204" pitchFamily="50" charset="-128"/>
                        </a:rPr>
                        <a:t>)</a:t>
                      </a:r>
                    </a:p>
                  </a:txBody>
                  <a:tcPr/>
                </a:tc>
                <a:extLst>
                  <a:ext uri="{0D108BD9-81ED-4DB2-BD59-A6C34878D82A}">
                    <a16:rowId xmlns:a16="http://schemas.microsoft.com/office/drawing/2014/main" val="1032496743"/>
                  </a:ext>
                </a:extLst>
              </a:tr>
              <a:tr h="190709">
                <a:tc>
                  <a:txBody>
                    <a:bodyPr/>
                    <a:lstStyle/>
                    <a:p>
                      <a:pPr algn="ctr"/>
                      <a:r>
                        <a:rPr kumimoji="1" lang="ja-JP" altLang="en-US" sz="900" dirty="0">
                          <a:latin typeface="メイリオ" panose="020B0604030504040204" pitchFamily="50" charset="-128"/>
                          <a:ea typeface="メイリオ" panose="020B0604030504040204" pitchFamily="50" charset="-128"/>
                        </a:rPr>
                        <a:t>削除カラム</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(Integer </a:t>
                      </a:r>
                      <a:r>
                        <a:rPr kumimoji="1" lang="en-US" altLang="ja-JP" sz="900" dirty="0" err="1">
                          <a:latin typeface="メイリオ" panose="020B0604030504040204" pitchFamily="50" charset="-128"/>
                          <a:ea typeface="メイリオ" panose="020B0604030504040204" pitchFamily="50" charset="-128"/>
                        </a:rPr>
                        <a:t>delete_flag</a:t>
                      </a:r>
                      <a:r>
                        <a:rPr kumimoji="1" lang="en-US" altLang="ja-JP" sz="900" dirty="0">
                          <a:latin typeface="メイリオ" panose="020B0604030504040204" pitchFamily="50" charset="-128"/>
                          <a:ea typeface="メイリオ" panose="020B0604030504040204" pitchFamily="50" charset="-128"/>
                        </a:rPr>
                        <a:t>)</a:t>
                      </a:r>
                    </a:p>
                    <a:p>
                      <a:pPr algn="ct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p>
                  </a:txBody>
                  <a:tcPr/>
                </a:tc>
                <a:extLst>
                  <a:ext uri="{0D108BD9-81ED-4DB2-BD59-A6C34878D82A}">
                    <a16:rowId xmlns:a16="http://schemas.microsoft.com/office/drawing/2014/main" val="2362811889"/>
                  </a:ext>
                </a:extLst>
              </a:tr>
            </a:tbl>
          </a:graphicData>
        </a:graphic>
      </p:graphicFrame>
      <p:graphicFrame>
        <p:nvGraphicFramePr>
          <p:cNvPr id="9" name="表 5">
            <a:extLst>
              <a:ext uri="{FF2B5EF4-FFF2-40B4-BE49-F238E27FC236}">
                <a16:creationId xmlns:a16="http://schemas.microsoft.com/office/drawing/2014/main" id="{88CAED2F-96C3-C40C-4F1B-EE8880327287}"/>
              </a:ext>
            </a:extLst>
          </p:cNvPr>
          <p:cNvGraphicFramePr>
            <a:graphicFrameLocks noGrp="1"/>
          </p:cNvGraphicFramePr>
          <p:nvPr>
            <p:extLst>
              <p:ext uri="{D42A27DB-BD31-4B8C-83A1-F6EECF244321}">
                <p14:modId xmlns:p14="http://schemas.microsoft.com/office/powerpoint/2010/main" val="508763002"/>
              </p:ext>
            </p:extLst>
          </p:nvPr>
        </p:nvGraphicFramePr>
        <p:xfrm>
          <a:off x="8484567" y="3408182"/>
          <a:ext cx="2139892" cy="2743200"/>
        </p:xfrm>
        <a:graphic>
          <a:graphicData uri="http://schemas.openxmlformats.org/drawingml/2006/table">
            <a:tbl>
              <a:tblPr firstRow="1" bandRow="1">
                <a:tableStyleId>{5FD0F851-EC5A-4D38-B0AD-8093EC10F338}</a:tableStyleId>
              </a:tblPr>
              <a:tblGrid>
                <a:gridCol w="2139892">
                  <a:extLst>
                    <a:ext uri="{9D8B030D-6E8A-4147-A177-3AD203B41FA5}">
                      <a16:colId xmlns:a16="http://schemas.microsoft.com/office/drawing/2014/main" val="2498636709"/>
                    </a:ext>
                  </a:extLst>
                </a:gridCol>
              </a:tblGrid>
              <a:tr h="190709">
                <a:tc>
                  <a:txBody>
                    <a:bodyPr/>
                    <a:lstStyle/>
                    <a:p>
                      <a:pPr algn="ctr"/>
                      <a:r>
                        <a:rPr kumimoji="1" lang="ja-JP" altLang="en-US" sz="900" dirty="0">
                          <a:latin typeface="メイリオ" panose="020B0604030504040204" pitchFamily="50" charset="-128"/>
                          <a:ea typeface="メイリオ" panose="020B0604030504040204" pitchFamily="50" charset="-128"/>
                        </a:rPr>
                        <a:t>デバイスの添付文書情報</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PackageInsert</a:t>
                      </a:r>
                      <a:r>
                        <a:rPr kumimoji="1" lang="en-US" altLang="ja-JP" sz="900" dirty="0">
                          <a:latin typeface="メイリオ" panose="020B0604030504040204" pitchFamily="50" charset="-128"/>
                          <a:ea typeface="メイリオ" panose="020B0604030504040204" pitchFamily="50" charset="-128"/>
                        </a:rPr>
                        <a:t>)</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86947316"/>
                  </a:ext>
                </a:extLst>
              </a:tr>
              <a:tr h="299685">
                <a:tc>
                  <a:txBody>
                    <a:bodyPr/>
                    <a:lstStyle/>
                    <a:p>
                      <a:pPr algn="ctr"/>
                      <a:r>
                        <a:rPr kumimoji="1" lang="en-US" altLang="ja-JP" sz="900" dirty="0">
                          <a:latin typeface="メイリオ" panose="020B0604030504040204" pitchFamily="50" charset="-128"/>
                          <a:ea typeface="メイリオ" panose="020B0604030504040204" pitchFamily="50" charset="-128"/>
                        </a:rPr>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(Generated Value)</a:t>
                      </a:r>
                    </a:p>
                  </a:txBody>
                  <a:tcPr/>
                </a:tc>
                <a:extLst>
                  <a:ext uri="{0D108BD9-81ED-4DB2-BD59-A6C34878D82A}">
                    <a16:rowId xmlns:a16="http://schemas.microsoft.com/office/drawing/2014/main" val="550375115"/>
                  </a:ext>
                </a:extLst>
              </a:tr>
              <a:tr h="299685">
                <a:tc>
                  <a:txBody>
                    <a:bodyPr/>
                    <a:lstStyle/>
                    <a:p>
                      <a:pPr algn="ctr"/>
                      <a:r>
                        <a:rPr kumimoji="1" lang="ja-JP" altLang="en-US" sz="900" dirty="0">
                          <a:latin typeface="メイリオ" panose="020B0604030504040204" pitchFamily="50" charset="-128"/>
                          <a:ea typeface="メイリオ" panose="020B0604030504040204" pitchFamily="50" charset="-128"/>
                        </a:rPr>
                        <a:t>承認番号</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(String </a:t>
                      </a:r>
                      <a:r>
                        <a:rPr kumimoji="1" lang="en-US" altLang="ja-JP" sz="900" dirty="0" err="1">
                          <a:latin typeface="メイリオ" panose="020B0604030504040204" pitchFamily="50" charset="-128"/>
                          <a:ea typeface="メイリオ" panose="020B0604030504040204" pitchFamily="50" charset="-128"/>
                        </a:rPr>
                        <a:t>approvalNumber</a:t>
                      </a:r>
                      <a:r>
                        <a:rPr kumimoji="1" lang="en-US" altLang="ja-JP" sz="900" dirty="0">
                          <a:latin typeface="メイリオ" panose="020B0604030504040204" pitchFamily="50" charset="-128"/>
                          <a:ea typeface="メイリオ" panose="020B0604030504040204" pitchFamily="50" charset="-128"/>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p>
                  </a:txBody>
                  <a:tcPr/>
                </a:tc>
                <a:extLst>
                  <a:ext uri="{0D108BD9-81ED-4DB2-BD59-A6C34878D82A}">
                    <a16:rowId xmlns:a16="http://schemas.microsoft.com/office/drawing/2014/main" val="3423742562"/>
                  </a:ext>
                </a:extLst>
              </a:tr>
              <a:tr h="299685">
                <a:tc>
                  <a:txBody>
                    <a:bodyPr/>
                    <a:lstStyle/>
                    <a:p>
                      <a:pPr algn="ctr"/>
                      <a:r>
                        <a:rPr kumimoji="1" lang="en-US" altLang="ja-JP" sz="900" dirty="0">
                          <a:latin typeface="メイリオ" panose="020B0604030504040204" pitchFamily="50" charset="-128"/>
                          <a:ea typeface="メイリオ" panose="020B0604030504040204" pitchFamily="50" charset="-128"/>
                        </a:rPr>
                        <a:t>JMDN</a:t>
                      </a:r>
                      <a:r>
                        <a:rPr kumimoji="1" lang="ja-JP" altLang="en-US" sz="900" dirty="0">
                          <a:latin typeface="メイリオ" panose="020B0604030504040204" pitchFamily="50" charset="-128"/>
                          <a:ea typeface="メイリオ" panose="020B0604030504040204" pitchFamily="50" charset="-128"/>
                        </a:rPr>
                        <a:t>コード</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(String </a:t>
                      </a:r>
                      <a:r>
                        <a:rPr kumimoji="1" lang="en-US" altLang="ja-JP" sz="900" dirty="0" err="1">
                          <a:latin typeface="メイリオ" panose="020B0604030504040204" pitchFamily="50" charset="-128"/>
                          <a:ea typeface="メイリオ" panose="020B0604030504040204" pitchFamily="50" charset="-128"/>
                        </a:rPr>
                        <a:t>jmdnCode</a:t>
                      </a:r>
                      <a:r>
                        <a:rPr kumimoji="1" lang="en-US" altLang="ja-JP" sz="900" dirty="0">
                          <a:latin typeface="メイリオ" panose="020B0604030504040204" pitchFamily="50" charset="-128"/>
                          <a:ea typeface="メイリオ" panose="020B0604030504040204" pitchFamily="50" charset="-128"/>
                        </a:rPr>
                        <a:t>)</a:t>
                      </a:r>
                    </a:p>
                    <a:p>
                      <a:pPr algn="ct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91386268"/>
                  </a:ext>
                </a:extLst>
              </a:tr>
              <a:tr h="299685">
                <a:tc>
                  <a:txBody>
                    <a:bodyPr/>
                    <a:lstStyle/>
                    <a:p>
                      <a:pPr algn="ctr"/>
                      <a:r>
                        <a:rPr kumimoji="1" lang="ja-JP" altLang="en-US" sz="900" dirty="0">
                          <a:latin typeface="メイリオ" panose="020B0604030504040204" pitchFamily="50" charset="-128"/>
                          <a:ea typeface="メイリオ" panose="020B0604030504040204" pitchFamily="50" charset="-128"/>
                        </a:rPr>
                        <a:t>販売名</a:t>
                      </a:r>
                      <a:endParaRPr kumimoji="1" lang="en-US" altLang="ja-JP" sz="900" dirty="0">
                        <a:latin typeface="メイリオ" panose="020B0604030504040204" pitchFamily="50" charset="-128"/>
                        <a:ea typeface="メイリオ"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(String </a:t>
                      </a:r>
                      <a:r>
                        <a:rPr kumimoji="1" lang="en-US" altLang="ja-JP" sz="900" dirty="0" err="1">
                          <a:latin typeface="メイリオ" panose="020B0604030504040204" pitchFamily="50" charset="-128"/>
                          <a:ea typeface="メイリオ" panose="020B0604030504040204" pitchFamily="50" charset="-128"/>
                        </a:rPr>
                        <a:t>deviceName</a:t>
                      </a:r>
                      <a:r>
                        <a:rPr kumimoji="1" lang="en-US" altLang="ja-JP" sz="900" dirty="0">
                          <a:latin typeface="メイリオ" panose="020B0604030504040204" pitchFamily="50" charset="-128"/>
                          <a:ea typeface="メイリオ" panose="020B0604030504040204" pitchFamily="50" charset="-128"/>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solidFill>
                            <a:srgbClr val="FF0000"/>
                          </a:solidFill>
                          <a:latin typeface="メイリオ" panose="020B0604030504040204" pitchFamily="50" charset="-128"/>
                          <a:ea typeface="メイリオ" panose="020B0604030504040204" pitchFamily="50" charset="-128"/>
                        </a:rPr>
                        <a:t> </a:t>
                      </a: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p>
                  </a:txBody>
                  <a:tcPr/>
                </a:tc>
                <a:extLst>
                  <a:ext uri="{0D108BD9-81ED-4DB2-BD59-A6C34878D82A}">
                    <a16:rowId xmlns:a16="http://schemas.microsoft.com/office/drawing/2014/main" val="1798082540"/>
                  </a:ext>
                </a:extLst>
              </a:tr>
              <a:tr h="29968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dirty="0">
                          <a:solidFill>
                            <a:schemeClr val="tx1"/>
                          </a:solidFill>
                          <a:latin typeface="メイリオ" panose="020B0604030504040204" pitchFamily="50" charset="-128"/>
                          <a:ea typeface="メイリオ" panose="020B0604030504040204" pitchFamily="50" charset="-128"/>
                        </a:rPr>
                        <a:t>・</a:t>
                      </a:r>
                      <a:endParaRPr kumimoji="1" lang="en-US" altLang="ja-JP" sz="900" dirty="0">
                        <a:solidFill>
                          <a:schemeClr val="tx1"/>
                        </a:solidFill>
                        <a:latin typeface="メイリオ" panose="020B0604030504040204" pitchFamily="50" charset="-128"/>
                        <a:ea typeface="メイリオ"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dirty="0">
                          <a:solidFill>
                            <a:schemeClr val="tx1"/>
                          </a:solidFill>
                          <a:latin typeface="メイリオ" panose="020B0604030504040204" pitchFamily="50" charset="-128"/>
                          <a:ea typeface="メイリオ" panose="020B0604030504040204" pitchFamily="50" charset="-128"/>
                        </a:rPr>
                        <a:t>・</a:t>
                      </a:r>
                      <a:endParaRPr kumimoji="1" lang="en-US" altLang="ja-JP" sz="900" dirty="0">
                        <a:solidFill>
                          <a:schemeClr val="tx1"/>
                        </a:solidFill>
                        <a:latin typeface="メイリオ" panose="020B0604030504040204" pitchFamily="50" charset="-128"/>
                        <a:ea typeface="メイリオ"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dirty="0">
                          <a:solidFill>
                            <a:schemeClr val="tx1"/>
                          </a:solidFill>
                          <a:latin typeface="メイリオ" panose="020B0604030504040204" pitchFamily="50" charset="-128"/>
                          <a:ea typeface="メイリオ" panose="020B0604030504040204" pitchFamily="50" charset="-128"/>
                        </a:rPr>
                        <a:t>・</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767644783"/>
                  </a:ext>
                </a:extLst>
              </a:tr>
            </a:tbl>
          </a:graphicData>
        </a:graphic>
      </p:graphicFrame>
      <p:cxnSp>
        <p:nvCxnSpPr>
          <p:cNvPr id="10" name="直線矢印コネクタ 9">
            <a:extLst>
              <a:ext uri="{FF2B5EF4-FFF2-40B4-BE49-F238E27FC236}">
                <a16:creationId xmlns:a16="http://schemas.microsoft.com/office/drawing/2014/main" id="{F84C5F03-2FB5-5742-EFEB-E3BE4EB5A183}"/>
              </a:ext>
            </a:extLst>
          </p:cNvPr>
          <p:cNvCxnSpPr>
            <a:cxnSpLocks/>
          </p:cNvCxnSpPr>
          <p:nvPr/>
        </p:nvCxnSpPr>
        <p:spPr>
          <a:xfrm flipV="1">
            <a:off x="7654531" y="3971084"/>
            <a:ext cx="830036" cy="2683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テキスト ボックス 10">
            <a:extLst>
              <a:ext uri="{FF2B5EF4-FFF2-40B4-BE49-F238E27FC236}">
                <a16:creationId xmlns:a16="http://schemas.microsoft.com/office/drawing/2014/main" id="{3A0ECCB2-0137-B2A1-EEF9-2BFC32330796}"/>
              </a:ext>
            </a:extLst>
          </p:cNvPr>
          <p:cNvSpPr txBox="1"/>
          <p:nvPr/>
        </p:nvSpPr>
        <p:spPr>
          <a:xfrm>
            <a:off x="8240846" y="3740252"/>
            <a:ext cx="256802" cy="230832"/>
          </a:xfrm>
          <a:prstGeom prst="rect">
            <a:avLst/>
          </a:prstGeom>
          <a:noFill/>
        </p:spPr>
        <p:txBody>
          <a:bodyPr wrap="none" rtlCol="0">
            <a:spAutoFit/>
          </a:bodyPr>
          <a:lstStyle/>
          <a:p>
            <a:r>
              <a:rPr kumimoji="1" lang="en-US" altLang="ja-JP" sz="900" dirty="0">
                <a:latin typeface="メイリオ" panose="020B0604030504040204" pitchFamily="50" charset="-128"/>
                <a:ea typeface="メイリオ" panose="020B0604030504040204" pitchFamily="50" charset="-128"/>
              </a:rPr>
              <a:t>1</a:t>
            </a:r>
            <a:endParaRPr kumimoji="1" lang="ja-JP" altLang="en-US" sz="900" dirty="0">
              <a:latin typeface="メイリオ" panose="020B0604030504040204" pitchFamily="50" charset="-128"/>
              <a:ea typeface="メイリオ" panose="020B0604030504040204" pitchFamily="50" charset="-128"/>
            </a:endParaRPr>
          </a:p>
        </p:txBody>
      </p:sp>
      <p:sp>
        <p:nvSpPr>
          <p:cNvPr id="12" name="テキスト ボックス 11">
            <a:extLst>
              <a:ext uri="{FF2B5EF4-FFF2-40B4-BE49-F238E27FC236}">
                <a16:creationId xmlns:a16="http://schemas.microsoft.com/office/drawing/2014/main" id="{8DAEEEDE-64F8-2D89-6788-E5273397F73E}"/>
              </a:ext>
            </a:extLst>
          </p:cNvPr>
          <p:cNvSpPr txBox="1"/>
          <p:nvPr/>
        </p:nvSpPr>
        <p:spPr>
          <a:xfrm>
            <a:off x="7611756" y="3987086"/>
            <a:ext cx="300082" cy="230832"/>
          </a:xfrm>
          <a:prstGeom prst="rect">
            <a:avLst/>
          </a:prstGeom>
          <a:noFill/>
        </p:spPr>
        <p:txBody>
          <a:bodyPr wrap="none" rtlCol="0">
            <a:spAutoFit/>
          </a:bodyPr>
          <a:lstStyle/>
          <a:p>
            <a:r>
              <a:rPr kumimoji="1" lang="ja-JP" altLang="en-US" sz="900" dirty="0">
                <a:latin typeface="メイリオ" panose="020B0604030504040204" pitchFamily="50" charset="-128"/>
                <a:ea typeface="メイリオ" panose="020B0604030504040204" pitchFamily="50" charset="-128"/>
              </a:rPr>
              <a:t>多</a:t>
            </a:r>
          </a:p>
        </p:txBody>
      </p:sp>
      <p:graphicFrame>
        <p:nvGraphicFramePr>
          <p:cNvPr id="13" name="表 5">
            <a:extLst>
              <a:ext uri="{FF2B5EF4-FFF2-40B4-BE49-F238E27FC236}">
                <a16:creationId xmlns:a16="http://schemas.microsoft.com/office/drawing/2014/main" id="{4A9032C5-797D-F067-6D96-FE15CC717D27}"/>
              </a:ext>
            </a:extLst>
          </p:cNvPr>
          <p:cNvGraphicFramePr>
            <a:graphicFrameLocks noGrp="1"/>
          </p:cNvGraphicFramePr>
          <p:nvPr>
            <p:extLst>
              <p:ext uri="{D42A27DB-BD31-4B8C-83A1-F6EECF244321}">
                <p14:modId xmlns:p14="http://schemas.microsoft.com/office/powerpoint/2010/main" val="2089731761"/>
              </p:ext>
            </p:extLst>
          </p:nvPr>
        </p:nvGraphicFramePr>
        <p:xfrm>
          <a:off x="2489060" y="3423422"/>
          <a:ext cx="2078799" cy="2139177"/>
        </p:xfrm>
        <a:graphic>
          <a:graphicData uri="http://schemas.openxmlformats.org/drawingml/2006/table">
            <a:tbl>
              <a:tblPr firstRow="1" bandRow="1">
                <a:tableStyleId>{5FD0F851-EC5A-4D38-B0AD-8093EC10F338}</a:tableStyleId>
              </a:tblPr>
              <a:tblGrid>
                <a:gridCol w="2078799">
                  <a:extLst>
                    <a:ext uri="{9D8B030D-6E8A-4147-A177-3AD203B41FA5}">
                      <a16:colId xmlns:a16="http://schemas.microsoft.com/office/drawing/2014/main" val="2498636709"/>
                    </a:ext>
                  </a:extLst>
                </a:gridCol>
              </a:tblGrid>
              <a:tr h="373507">
                <a:tc>
                  <a:txBody>
                    <a:bodyPr/>
                    <a:lstStyle/>
                    <a:p>
                      <a:pPr algn="ctr"/>
                      <a:r>
                        <a:rPr kumimoji="1" lang="ja-JP" altLang="en-US" sz="900" dirty="0">
                          <a:latin typeface="メイリオ" panose="020B0604030504040204" pitchFamily="50" charset="-128"/>
                          <a:ea typeface="メイリオ" panose="020B0604030504040204" pitchFamily="50" charset="-128"/>
                        </a:rPr>
                        <a:t>患者情報</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(Patient)</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86947316"/>
                  </a:ext>
                </a:extLst>
              </a:tr>
              <a:tr h="373507">
                <a:tc>
                  <a:txBody>
                    <a:bodyPr/>
                    <a:lstStyle/>
                    <a:p>
                      <a:pPr algn="ctr"/>
                      <a:r>
                        <a:rPr kumimoji="1" lang="en-US" altLang="ja-JP" sz="900" dirty="0">
                          <a:latin typeface="メイリオ" panose="020B0604030504040204" pitchFamily="50" charset="-128"/>
                          <a:ea typeface="メイリオ" panose="020B0604030504040204" pitchFamily="50" charset="-128"/>
                        </a:rPr>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(Generated Value)</a:t>
                      </a:r>
                    </a:p>
                  </a:txBody>
                  <a:tcPr/>
                </a:tc>
                <a:extLst>
                  <a:ext uri="{0D108BD9-81ED-4DB2-BD59-A6C34878D82A}">
                    <a16:rowId xmlns:a16="http://schemas.microsoft.com/office/drawing/2014/main" val="550375115"/>
                  </a:ext>
                </a:extLst>
              </a:tr>
              <a:tr h="509328">
                <a:tc>
                  <a:txBody>
                    <a:bodyPr/>
                    <a:lstStyle/>
                    <a:p>
                      <a:pPr algn="ctr"/>
                      <a:r>
                        <a:rPr kumimoji="1" lang="ja-JP" altLang="en-US" sz="900" dirty="0">
                          <a:latin typeface="メイリオ" panose="020B0604030504040204" pitchFamily="50" charset="-128"/>
                          <a:ea typeface="メイリオ" panose="020B0604030504040204" pitchFamily="50" charset="-128"/>
                        </a:rPr>
                        <a:t>患者</a:t>
                      </a:r>
                      <a:r>
                        <a:rPr kumimoji="1" lang="en-US" altLang="ja-JP" sz="900" dirty="0">
                          <a:latin typeface="メイリオ" panose="020B0604030504040204" pitchFamily="50" charset="-128"/>
                          <a:ea typeface="メイリオ" panose="020B0604030504040204" pitchFamily="50" charset="-128"/>
                        </a:rPr>
                        <a:t>ID(8</a:t>
                      </a:r>
                      <a:r>
                        <a:rPr kumimoji="1" lang="ja-JP" altLang="en-US" sz="900" dirty="0">
                          <a:latin typeface="メイリオ" panose="020B0604030504040204" pitchFamily="50" charset="-128"/>
                          <a:ea typeface="メイリオ" panose="020B0604030504040204" pitchFamily="50" charset="-128"/>
                        </a:rPr>
                        <a:t>桁</a:t>
                      </a:r>
                      <a:r>
                        <a:rPr kumimoji="1" lang="en-US" altLang="ja-JP" sz="900" dirty="0">
                          <a:latin typeface="メイリオ" panose="020B0604030504040204" pitchFamily="50" charset="-128"/>
                          <a:ea typeface="メイリオ" panose="020B0604030504040204" pitchFamily="50" charset="-128"/>
                        </a:rPr>
                        <a:t>)</a:t>
                      </a:r>
                    </a:p>
                    <a:p>
                      <a:pPr algn="ctr"/>
                      <a:r>
                        <a:rPr kumimoji="1" lang="en-US" altLang="ja-JP" sz="900" dirty="0">
                          <a:latin typeface="メイリオ" panose="020B0604030504040204" pitchFamily="50" charset="-128"/>
                          <a:ea typeface="メイリオ" panose="020B0604030504040204" pitchFamily="50" charset="-128"/>
                        </a:rPr>
                        <a:t>(Integer </a:t>
                      </a:r>
                      <a:r>
                        <a:rPr kumimoji="1" lang="en-US" altLang="ja-JP" sz="900" dirty="0" err="1">
                          <a:latin typeface="メイリオ" panose="020B0604030504040204" pitchFamily="50" charset="-128"/>
                          <a:ea typeface="メイリオ" panose="020B0604030504040204" pitchFamily="50" charset="-128"/>
                        </a:rPr>
                        <a:t>patientId</a:t>
                      </a:r>
                      <a:r>
                        <a:rPr kumimoji="1" lang="en-US" altLang="ja-JP" sz="900" dirty="0">
                          <a:latin typeface="メイリオ" panose="020B0604030504040204" pitchFamily="50" charset="-128"/>
                          <a:ea typeface="メイリオ" panose="020B0604030504040204" pitchFamily="50" charset="-128"/>
                        </a:rPr>
                        <a:t>)</a:t>
                      </a:r>
                    </a:p>
                    <a:p>
                      <a:pPr algn="ctr"/>
                      <a:r>
                        <a:rPr kumimoji="1" lang="en-US" altLang="ja-JP" sz="900" dirty="0">
                          <a:solidFill>
                            <a:srgbClr val="FF0000"/>
                          </a:solidFill>
                          <a:latin typeface="メイリオ" panose="020B0604030504040204" pitchFamily="50" charset="-128"/>
                          <a:ea typeface="メイリオ" panose="020B0604030504040204" pitchFamily="50" charset="-128"/>
                        </a:rPr>
                        <a:t>Unique, </a:t>
                      </a: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p>
                  </a:txBody>
                  <a:tcPr/>
                </a:tc>
                <a:extLst>
                  <a:ext uri="{0D108BD9-81ED-4DB2-BD59-A6C34878D82A}">
                    <a16:rowId xmlns:a16="http://schemas.microsoft.com/office/drawing/2014/main" val="3423742562"/>
                  </a:ext>
                </a:extLst>
              </a:tr>
              <a:tr h="509328">
                <a:tc>
                  <a:txBody>
                    <a:bodyPr/>
                    <a:lstStyle/>
                    <a:p>
                      <a:pPr algn="ctr"/>
                      <a:r>
                        <a:rPr kumimoji="1" lang="ja-JP" altLang="en-US" sz="900" dirty="0">
                          <a:latin typeface="メイリオ" panose="020B0604030504040204" pitchFamily="50" charset="-128"/>
                          <a:ea typeface="メイリオ" panose="020B0604030504040204" pitchFamily="50" charset="-128"/>
                        </a:rPr>
                        <a:t>氏名</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(String </a:t>
                      </a:r>
                      <a:r>
                        <a:rPr kumimoji="1" lang="en-US" altLang="ja-JP" sz="900" dirty="0" err="1">
                          <a:latin typeface="メイリオ" panose="020B0604030504040204" pitchFamily="50" charset="-128"/>
                          <a:ea typeface="メイリオ" panose="020B0604030504040204" pitchFamily="50" charset="-128"/>
                        </a:rPr>
                        <a:t>patientName</a:t>
                      </a:r>
                      <a:r>
                        <a:rPr kumimoji="1" lang="en-US" altLang="ja-JP" sz="900" dirty="0">
                          <a:latin typeface="メイリオ" panose="020B0604030504040204" pitchFamily="50" charset="-128"/>
                          <a:ea typeface="メイリオ" panose="020B0604030504040204" pitchFamily="50" charset="-128"/>
                        </a:rPr>
                        <a:t>)</a:t>
                      </a:r>
                    </a:p>
                    <a:p>
                      <a:pPr algn="ct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555359211"/>
                  </a:ext>
                </a:extLst>
              </a:tr>
              <a:tr h="373507">
                <a:tc>
                  <a:txBody>
                    <a:bodyPr/>
                    <a:lstStyle/>
                    <a:p>
                      <a:pPr algn="ctr"/>
                      <a:r>
                        <a:rPr kumimoji="1" lang="ja-JP" altLang="en-US" sz="900" dirty="0">
                          <a:latin typeface="メイリオ" panose="020B0604030504040204" pitchFamily="50" charset="-128"/>
                          <a:ea typeface="メイリオ" panose="020B0604030504040204" pitchFamily="50" charset="-128"/>
                        </a:rPr>
                        <a:t>氏名（ひらがな）</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(String </a:t>
                      </a:r>
                      <a:r>
                        <a:rPr kumimoji="1" lang="en-US" altLang="ja-JP" sz="900" dirty="0" err="1">
                          <a:latin typeface="メイリオ" panose="020B0604030504040204" pitchFamily="50" charset="-128"/>
                          <a:ea typeface="メイリオ" panose="020B0604030504040204" pitchFamily="50" charset="-128"/>
                        </a:rPr>
                        <a:t>patientNameKana</a:t>
                      </a:r>
                      <a:r>
                        <a:rPr kumimoji="1" lang="en-US" altLang="ja-JP" sz="900" dirty="0">
                          <a:latin typeface="メイリオ" panose="020B0604030504040204" pitchFamily="50" charset="-128"/>
                          <a:ea typeface="メイリオ" panose="020B0604030504040204" pitchFamily="50" charset="-128"/>
                        </a:rPr>
                        <a:t>)</a:t>
                      </a:r>
                    </a:p>
                  </a:txBody>
                  <a:tcPr/>
                </a:tc>
                <a:extLst>
                  <a:ext uri="{0D108BD9-81ED-4DB2-BD59-A6C34878D82A}">
                    <a16:rowId xmlns:a16="http://schemas.microsoft.com/office/drawing/2014/main" val="857226914"/>
                  </a:ext>
                </a:extLst>
              </a:tr>
            </a:tbl>
          </a:graphicData>
        </a:graphic>
      </p:graphicFrame>
      <p:cxnSp>
        <p:nvCxnSpPr>
          <p:cNvPr id="14" name="直線矢印コネクタ 13">
            <a:extLst>
              <a:ext uri="{FF2B5EF4-FFF2-40B4-BE49-F238E27FC236}">
                <a16:creationId xmlns:a16="http://schemas.microsoft.com/office/drawing/2014/main" id="{735572DA-F471-E1D9-983E-87C4A2A3A717}"/>
              </a:ext>
            </a:extLst>
          </p:cNvPr>
          <p:cNvCxnSpPr>
            <a:cxnSpLocks/>
          </p:cNvCxnSpPr>
          <p:nvPr/>
        </p:nvCxnSpPr>
        <p:spPr>
          <a:xfrm flipH="1" flipV="1">
            <a:off x="4528565" y="3987609"/>
            <a:ext cx="824757" cy="7921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5BF934EE-DE5D-015C-7491-C9544E5B1890}"/>
              </a:ext>
            </a:extLst>
          </p:cNvPr>
          <p:cNvSpPr txBox="1"/>
          <p:nvPr/>
        </p:nvSpPr>
        <p:spPr>
          <a:xfrm>
            <a:off x="5107064" y="4419855"/>
            <a:ext cx="300082" cy="230832"/>
          </a:xfrm>
          <a:prstGeom prst="rect">
            <a:avLst/>
          </a:prstGeom>
          <a:noFill/>
        </p:spPr>
        <p:txBody>
          <a:bodyPr wrap="none" rtlCol="0">
            <a:spAutoFit/>
          </a:bodyPr>
          <a:lstStyle/>
          <a:p>
            <a:r>
              <a:rPr kumimoji="1" lang="ja-JP" altLang="en-US" sz="900" dirty="0">
                <a:latin typeface="メイリオ" panose="020B0604030504040204" pitchFamily="50" charset="-128"/>
                <a:ea typeface="メイリオ" panose="020B0604030504040204" pitchFamily="50" charset="-128"/>
              </a:rPr>
              <a:t>多</a:t>
            </a:r>
          </a:p>
        </p:txBody>
      </p:sp>
      <p:sp>
        <p:nvSpPr>
          <p:cNvPr id="16" name="テキスト ボックス 15">
            <a:extLst>
              <a:ext uri="{FF2B5EF4-FFF2-40B4-BE49-F238E27FC236}">
                <a16:creationId xmlns:a16="http://schemas.microsoft.com/office/drawing/2014/main" id="{9DAA7D44-0694-5AE5-613A-0411A7850015}"/>
              </a:ext>
            </a:extLst>
          </p:cNvPr>
          <p:cNvSpPr txBox="1"/>
          <p:nvPr/>
        </p:nvSpPr>
        <p:spPr>
          <a:xfrm>
            <a:off x="4610085" y="3855668"/>
            <a:ext cx="256802" cy="230832"/>
          </a:xfrm>
          <a:prstGeom prst="rect">
            <a:avLst/>
          </a:prstGeom>
          <a:noFill/>
        </p:spPr>
        <p:txBody>
          <a:bodyPr wrap="none" rtlCol="0">
            <a:spAutoFit/>
          </a:bodyPr>
          <a:lstStyle/>
          <a:p>
            <a:r>
              <a:rPr kumimoji="1" lang="en-US" altLang="ja-JP" sz="900" dirty="0">
                <a:latin typeface="メイリオ" panose="020B0604030504040204" pitchFamily="50" charset="-128"/>
                <a:ea typeface="メイリオ" panose="020B0604030504040204" pitchFamily="50" charset="-128"/>
              </a:rPr>
              <a:t>1</a:t>
            </a:r>
            <a:endParaRPr kumimoji="1" lang="ja-JP" altLang="en-US" sz="900" dirty="0">
              <a:latin typeface="メイリオ" panose="020B0604030504040204" pitchFamily="50" charset="-128"/>
              <a:ea typeface="メイリオ" panose="020B0604030504040204" pitchFamily="50" charset="-128"/>
            </a:endParaRPr>
          </a:p>
        </p:txBody>
      </p:sp>
      <p:sp>
        <p:nvSpPr>
          <p:cNvPr id="17" name="テキスト ボックス 16">
            <a:extLst>
              <a:ext uri="{FF2B5EF4-FFF2-40B4-BE49-F238E27FC236}">
                <a16:creationId xmlns:a16="http://schemas.microsoft.com/office/drawing/2014/main" id="{7309AECF-DB83-3772-5A59-C31FD445C245}"/>
              </a:ext>
            </a:extLst>
          </p:cNvPr>
          <p:cNvSpPr txBox="1"/>
          <p:nvPr/>
        </p:nvSpPr>
        <p:spPr>
          <a:xfrm>
            <a:off x="-3714" y="-4235"/>
            <a:ext cx="1685077" cy="230832"/>
          </a:xfrm>
          <a:prstGeom prst="rect">
            <a:avLst/>
          </a:prstGeom>
          <a:solidFill>
            <a:schemeClr val="bg1">
              <a:lumMod val="85000"/>
            </a:schemeClr>
          </a:solidFill>
        </p:spPr>
        <p:txBody>
          <a:bodyPr wrap="none" rtlCol="0">
            <a:spAutoFit/>
          </a:bodyPr>
          <a:lstStyle/>
          <a:p>
            <a:r>
              <a:rPr lang="ja-JP" altLang="en-US" sz="900" dirty="0"/>
              <a:t>患者のデバイス登録　クラス</a:t>
            </a:r>
          </a:p>
        </p:txBody>
      </p:sp>
    </p:spTree>
    <p:extLst>
      <p:ext uri="{BB962C8B-B14F-4D97-AF65-F5344CB8AC3E}">
        <p14:creationId xmlns:p14="http://schemas.microsoft.com/office/powerpoint/2010/main" val="29808953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 8">
            <a:extLst>
              <a:ext uri="{FF2B5EF4-FFF2-40B4-BE49-F238E27FC236}">
                <a16:creationId xmlns:a16="http://schemas.microsoft.com/office/drawing/2014/main" id="{439CDD9B-945A-F476-E6B1-EEEEA6E994E3}"/>
              </a:ext>
            </a:extLst>
          </p:cNvPr>
          <p:cNvGraphicFramePr>
            <a:graphicFrameLocks noGrp="1"/>
          </p:cNvGraphicFramePr>
          <p:nvPr>
            <p:extLst>
              <p:ext uri="{D42A27DB-BD31-4B8C-83A1-F6EECF244321}">
                <p14:modId xmlns:p14="http://schemas.microsoft.com/office/powerpoint/2010/main" val="2202801052"/>
              </p:ext>
            </p:extLst>
          </p:nvPr>
        </p:nvGraphicFramePr>
        <p:xfrm>
          <a:off x="342303" y="475693"/>
          <a:ext cx="11511030" cy="3685653"/>
        </p:xfrm>
        <a:graphic>
          <a:graphicData uri="http://schemas.openxmlformats.org/drawingml/2006/table">
            <a:tbl>
              <a:tblPr firstRow="1" bandRow="1">
                <a:tableStyleId>{8799B23B-EC83-4686-B30A-512413B5E67A}</a:tableStyleId>
              </a:tblPr>
              <a:tblGrid>
                <a:gridCol w="1485698">
                  <a:extLst>
                    <a:ext uri="{9D8B030D-6E8A-4147-A177-3AD203B41FA5}">
                      <a16:colId xmlns:a16="http://schemas.microsoft.com/office/drawing/2014/main" val="1394253334"/>
                    </a:ext>
                  </a:extLst>
                </a:gridCol>
                <a:gridCol w="1132756">
                  <a:extLst>
                    <a:ext uri="{9D8B030D-6E8A-4147-A177-3AD203B41FA5}">
                      <a16:colId xmlns:a16="http://schemas.microsoft.com/office/drawing/2014/main" val="2072105060"/>
                    </a:ext>
                  </a:extLst>
                </a:gridCol>
                <a:gridCol w="8892576">
                  <a:extLst>
                    <a:ext uri="{9D8B030D-6E8A-4147-A177-3AD203B41FA5}">
                      <a16:colId xmlns:a16="http://schemas.microsoft.com/office/drawing/2014/main" val="2501236595"/>
                    </a:ext>
                  </a:extLst>
                </a:gridCol>
              </a:tblGrid>
              <a:tr h="221633">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221633">
                <a:tc>
                  <a:txBody>
                    <a:bodyPr/>
                    <a:lstStyle/>
                    <a:p>
                      <a:pPr algn="l" fontAlgn="t"/>
                      <a:r>
                        <a:rPr lang="en-US" sz="900" dirty="0">
                          <a:effectLst/>
                          <a:latin typeface="メイリオ" panose="020B0604030504040204" pitchFamily="50" charset="-128"/>
                          <a:ea typeface="メイリオ" panose="020B0604030504040204" pitchFamily="50" charset="-128"/>
                        </a:rPr>
                        <a:t>index</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体内デバイスデータの一覧表示（</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ページ最大</a:t>
                      </a:r>
                      <a:r>
                        <a:rPr lang="en-US" altLang="ja-JP" sz="900" dirty="0">
                          <a:effectLst/>
                          <a:latin typeface="メイリオ" panose="020B0604030504040204" pitchFamily="50" charset="-128"/>
                          <a:ea typeface="メイリオ" panose="020B0604030504040204" pitchFamily="50" charset="-128"/>
                        </a:rPr>
                        <a:t>20</a:t>
                      </a:r>
                      <a:r>
                        <a:rPr lang="ja-JP" altLang="en-US" sz="900" dirty="0">
                          <a:effectLst/>
                          <a:latin typeface="メイリオ" panose="020B0604030504040204" pitchFamily="50" charset="-128"/>
                          <a:ea typeface="メイリオ" panose="020B0604030504040204" pitchFamily="50" charset="-128"/>
                        </a:rPr>
                        <a:t>レコード）</a:t>
                      </a:r>
                    </a:p>
                  </a:txBody>
                  <a:tcPr marL="50800" marR="50800" marT="50800" marB="50800"/>
                </a:tc>
                <a:extLst>
                  <a:ext uri="{0D108BD9-81ED-4DB2-BD59-A6C34878D82A}">
                    <a16:rowId xmlns:a16="http://schemas.microsoft.com/office/drawing/2014/main" val="119574636"/>
                  </a:ext>
                </a:extLst>
              </a:tr>
              <a:tr h="275539">
                <a:tc>
                  <a:txBody>
                    <a:bodyPr/>
                    <a:lstStyle/>
                    <a:p>
                      <a:pPr algn="l" fontAlgn="t"/>
                      <a:r>
                        <a:rPr lang="en-US" sz="900" dirty="0" err="1">
                          <a:effectLst/>
                          <a:latin typeface="メイリオ" panose="020B0604030504040204" pitchFamily="50" charset="-128"/>
                          <a:ea typeface="メイリオ" panose="020B0604030504040204" pitchFamily="50" charset="-128"/>
                        </a:rPr>
                        <a:t>entryNew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新規登録画面の表示。</a:t>
                      </a:r>
                      <a:r>
                        <a:rPr lang="en-US" sz="900" dirty="0">
                          <a:effectLst/>
                          <a:latin typeface="メイリオ" panose="020B0604030504040204" pitchFamily="50" charset="-128"/>
                          <a:ea typeface="メイリオ" panose="020B0604030504040204" pitchFamily="50" charset="-128"/>
                        </a:rPr>
                        <a:t>CSRF</a:t>
                      </a:r>
                      <a:r>
                        <a:rPr lang="ja-JP" altLang="en-US" sz="900" dirty="0">
                          <a:effectLst/>
                          <a:latin typeface="メイリオ" panose="020B0604030504040204" pitchFamily="50" charset="-128"/>
                          <a:ea typeface="メイリオ" panose="020B0604030504040204" pitchFamily="50" charset="-128"/>
                        </a:rPr>
                        <a:t>対策</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75539">
                <a:tc>
                  <a:txBody>
                    <a:bodyPr/>
                    <a:lstStyle/>
                    <a:p>
                      <a:pPr algn="l" fontAlgn="t"/>
                      <a:r>
                        <a:rPr lang="en-US" sz="900" dirty="0">
                          <a:effectLst/>
                          <a:latin typeface="メイリオ" panose="020B0604030504040204" pitchFamily="50" charset="-128"/>
                          <a:ea typeface="メイリオ" panose="020B0604030504040204" pitchFamily="50" charset="-128"/>
                        </a:rPr>
                        <a:t>check</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登録画面で入力した値を再度確認を促す。その際に、患者の苗字と名前の間の空白を全角に変換（半角であれば）。</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04204235"/>
                  </a:ext>
                </a:extLst>
              </a:tr>
              <a:tr h="221633">
                <a:tc>
                  <a:txBody>
                    <a:bodyPr/>
                    <a:lstStyle/>
                    <a:p>
                      <a:pPr fontAlgn="t"/>
                      <a:r>
                        <a:rPr lang="en-US" sz="900" dirty="0">
                          <a:effectLst/>
                          <a:latin typeface="メイリオ" panose="020B0604030504040204" pitchFamily="50" charset="-128"/>
                          <a:ea typeface="メイリオ" panose="020B0604030504040204" pitchFamily="50" charset="-128"/>
                        </a:rPr>
                        <a:t>create</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CSRF</a:t>
                      </a:r>
                      <a:r>
                        <a:rPr lang="ja-JP" altLang="en-US" sz="900" dirty="0">
                          <a:effectLst/>
                          <a:latin typeface="メイリオ" panose="020B0604030504040204" pitchFamily="50" charset="-128"/>
                          <a:ea typeface="メイリオ" panose="020B0604030504040204" pitchFamily="50" charset="-128"/>
                        </a:rPr>
                        <a:t>対策</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の確認。データをバリデーションし、エラーがなければデータベースに登録。</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221633">
                <a:tc>
                  <a:txBody>
                    <a:bodyPr/>
                    <a:lstStyle/>
                    <a:p>
                      <a:pPr fontAlgn="t"/>
                      <a:r>
                        <a:rPr lang="en-US" sz="900" dirty="0">
                          <a:effectLst/>
                          <a:latin typeface="メイリオ" panose="020B0604030504040204" pitchFamily="50" charset="-128"/>
                          <a:ea typeface="メイリオ" panose="020B0604030504040204" pitchFamily="50" charset="-128"/>
                        </a:rPr>
                        <a:t>show</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をもとに体内デバイス情報を取得。</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93371084"/>
                  </a:ext>
                </a:extLst>
              </a:tr>
              <a:tr h="275539">
                <a:tc>
                  <a:txBody>
                    <a:bodyPr/>
                    <a:lstStyle/>
                    <a:p>
                      <a:pPr fontAlgn="t"/>
                      <a:r>
                        <a:rPr lang="en-US" sz="900" dirty="0">
                          <a:effectLst/>
                          <a:latin typeface="メイリオ" panose="020B0604030504040204" pitchFamily="50" charset="-128"/>
                          <a:ea typeface="メイリオ" panose="020B0604030504040204" pitchFamily="50" charset="-128"/>
                        </a:rPr>
                        <a:t>edit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をもとに体内デバイス情報（</a:t>
                      </a:r>
                      <a:r>
                        <a:rPr lang="en-US" altLang="ja-JP" sz="900" dirty="0" err="1">
                          <a:effectLst/>
                          <a:latin typeface="メイリオ" panose="020B0604030504040204" pitchFamily="50" charset="-128"/>
                          <a:ea typeface="メイリオ" panose="020B0604030504040204" pitchFamily="50" charset="-128"/>
                        </a:rPr>
                        <a:t>PatientDeviceView</a:t>
                      </a:r>
                      <a:r>
                        <a:rPr lang="ja-JP" altLang="en-US" sz="900" dirty="0">
                          <a:effectLst/>
                          <a:latin typeface="メイリオ" panose="020B0604030504040204" pitchFamily="50" charset="-128"/>
                          <a:ea typeface="メイリオ" panose="020B0604030504040204" pitchFamily="50" charset="-128"/>
                        </a:rPr>
                        <a:t>）を取得。</a:t>
                      </a:r>
                      <a:r>
                        <a:rPr lang="en-US" altLang="ja-JP" sz="900" dirty="0" err="1">
                          <a:effectLst/>
                          <a:latin typeface="メイリオ" panose="020B0604030504040204" pitchFamily="50" charset="-128"/>
                          <a:ea typeface="メイリオ" panose="020B0604030504040204" pitchFamily="50" charset="-128"/>
                        </a:rPr>
                        <a:t>PatientDeviceView</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null</a:t>
                      </a:r>
                      <a:r>
                        <a:rPr lang="ja-JP" altLang="en-US" sz="900" dirty="0">
                          <a:effectLst/>
                          <a:latin typeface="メイリオ" panose="020B0604030504040204" pitchFamily="50" charset="-128"/>
                          <a:ea typeface="メイリオ" panose="020B0604030504040204" pitchFamily="50" charset="-128"/>
                        </a:rPr>
                        <a:t>でないなら、</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とともにデータを</a:t>
                      </a:r>
                      <a:r>
                        <a:rPr lang="en-US" altLang="ja-JP" sz="900" dirty="0" err="1">
                          <a:effectLst/>
                          <a:latin typeface="メイリオ" panose="020B0604030504040204" pitchFamily="50" charset="-128"/>
                          <a:ea typeface="メイリオ" panose="020B0604030504040204" pitchFamily="50" charset="-128"/>
                        </a:rPr>
                        <a:t>edit.jsp</a:t>
                      </a:r>
                      <a:r>
                        <a:rPr lang="ja-JP" altLang="en-US" sz="900" dirty="0">
                          <a:effectLst/>
                          <a:latin typeface="メイリオ" panose="020B0604030504040204" pitchFamily="50" charset="-128"/>
                          <a:ea typeface="メイリオ" panose="020B0604030504040204" pitchFamily="50" charset="-128"/>
                        </a:rPr>
                        <a:t>に送る。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42738762"/>
                  </a:ext>
                </a:extLst>
              </a:tr>
              <a:tr h="348954">
                <a:tc>
                  <a:txBody>
                    <a:bodyPr/>
                    <a:lstStyle/>
                    <a:p>
                      <a:pPr fontAlgn="t"/>
                      <a:r>
                        <a:rPr lang="en-US" sz="900" dirty="0">
                          <a:effectLst/>
                          <a:latin typeface="メイリオ" panose="020B0604030504040204" pitchFamily="50" charset="-128"/>
                          <a:ea typeface="メイリオ" panose="020B0604030504040204" pitchFamily="50" charset="-128"/>
                        </a:rPr>
                        <a:t>update</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が正しければ処理。</a:t>
                      </a:r>
                      <a:r>
                        <a:rPr lang="en-US" altLang="ja-JP"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をもとに体内デバイス情報（</a:t>
                      </a:r>
                      <a:r>
                        <a:rPr lang="en-US" altLang="ja-JP" sz="900" dirty="0" err="1">
                          <a:effectLst/>
                          <a:latin typeface="メイリオ" panose="020B0604030504040204" pitchFamily="50" charset="-128"/>
                          <a:ea typeface="メイリオ" panose="020B0604030504040204" pitchFamily="50" charset="-128"/>
                        </a:rPr>
                        <a:t>PatientDeviceView</a:t>
                      </a:r>
                      <a:r>
                        <a:rPr lang="ja-JP" altLang="en-US" sz="900" dirty="0">
                          <a:effectLst/>
                          <a:latin typeface="メイリオ" panose="020B0604030504040204" pitchFamily="50" charset="-128"/>
                          <a:ea typeface="メイリオ" panose="020B0604030504040204" pitchFamily="50" charset="-128"/>
                        </a:rPr>
                        <a:t>）を取得。</a:t>
                      </a:r>
                      <a:r>
                        <a:rPr lang="en-US" altLang="ja-JP" sz="900" dirty="0" err="1">
                          <a:effectLst/>
                          <a:latin typeface="メイリオ" panose="020B0604030504040204" pitchFamily="50" charset="-128"/>
                          <a:ea typeface="メイリオ" panose="020B0604030504040204" pitchFamily="50" charset="-128"/>
                        </a:rPr>
                        <a:t>service.update</a:t>
                      </a:r>
                      <a:r>
                        <a:rPr lang="ja-JP" altLang="en-US" sz="900" dirty="0">
                          <a:effectLst/>
                          <a:latin typeface="メイリオ" panose="020B0604030504040204" pitchFamily="50" charset="-128"/>
                          <a:ea typeface="メイリオ" panose="020B0604030504040204" pitchFamily="50" charset="-128"/>
                        </a:rPr>
                        <a:t>でエラーがなければ更新し、</a:t>
                      </a:r>
                      <a:r>
                        <a:rPr lang="en-US" altLang="ja-JP" sz="900" dirty="0">
                          <a:effectLst/>
                          <a:latin typeface="メイリオ" panose="020B0604030504040204" pitchFamily="50" charset="-128"/>
                          <a:ea typeface="メイリオ" panose="020B0604030504040204" pitchFamily="50" charset="-128"/>
                        </a:rPr>
                        <a:t>index</a:t>
                      </a:r>
                      <a:r>
                        <a:rPr lang="ja-JP" altLang="en-US" sz="900" dirty="0">
                          <a:effectLst/>
                          <a:latin typeface="メイリオ" panose="020B0604030504040204" pitchFamily="50" charset="-128"/>
                          <a:ea typeface="メイリオ" panose="020B0604030504040204" pitchFamily="50" charset="-128"/>
                        </a:rPr>
                        <a:t>メソッドに</a:t>
                      </a:r>
                      <a:r>
                        <a:rPr lang="en-US" altLang="ja-JP" sz="900" dirty="0">
                          <a:effectLst/>
                          <a:latin typeface="メイリオ" panose="020B0604030504040204" pitchFamily="50" charset="-128"/>
                          <a:ea typeface="メイリオ" panose="020B0604030504040204" pitchFamily="50" charset="-128"/>
                        </a:rPr>
                        <a:t>redirect</a:t>
                      </a:r>
                      <a:r>
                        <a:rPr lang="ja-JP" altLang="en-US" sz="900" dirty="0">
                          <a:effectLst/>
                          <a:latin typeface="メイリオ" panose="020B0604030504040204" pitchFamily="50" charset="-128"/>
                          <a:ea typeface="メイリオ" panose="020B0604030504040204" pitchFamily="50" charset="-128"/>
                        </a:rPr>
                        <a:t>。</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83864479"/>
                  </a:ext>
                </a:extLst>
              </a:tr>
              <a:tr h="297497">
                <a:tc>
                  <a:txBody>
                    <a:bodyPr/>
                    <a:lstStyle/>
                    <a:p>
                      <a:pPr fontAlgn="t"/>
                      <a:r>
                        <a:rPr lang="en-US" sz="900" dirty="0">
                          <a:effectLst/>
                          <a:latin typeface="メイリオ" panose="020B0604030504040204" pitchFamily="50" charset="-128"/>
                          <a:ea typeface="メイリオ" panose="020B0604030504040204" pitchFamily="50" charset="-128"/>
                        </a:rPr>
                        <a:t>destroy</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が正しければ処理。レコードを論理削除。</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692120339"/>
                  </a:ext>
                </a:extLst>
              </a:tr>
              <a:tr h="221633">
                <a:tc>
                  <a:txBody>
                    <a:bodyPr/>
                    <a:lstStyle/>
                    <a:p>
                      <a:pPr fontAlgn="t"/>
                      <a:r>
                        <a:rPr lang="en-US" sz="900" dirty="0" err="1">
                          <a:effectLst/>
                          <a:latin typeface="メイリオ" panose="020B0604030504040204" pitchFamily="50" charset="-128"/>
                          <a:ea typeface="メイリオ" panose="020B0604030504040204" pitchFamily="50" charset="-128"/>
                        </a:rPr>
                        <a:t>csvImport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件取り込む（文字形式を</a:t>
                      </a:r>
                      <a:r>
                        <a:rPr lang="en-US" altLang="ja-JP" sz="900" dirty="0">
                          <a:effectLst/>
                          <a:latin typeface="メイリオ" panose="020B0604030504040204" pitchFamily="50" charset="-128"/>
                          <a:ea typeface="メイリオ" panose="020B0604030504040204" pitchFamily="50" charset="-128"/>
                        </a:rPr>
                        <a:t>UTF-8</a:t>
                      </a:r>
                      <a:r>
                        <a:rPr lang="ja-JP" altLang="en-US" sz="900" dirty="0">
                          <a:effectLst/>
                          <a:latin typeface="メイリオ" panose="020B0604030504040204" pitchFamily="50" charset="-128"/>
                          <a:ea typeface="メイリオ" panose="020B0604030504040204" pitchFamily="50" charset="-128"/>
                        </a:rPr>
                        <a:t>に）。</a:t>
                      </a:r>
                      <a:r>
                        <a:rPr lang="en-US" altLang="ja-JP" sz="900" dirty="0" err="1">
                          <a:effectLst/>
                          <a:latin typeface="メイリオ" panose="020B0604030504040204" pitchFamily="50" charset="-128"/>
                          <a:ea typeface="メイリオ" panose="020B0604030504040204" pitchFamily="50" charset="-128"/>
                        </a:rPr>
                        <a:t>PatientDeviceView</a:t>
                      </a:r>
                      <a:r>
                        <a:rPr lang="ja-JP" altLang="en-US" sz="900" dirty="0">
                          <a:effectLst/>
                          <a:latin typeface="メイリオ" panose="020B0604030504040204" pitchFamily="50" charset="-128"/>
                          <a:ea typeface="メイリオ" panose="020B0604030504040204" pitchFamily="50" charset="-128"/>
                        </a:rPr>
                        <a:t>でインスタンス化し、</a:t>
                      </a:r>
                      <a:r>
                        <a:rPr lang="en-US" altLang="ja-JP" sz="900" dirty="0" err="1">
                          <a:effectLst/>
                          <a:latin typeface="メイリオ" panose="020B0604030504040204" pitchFamily="50" charset="-128"/>
                          <a:ea typeface="メイリオ" panose="020B0604030504040204" pitchFamily="50" charset="-128"/>
                        </a:rPr>
                        <a:t>new.jsp</a:t>
                      </a:r>
                      <a:r>
                        <a:rPr lang="ja-JP" altLang="en-US" sz="900" dirty="0">
                          <a:effectLst/>
                          <a:latin typeface="メイリオ" panose="020B0604030504040204" pitchFamily="50" charset="-128"/>
                          <a:ea typeface="メイリオ" panose="020B0604030504040204" pitchFamily="50" charset="-128"/>
                        </a:rPr>
                        <a:t>に</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データを表示。</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832239639"/>
                  </a:ext>
                </a:extLst>
              </a:tr>
              <a:tr h="221633">
                <a:tc>
                  <a:txBody>
                    <a:bodyPr/>
                    <a:lstStyle/>
                    <a:p>
                      <a:pPr fontAlgn="t"/>
                      <a:r>
                        <a:rPr lang="en-US" sz="900" dirty="0" err="1">
                          <a:effectLst/>
                          <a:latin typeface="メイリオ" panose="020B0604030504040204" pitchFamily="50" charset="-128"/>
                          <a:ea typeface="メイリオ" panose="020B0604030504040204" pitchFamily="50" charset="-128"/>
                        </a:rPr>
                        <a:t>csvAllImport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データ（複数レコード）をまとめて読み込む（文字形式を</a:t>
                      </a:r>
                      <a:r>
                        <a:rPr lang="en-US" altLang="ja-JP" sz="900" dirty="0">
                          <a:effectLst/>
                          <a:latin typeface="メイリオ" panose="020B0604030504040204" pitchFamily="50" charset="-128"/>
                          <a:ea typeface="メイリオ" panose="020B0604030504040204" pitchFamily="50" charset="-128"/>
                        </a:rPr>
                        <a:t>UTF-8</a:t>
                      </a:r>
                      <a:r>
                        <a:rPr lang="ja-JP" altLang="en-US" sz="900" dirty="0">
                          <a:effectLst/>
                          <a:latin typeface="メイリオ" panose="020B0604030504040204" pitchFamily="50" charset="-128"/>
                          <a:ea typeface="メイリオ" panose="020B0604030504040204" pitchFamily="50" charset="-128"/>
                        </a:rPr>
                        <a:t>に）。データを</a:t>
                      </a:r>
                      <a:r>
                        <a:rPr lang="en-US" altLang="ja-JP" sz="900" dirty="0" err="1">
                          <a:effectLst/>
                          <a:latin typeface="メイリオ" panose="020B0604030504040204" pitchFamily="50" charset="-128"/>
                          <a:ea typeface="メイリオ" panose="020B0604030504040204" pitchFamily="50" charset="-128"/>
                        </a:rPr>
                        <a:t>csv_check.jsp</a:t>
                      </a:r>
                      <a:r>
                        <a:rPr lang="ja-JP" altLang="en-US" sz="900" dirty="0">
                          <a:effectLst/>
                          <a:latin typeface="メイリオ" panose="020B0604030504040204" pitchFamily="50" charset="-128"/>
                          <a:ea typeface="メイリオ" panose="020B0604030504040204" pitchFamily="50" charset="-128"/>
                        </a:rPr>
                        <a:t>に送り、確認。</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81560343"/>
                  </a:ext>
                </a:extLst>
              </a:tr>
              <a:tr h="275539">
                <a:tc>
                  <a:txBody>
                    <a:bodyPr/>
                    <a:lstStyle/>
                    <a:p>
                      <a:pPr fontAlgn="t"/>
                      <a:r>
                        <a:rPr lang="en-US" sz="900" dirty="0" err="1">
                          <a:effectLst/>
                          <a:latin typeface="メイリオ" panose="020B0604030504040204" pitchFamily="50" charset="-128"/>
                          <a:ea typeface="メイリオ" panose="020B0604030504040204" pitchFamily="50" charset="-128"/>
                        </a:rPr>
                        <a:t>csvModify</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読み込んだ複数レコードの</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データから不要なレコードを削除。残った</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データをセッションスコープに登録し、再度</a:t>
                      </a:r>
                      <a:r>
                        <a:rPr lang="en-US" altLang="ja-JP" sz="900" dirty="0" err="1">
                          <a:effectLst/>
                          <a:latin typeface="メイリオ" panose="020B0604030504040204" pitchFamily="50" charset="-128"/>
                          <a:ea typeface="メイリオ" panose="020B0604030504040204" pitchFamily="50" charset="-128"/>
                        </a:rPr>
                        <a:t>csv_check.jsp</a:t>
                      </a:r>
                      <a:r>
                        <a:rPr lang="ja-JP" altLang="en-US" sz="900" dirty="0">
                          <a:effectLst/>
                          <a:latin typeface="メイリオ" panose="020B0604030504040204" pitchFamily="50" charset="-128"/>
                          <a:ea typeface="メイリオ" panose="020B0604030504040204" pitchFamily="50" charset="-128"/>
                        </a:rPr>
                        <a:t>に。</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040767380"/>
                  </a:ext>
                </a:extLst>
              </a:tr>
              <a:tr h="229553">
                <a:tc>
                  <a:txBody>
                    <a:bodyPr/>
                    <a:lstStyle/>
                    <a:p>
                      <a:pPr fontAlgn="t"/>
                      <a:r>
                        <a:rPr lang="en-US" sz="900" dirty="0" err="1">
                          <a:effectLst/>
                          <a:latin typeface="メイリオ" panose="020B0604030504040204" pitchFamily="50" charset="-128"/>
                          <a:ea typeface="メイリオ" panose="020B0604030504040204" pitchFamily="50" charset="-128"/>
                        </a:rPr>
                        <a:t>csvAllCreate</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取り込んだ</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データをデータベース（</a:t>
                      </a:r>
                      <a:r>
                        <a:rPr lang="en-US" altLang="ja-JP" sz="900" dirty="0" err="1">
                          <a:effectLst/>
                          <a:latin typeface="メイリオ" panose="020B0604030504040204" pitchFamily="50" charset="-128"/>
                          <a:ea typeface="メイリオ" panose="020B0604030504040204" pitchFamily="50" charset="-128"/>
                        </a:rPr>
                        <a:t>PatientDevice</a:t>
                      </a:r>
                      <a:r>
                        <a:rPr lang="en-US" altLang="ja-JP" sz="900" dirty="0">
                          <a:effectLst/>
                          <a:latin typeface="メイリオ" panose="020B0604030504040204" pitchFamily="50" charset="-128"/>
                          <a:ea typeface="メイリオ" panose="020B0604030504040204" pitchFamily="50" charset="-128"/>
                        </a:rPr>
                        <a:t>, Patient</a:t>
                      </a:r>
                      <a:r>
                        <a:rPr lang="ja-JP" altLang="en-US" sz="900" dirty="0">
                          <a:effectLst/>
                          <a:latin typeface="メイリオ" panose="020B0604030504040204" pitchFamily="50" charset="-128"/>
                          <a:ea typeface="メイリオ" panose="020B0604030504040204" pitchFamily="50" charset="-128"/>
                        </a:rPr>
                        <a:t>）に登録。データを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件ずつバリデーションし、エラーがなければ登録。</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788758347"/>
                  </a:ext>
                </a:extLst>
              </a:tr>
              <a:tr h="229553">
                <a:tc>
                  <a:txBody>
                    <a:bodyPr/>
                    <a:lstStyle/>
                    <a:p>
                      <a:pPr fontAlgn="t"/>
                      <a:r>
                        <a:rPr lang="en-US" sz="900" dirty="0" err="1">
                          <a:effectLst/>
                          <a:latin typeface="メイリオ" panose="020B0604030504040204" pitchFamily="50" charset="-128"/>
                          <a:ea typeface="メイリオ" panose="020B0604030504040204" pitchFamily="50" charset="-128"/>
                        </a:rPr>
                        <a:t>searchByPatId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をもとにデータを検索</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05357848"/>
                  </a:ext>
                </a:extLst>
              </a:tr>
            </a:tbl>
          </a:graphicData>
        </a:graphic>
      </p:graphicFrame>
      <p:sp>
        <p:nvSpPr>
          <p:cNvPr id="2" name="テキスト ボックス 1">
            <a:extLst>
              <a:ext uri="{FF2B5EF4-FFF2-40B4-BE49-F238E27FC236}">
                <a16:creationId xmlns:a16="http://schemas.microsoft.com/office/drawing/2014/main" id="{177ADBBB-BFF9-8CF6-A80A-36F1F7D694D3}"/>
              </a:ext>
            </a:extLst>
          </p:cNvPr>
          <p:cNvSpPr txBox="1"/>
          <p:nvPr/>
        </p:nvSpPr>
        <p:spPr>
          <a:xfrm>
            <a:off x="347136" y="230916"/>
            <a:ext cx="1637705"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PatientDeviceAction</a:t>
            </a:r>
            <a:r>
              <a:rPr lang="ja-JP" altLang="en-US" sz="900" dirty="0">
                <a:latin typeface="メイリオ" panose="020B0604030504040204" pitchFamily="50" charset="-128"/>
                <a:ea typeface="メイリオ" panose="020B0604030504040204" pitchFamily="50" charset="-128"/>
              </a:rPr>
              <a:t>クラス</a:t>
            </a:r>
          </a:p>
        </p:txBody>
      </p:sp>
      <p:graphicFrame>
        <p:nvGraphicFramePr>
          <p:cNvPr id="3" name="表 8">
            <a:extLst>
              <a:ext uri="{FF2B5EF4-FFF2-40B4-BE49-F238E27FC236}">
                <a16:creationId xmlns:a16="http://schemas.microsoft.com/office/drawing/2014/main" id="{6EFEA1AB-16B4-67DF-57F5-0EAB5A8229DD}"/>
              </a:ext>
            </a:extLst>
          </p:cNvPr>
          <p:cNvGraphicFramePr>
            <a:graphicFrameLocks noGrp="1"/>
          </p:cNvGraphicFramePr>
          <p:nvPr>
            <p:extLst>
              <p:ext uri="{D42A27DB-BD31-4B8C-83A1-F6EECF244321}">
                <p14:modId xmlns:p14="http://schemas.microsoft.com/office/powerpoint/2010/main" val="2705240776"/>
              </p:ext>
            </p:extLst>
          </p:nvPr>
        </p:nvGraphicFramePr>
        <p:xfrm>
          <a:off x="342306" y="4483296"/>
          <a:ext cx="9783827" cy="2245222"/>
        </p:xfrm>
        <a:graphic>
          <a:graphicData uri="http://schemas.openxmlformats.org/drawingml/2006/table">
            <a:tbl>
              <a:tblPr firstRow="1" bandRow="1">
                <a:tableStyleId>{8799B23B-EC83-4686-B30A-512413B5E67A}</a:tableStyleId>
              </a:tblPr>
              <a:tblGrid>
                <a:gridCol w="1624842">
                  <a:extLst>
                    <a:ext uri="{9D8B030D-6E8A-4147-A177-3AD203B41FA5}">
                      <a16:colId xmlns:a16="http://schemas.microsoft.com/office/drawing/2014/main" val="1394253334"/>
                    </a:ext>
                  </a:extLst>
                </a:gridCol>
                <a:gridCol w="8158985">
                  <a:extLst>
                    <a:ext uri="{9D8B030D-6E8A-4147-A177-3AD203B41FA5}">
                      <a16:colId xmlns:a16="http://schemas.microsoft.com/office/drawing/2014/main" val="2501236595"/>
                    </a:ext>
                  </a:extLst>
                </a:gridCol>
              </a:tblGrid>
              <a:tr h="279468">
                <a:tc>
                  <a:txBody>
                    <a:bodyPr/>
                    <a:lstStyle/>
                    <a:p>
                      <a:pPr algn="l" fontAlgn="b"/>
                      <a:r>
                        <a:rPr lang="en-US" altLang="ja-JP" sz="900" dirty="0" err="1">
                          <a:effectLst/>
                          <a:latin typeface="メイリオ" panose="020B0604030504040204" pitchFamily="50" charset="-128"/>
                          <a:ea typeface="メイリオ" panose="020B0604030504040204" pitchFamily="50" charset="-128"/>
                        </a:rPr>
                        <a:t>jsp</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用途</a:t>
                      </a:r>
                    </a:p>
                  </a:txBody>
                  <a:tcPr marL="50800" marR="50800" marT="50800" marB="50800" anchor="b"/>
                </a:tc>
                <a:extLst>
                  <a:ext uri="{0D108BD9-81ED-4DB2-BD59-A6C34878D82A}">
                    <a16:rowId xmlns:a16="http://schemas.microsoft.com/office/drawing/2014/main" val="3211795070"/>
                  </a:ext>
                </a:extLst>
              </a:tr>
              <a:tr h="257318">
                <a:tc>
                  <a:txBody>
                    <a:bodyPr/>
                    <a:lstStyle/>
                    <a:p>
                      <a:pPr algn="l" fontAlgn="t"/>
                      <a:r>
                        <a:rPr lang="en-US" sz="900" dirty="0" err="1">
                          <a:effectLst/>
                          <a:latin typeface="メイリオ" panose="020B0604030504040204" pitchFamily="50" charset="-128"/>
                          <a:ea typeface="メイリオ" panose="020B0604030504040204" pitchFamily="50" charset="-128"/>
                        </a:rPr>
                        <a:t>index.jsp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体内デバイスデータの一覧表示（</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ページ最大</a:t>
                      </a:r>
                      <a:r>
                        <a:rPr lang="en-US" altLang="ja-JP" sz="900" dirty="0">
                          <a:effectLst/>
                          <a:latin typeface="メイリオ" panose="020B0604030504040204" pitchFamily="50" charset="-128"/>
                          <a:ea typeface="メイリオ" panose="020B0604030504040204" pitchFamily="50" charset="-128"/>
                        </a:rPr>
                        <a:t>20</a:t>
                      </a:r>
                      <a:r>
                        <a:rPr lang="ja-JP" altLang="en-US" sz="900" dirty="0">
                          <a:effectLst/>
                          <a:latin typeface="メイリオ" panose="020B0604030504040204" pitchFamily="50" charset="-128"/>
                          <a:ea typeface="メイリオ" panose="020B0604030504040204" pitchFamily="50" charset="-128"/>
                        </a:rPr>
                        <a:t>レコード）。</a:t>
                      </a:r>
                      <a:r>
                        <a:rPr lang="en-US" altLang="ja-JP" sz="900" dirty="0">
                          <a:effectLst/>
                          <a:latin typeface="メイリオ" panose="020B0604030504040204" pitchFamily="50" charset="-128"/>
                          <a:ea typeface="メイリオ" panose="020B0604030504040204" pitchFamily="50" charset="-128"/>
                        </a:rPr>
                        <a:t>Flush</a:t>
                      </a:r>
                      <a:r>
                        <a:rPr lang="ja-JP" altLang="en-US" sz="900" dirty="0">
                          <a:effectLst/>
                          <a:latin typeface="メイリオ" panose="020B0604030504040204" pitchFamily="50" charset="-128"/>
                          <a:ea typeface="メイリオ" panose="020B0604030504040204" pitchFamily="50" charset="-128"/>
                        </a:rPr>
                        <a:t>メッセージ（データ登録時）を表示</a:t>
                      </a:r>
                    </a:p>
                  </a:txBody>
                  <a:tcPr marL="50800" marR="50800" marT="50800" marB="50800"/>
                </a:tc>
                <a:extLst>
                  <a:ext uri="{0D108BD9-81ED-4DB2-BD59-A6C34878D82A}">
                    <a16:rowId xmlns:a16="http://schemas.microsoft.com/office/drawing/2014/main" val="119574636"/>
                  </a:ext>
                </a:extLst>
              </a:tr>
              <a:tr h="257318">
                <a:tc>
                  <a:txBody>
                    <a:bodyPr/>
                    <a:lstStyle/>
                    <a:p>
                      <a:pPr algn="l" fontAlgn="t"/>
                      <a:r>
                        <a:rPr lang="en-US" sz="900" dirty="0" err="1">
                          <a:effectLst/>
                          <a:latin typeface="メイリオ" panose="020B0604030504040204" pitchFamily="50" charset="-128"/>
                          <a:ea typeface="メイリオ" panose="020B0604030504040204" pitchFamily="50" charset="-128"/>
                        </a:rPr>
                        <a:t>new.jsp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_</a:t>
                      </a:r>
                      <a:r>
                        <a:rPr lang="en-US" altLang="ja-JP" sz="900" dirty="0" err="1">
                          <a:effectLst/>
                          <a:latin typeface="メイリオ" panose="020B0604030504040204" pitchFamily="50" charset="-128"/>
                          <a:ea typeface="メイリオ" panose="020B0604030504040204" pitchFamily="50" charset="-128"/>
                        </a:rPr>
                        <a:t>form.jsp</a:t>
                      </a:r>
                      <a:r>
                        <a:rPr lang="ja-JP" altLang="en-US" sz="900" dirty="0">
                          <a:effectLst/>
                          <a:latin typeface="メイリオ" panose="020B0604030504040204" pitchFamily="50" charset="-128"/>
                          <a:ea typeface="メイリオ" panose="020B0604030504040204" pitchFamily="50" charset="-128"/>
                        </a:rPr>
                        <a:t>取得。</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ファイル（複数レコード）の読み込み。</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599315136"/>
                  </a:ext>
                </a:extLst>
              </a:tr>
              <a:tr h="257318">
                <a:tc>
                  <a:txBody>
                    <a:bodyPr/>
                    <a:lstStyle/>
                    <a:p>
                      <a:pPr algn="l" fontAlgn="t"/>
                      <a:r>
                        <a:rPr lang="en-US" sz="900" dirty="0" err="1">
                          <a:effectLst/>
                          <a:latin typeface="メイリオ" panose="020B0604030504040204" pitchFamily="50" charset="-128"/>
                          <a:ea typeface="メイリオ" panose="020B0604030504040204" pitchFamily="50" charset="-128"/>
                        </a:rPr>
                        <a:t>check.jsp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新規登録画面で入力した値を確認する画面</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018041576"/>
                  </a:ext>
                </a:extLst>
              </a:tr>
              <a:tr h="235870">
                <a:tc>
                  <a:txBody>
                    <a:bodyPr/>
                    <a:lstStyle/>
                    <a:p>
                      <a:pPr algn="l" fontAlgn="t"/>
                      <a:r>
                        <a:rPr lang="en-US" sz="900" dirty="0">
                          <a:effectLst/>
                          <a:latin typeface="メイリオ" panose="020B0604030504040204" pitchFamily="50" charset="-128"/>
                          <a:ea typeface="メイリオ" panose="020B0604030504040204" pitchFamily="50" charset="-128"/>
                        </a:rPr>
                        <a:t>_</a:t>
                      </a:r>
                      <a:r>
                        <a:rPr lang="en-US" sz="900" dirty="0" err="1">
                          <a:effectLst/>
                          <a:latin typeface="メイリオ" panose="020B0604030504040204" pitchFamily="50" charset="-128"/>
                          <a:ea typeface="メイリオ" panose="020B0604030504040204" pitchFamily="50" charset="-128"/>
                        </a:rPr>
                        <a:t>form.jsp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体内デバイス項目入力画面。</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35870">
                <a:tc>
                  <a:txBody>
                    <a:bodyPr/>
                    <a:lstStyle/>
                    <a:p>
                      <a:pPr fontAlgn="t"/>
                      <a:r>
                        <a:rPr lang="en-US" sz="900" dirty="0" err="1">
                          <a:effectLst/>
                          <a:latin typeface="メイリオ" panose="020B0604030504040204" pitchFamily="50" charset="-128"/>
                          <a:ea typeface="メイリオ" panose="020B0604030504040204" pitchFamily="50" charset="-128"/>
                        </a:rPr>
                        <a:t>patLockForm.jsp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900" dirty="0">
                          <a:effectLst/>
                          <a:latin typeface="メイリオ" panose="020B0604030504040204" pitchFamily="50" charset="-128"/>
                          <a:ea typeface="メイリオ" panose="020B0604030504040204" pitchFamily="50" charset="-128"/>
                        </a:rPr>
                        <a:t>体内デバイス項目入力画面（患者情報が更新できないよう</a:t>
                      </a:r>
                      <a:r>
                        <a:rPr lang="en-US" altLang="ja-JP" sz="900" dirty="0">
                          <a:effectLst/>
                          <a:latin typeface="メイリオ" panose="020B0604030504040204" pitchFamily="50" charset="-128"/>
                          <a:ea typeface="メイリオ" panose="020B0604030504040204" pitchFamily="50" charset="-128"/>
                        </a:rPr>
                        <a:t>Lock</a:t>
                      </a:r>
                      <a:r>
                        <a:rPr lang="ja-JP" altLang="en-US" sz="900" dirty="0">
                          <a:effectLst/>
                          <a:latin typeface="メイリオ" panose="020B0604030504040204" pitchFamily="50" charset="-128"/>
                          <a:ea typeface="メイリオ" panose="020B0604030504040204" pitchFamily="50" charset="-128"/>
                        </a:rPr>
                        <a:t>をかけている）。編集時に使用。</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499177451"/>
                  </a:ext>
                </a:extLst>
              </a:tr>
              <a:tr h="235870">
                <a:tc>
                  <a:txBody>
                    <a:bodyPr/>
                    <a:lstStyle/>
                    <a:p>
                      <a:pPr algn="l" fontAlgn="t"/>
                      <a:r>
                        <a:rPr lang="en-US" sz="900" dirty="0" err="1">
                          <a:effectLst/>
                          <a:latin typeface="メイリオ" panose="020B0604030504040204" pitchFamily="50" charset="-128"/>
                          <a:ea typeface="メイリオ" panose="020B0604030504040204" pitchFamily="50" charset="-128"/>
                        </a:rPr>
                        <a:t>show.jsp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体内デバイスの詳細画面表示。編集可能。</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625248501"/>
                  </a:ext>
                </a:extLst>
              </a:tr>
              <a:tr h="235870">
                <a:tc>
                  <a:txBody>
                    <a:bodyPr/>
                    <a:lstStyle/>
                    <a:p>
                      <a:pPr algn="l" fontAlgn="t"/>
                      <a:r>
                        <a:rPr lang="en-US" sz="900" dirty="0" err="1">
                          <a:effectLst/>
                          <a:latin typeface="メイリオ" panose="020B0604030504040204" pitchFamily="50" charset="-128"/>
                          <a:ea typeface="メイリオ" panose="020B0604030504040204" pitchFamily="50" charset="-128"/>
                        </a:rPr>
                        <a:t>csv_check.jsp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（複数レコード）取り込みデータを表示。取り込まない場合は、取り込まないボタンで削除。</a:t>
                      </a:r>
                    </a:p>
                  </a:txBody>
                  <a:tcPr marL="50800" marR="50800" marT="50800" marB="50800"/>
                </a:tc>
                <a:extLst>
                  <a:ext uri="{0D108BD9-81ED-4DB2-BD59-A6C34878D82A}">
                    <a16:rowId xmlns:a16="http://schemas.microsoft.com/office/drawing/2014/main" val="3847739241"/>
                  </a:ext>
                </a:extLst>
              </a:tr>
              <a:tr h="235870">
                <a:tc>
                  <a:txBody>
                    <a:bodyPr/>
                    <a:lstStyle/>
                    <a:p>
                      <a:pPr fontAlgn="t"/>
                      <a:r>
                        <a:rPr lang="en-US" sz="900" dirty="0" err="1">
                          <a:effectLst/>
                          <a:latin typeface="メイリオ" panose="020B0604030504040204" pitchFamily="50" charset="-128"/>
                          <a:ea typeface="メイリオ" panose="020B0604030504040204" pitchFamily="50" charset="-128"/>
                        </a:rPr>
                        <a:t>edit.jsp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編集画面。</a:t>
                      </a:r>
                      <a:r>
                        <a:rPr lang="en-US" altLang="ja-JP" sz="900" dirty="0">
                          <a:effectLst/>
                          <a:latin typeface="メイリオ" panose="020B0604030504040204" pitchFamily="50" charset="-128"/>
                          <a:ea typeface="メイリオ" panose="020B0604030504040204" pitchFamily="50" charset="-128"/>
                        </a:rPr>
                        <a:t>_form</a:t>
                      </a:r>
                      <a:r>
                        <a:rPr lang="ja-JP" altLang="en-US" sz="900" dirty="0">
                          <a:effectLst/>
                          <a:latin typeface="メイリオ" panose="020B0604030504040204" pitchFamily="50" charset="-128"/>
                          <a:ea typeface="メイリオ" panose="020B0604030504040204" pitchFamily="50" charset="-128"/>
                        </a:rPr>
                        <a:t>で入力項目を表示。</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101571923"/>
                  </a:ext>
                </a:extLst>
              </a:tr>
            </a:tbl>
          </a:graphicData>
        </a:graphic>
      </p:graphicFrame>
      <p:sp>
        <p:nvSpPr>
          <p:cNvPr id="5" name="テキスト ボックス 4">
            <a:extLst>
              <a:ext uri="{FF2B5EF4-FFF2-40B4-BE49-F238E27FC236}">
                <a16:creationId xmlns:a16="http://schemas.microsoft.com/office/drawing/2014/main" id="{D422F181-21D1-539A-665D-6A74CCA66466}"/>
              </a:ext>
            </a:extLst>
          </p:cNvPr>
          <p:cNvSpPr txBox="1"/>
          <p:nvPr/>
        </p:nvSpPr>
        <p:spPr>
          <a:xfrm>
            <a:off x="346588" y="4235530"/>
            <a:ext cx="1350976"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jsp</a:t>
            </a:r>
            <a:endParaRPr lang="ja-JP" altLang="en-US" sz="900" dirty="0">
              <a:latin typeface="メイリオ" panose="020B0604030504040204" pitchFamily="50" charset="-128"/>
              <a:ea typeface="メイリオ" panose="020B0604030504040204" pitchFamily="50" charset="-128"/>
            </a:endParaRPr>
          </a:p>
        </p:txBody>
      </p:sp>
      <p:sp>
        <p:nvSpPr>
          <p:cNvPr id="4" name="テキスト ボックス 3">
            <a:extLst>
              <a:ext uri="{FF2B5EF4-FFF2-40B4-BE49-F238E27FC236}">
                <a16:creationId xmlns:a16="http://schemas.microsoft.com/office/drawing/2014/main" id="{0DBD737E-8DD3-9A37-2336-C1F66D630159}"/>
              </a:ext>
            </a:extLst>
          </p:cNvPr>
          <p:cNvSpPr txBox="1"/>
          <p:nvPr/>
        </p:nvSpPr>
        <p:spPr>
          <a:xfrm>
            <a:off x="-3714" y="-4235"/>
            <a:ext cx="2759089" cy="230832"/>
          </a:xfrm>
          <a:prstGeom prst="rect">
            <a:avLst/>
          </a:prstGeom>
          <a:solidFill>
            <a:schemeClr val="bg1">
              <a:lumMod val="85000"/>
            </a:schemeClr>
          </a:solidFill>
        </p:spPr>
        <p:txBody>
          <a:bodyPr wrap="none" rtlCol="0">
            <a:spAutoFit/>
          </a:bodyPr>
          <a:lstStyle/>
          <a:p>
            <a:r>
              <a:rPr lang="ja-JP" altLang="en-US" sz="900" dirty="0"/>
              <a:t>患者のデバイス登録　</a:t>
            </a:r>
            <a:r>
              <a:rPr lang="en-US" altLang="ja-JP" sz="900" dirty="0"/>
              <a:t>Action</a:t>
            </a:r>
            <a:r>
              <a:rPr lang="ja-JP" altLang="en-US" sz="900" dirty="0"/>
              <a:t>クラス・</a:t>
            </a:r>
            <a:r>
              <a:rPr lang="en-US" altLang="ja-JP" sz="900" dirty="0" err="1"/>
              <a:t>jsp</a:t>
            </a:r>
            <a:r>
              <a:rPr lang="ja-JP" altLang="en-US" sz="900" dirty="0"/>
              <a:t>ファイル</a:t>
            </a:r>
          </a:p>
        </p:txBody>
      </p:sp>
    </p:spTree>
    <p:extLst>
      <p:ext uri="{BB962C8B-B14F-4D97-AF65-F5344CB8AC3E}">
        <p14:creationId xmlns:p14="http://schemas.microsoft.com/office/powerpoint/2010/main" val="12326023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 8">
            <a:extLst>
              <a:ext uri="{FF2B5EF4-FFF2-40B4-BE49-F238E27FC236}">
                <a16:creationId xmlns:a16="http://schemas.microsoft.com/office/drawing/2014/main" id="{D67AD5AE-ADEC-9C76-1B41-4A7D30235F97}"/>
              </a:ext>
            </a:extLst>
          </p:cNvPr>
          <p:cNvGraphicFramePr>
            <a:graphicFrameLocks noGrp="1"/>
          </p:cNvGraphicFramePr>
          <p:nvPr>
            <p:extLst>
              <p:ext uri="{D42A27DB-BD31-4B8C-83A1-F6EECF244321}">
                <p14:modId xmlns:p14="http://schemas.microsoft.com/office/powerpoint/2010/main" val="2434583962"/>
              </p:ext>
            </p:extLst>
          </p:nvPr>
        </p:nvGraphicFramePr>
        <p:xfrm>
          <a:off x="328811" y="471685"/>
          <a:ext cx="11532988" cy="4616784"/>
        </p:xfrm>
        <a:graphic>
          <a:graphicData uri="http://schemas.openxmlformats.org/drawingml/2006/table">
            <a:tbl>
              <a:tblPr firstRow="1" bandRow="1">
                <a:tableStyleId>{8799B23B-EC83-4686-B30A-512413B5E67A}</a:tableStyleId>
              </a:tblPr>
              <a:tblGrid>
                <a:gridCol w="1643922">
                  <a:extLst>
                    <a:ext uri="{9D8B030D-6E8A-4147-A177-3AD203B41FA5}">
                      <a16:colId xmlns:a16="http://schemas.microsoft.com/office/drawing/2014/main" val="1394253334"/>
                    </a:ext>
                  </a:extLst>
                </a:gridCol>
                <a:gridCol w="1557867">
                  <a:extLst>
                    <a:ext uri="{9D8B030D-6E8A-4147-A177-3AD203B41FA5}">
                      <a16:colId xmlns:a16="http://schemas.microsoft.com/office/drawing/2014/main" val="2072105060"/>
                    </a:ext>
                  </a:extLst>
                </a:gridCol>
                <a:gridCol w="1607044">
                  <a:extLst>
                    <a:ext uri="{9D8B030D-6E8A-4147-A177-3AD203B41FA5}">
                      <a16:colId xmlns:a16="http://schemas.microsoft.com/office/drawing/2014/main" val="2833924481"/>
                    </a:ext>
                  </a:extLst>
                </a:gridCol>
                <a:gridCol w="6724155">
                  <a:extLst>
                    <a:ext uri="{9D8B030D-6E8A-4147-A177-3AD203B41FA5}">
                      <a16:colId xmlns:a16="http://schemas.microsoft.com/office/drawing/2014/main" val="2501236595"/>
                    </a:ext>
                  </a:extLst>
                </a:gridCol>
              </a:tblGrid>
              <a:tr h="262480">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413266">
                <a:tc>
                  <a:txBody>
                    <a:bodyPr/>
                    <a:lstStyle/>
                    <a:p>
                      <a:pPr algn="l" fontAlgn="t"/>
                      <a:r>
                        <a:rPr lang="en-US" sz="900" dirty="0">
                          <a:effectLst/>
                          <a:latin typeface="メイリオ" panose="020B0604030504040204" pitchFamily="50" charset="-128"/>
                          <a:ea typeface="メイリオ" panose="020B0604030504040204" pitchFamily="50" charset="-128"/>
                        </a:rPr>
                        <a:t>create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エラーがあれば返す</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pdv</a:t>
                      </a:r>
                      <a:r>
                        <a:rPr lang="en-US" sz="900" dirty="0">
                          <a:effectLst/>
                          <a:latin typeface="メイリオ" panose="020B0604030504040204" pitchFamily="50" charset="-128"/>
                          <a:ea typeface="メイリオ" panose="020B0604030504040204" pitchFamily="50" charset="-128"/>
                        </a:rPr>
                        <a:t>,</a:t>
                      </a:r>
                    </a:p>
                    <a:p>
                      <a:pPr fontAlgn="t"/>
                      <a:r>
                        <a:rPr lang="en-US" sz="900" dirty="0">
                          <a:effectLst/>
                          <a:latin typeface="メイリオ" panose="020B0604030504040204" pitchFamily="50" charset="-128"/>
                          <a:ea typeface="メイリオ" panose="020B0604030504040204" pitchFamily="50" charset="-128"/>
                        </a:rPr>
                        <a:t>Boolean </a:t>
                      </a:r>
                      <a:r>
                        <a:rPr lang="en-US" sz="900" dirty="0" err="1">
                          <a:effectLst/>
                          <a:latin typeface="メイリオ" panose="020B0604030504040204" pitchFamily="50" charset="-128"/>
                          <a:ea typeface="メイリオ" panose="020B0604030504040204" pitchFamily="50" charset="-128"/>
                        </a:rPr>
                        <a:t>duplicateCheck</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新規作成画面に入力されたデータ（</a:t>
                      </a:r>
                      <a:r>
                        <a:rPr lang="en-US" altLang="ja-JP" sz="900" dirty="0" err="1">
                          <a:effectLst/>
                          <a:latin typeface="メイリオ" panose="020B0604030504040204" pitchFamily="50" charset="-128"/>
                          <a:ea typeface="メイリオ" panose="020B0604030504040204" pitchFamily="50" charset="-128"/>
                        </a:rPr>
                        <a:t>PatientDeviceView</a:t>
                      </a:r>
                      <a:r>
                        <a:rPr lang="ja-JP" altLang="en-US" sz="900" dirty="0">
                          <a:effectLst/>
                          <a:latin typeface="メイリオ" panose="020B0604030504040204" pitchFamily="50" charset="-128"/>
                          <a:ea typeface="メイリオ" panose="020B0604030504040204" pitchFamily="50" charset="-128"/>
                        </a:rPr>
                        <a:t>）の値を</a:t>
                      </a:r>
                      <a:r>
                        <a:rPr lang="en-US" altLang="ja-JP" sz="900" dirty="0">
                          <a:effectLst/>
                          <a:latin typeface="メイリオ" panose="020B0604030504040204" pitchFamily="50" charset="-128"/>
                          <a:ea typeface="メイリオ" panose="020B0604030504040204" pitchFamily="50" charset="-128"/>
                        </a:rPr>
                        <a:t>Validator</a:t>
                      </a:r>
                      <a:r>
                        <a:rPr lang="ja-JP" altLang="en-US" sz="900" dirty="0">
                          <a:effectLst/>
                          <a:latin typeface="メイリオ" panose="020B0604030504040204" pitchFamily="50" charset="-128"/>
                          <a:ea typeface="メイリオ" panose="020B0604030504040204" pitchFamily="50" charset="-128"/>
                        </a:rPr>
                        <a:t>で検証後、エラーがなければ、</a:t>
                      </a:r>
                      <a:r>
                        <a:rPr lang="en-US" altLang="ja-JP" sz="900" dirty="0" err="1">
                          <a:effectLst/>
                          <a:latin typeface="メイリオ" panose="020B0604030504040204" pitchFamily="50" charset="-128"/>
                          <a:ea typeface="メイリオ" panose="020B0604030504040204" pitchFamily="50" charset="-128"/>
                        </a:rPr>
                        <a:t>PatientDevice</a:t>
                      </a:r>
                      <a:r>
                        <a:rPr lang="ja-JP" altLang="en-US" sz="900" dirty="0">
                          <a:effectLst/>
                          <a:latin typeface="メイリオ" panose="020B0604030504040204" pitchFamily="50" charset="-128"/>
                          <a:ea typeface="メイリオ" panose="020B0604030504040204" pitchFamily="50" charset="-128"/>
                        </a:rPr>
                        <a:t>テーブルと</a:t>
                      </a:r>
                      <a:r>
                        <a:rPr lang="en-US" altLang="ja-JP" sz="900" dirty="0">
                          <a:effectLst/>
                          <a:latin typeface="メイリオ" panose="020B0604030504040204" pitchFamily="50" charset="-128"/>
                          <a:ea typeface="メイリオ" panose="020B0604030504040204" pitchFamily="50" charset="-128"/>
                        </a:rPr>
                        <a:t>Patient</a:t>
                      </a:r>
                      <a:r>
                        <a:rPr lang="ja-JP" altLang="en-US" sz="900" dirty="0">
                          <a:effectLst/>
                          <a:latin typeface="メイリオ" panose="020B0604030504040204" pitchFamily="50" charset="-128"/>
                          <a:ea typeface="メイリオ" panose="020B0604030504040204" pitchFamily="50" charset="-128"/>
                        </a:rPr>
                        <a:t>テーブルに登録。</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19574636"/>
                  </a:ext>
                </a:extLst>
              </a:tr>
              <a:tr h="414902">
                <a:tc>
                  <a:txBody>
                    <a:bodyPr/>
                    <a:lstStyle/>
                    <a:p>
                      <a:pPr algn="l" fontAlgn="t"/>
                      <a:r>
                        <a:rPr lang="en-US" sz="900" dirty="0">
                          <a:effectLst/>
                          <a:latin typeface="メイリオ" panose="020B0604030504040204" pitchFamily="50" charset="-128"/>
                          <a:ea typeface="メイリオ" panose="020B0604030504040204" pitchFamily="50" charset="-128"/>
                        </a:rPr>
                        <a:t>update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エラーがあれば返す</a:t>
                      </a:r>
                    </a:p>
                  </a:txBody>
                  <a:tcPr marL="50800" marR="50800" marT="50800" marB="50800"/>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PatientDeviceView</a:t>
                      </a:r>
                      <a:r>
                        <a:rPr lang="en-US" altLang="ja-JP" sz="900" dirty="0">
                          <a:effectLst/>
                          <a:latin typeface="メイリオ" panose="020B0604030504040204" pitchFamily="50" charset="-128"/>
                          <a:ea typeface="メイリオ" panose="020B0604030504040204" pitchFamily="50" charset="-128"/>
                        </a:rPr>
                        <a:t> </a:t>
                      </a:r>
                      <a:r>
                        <a:rPr lang="en-US" altLang="ja-JP" sz="900" dirty="0" err="1">
                          <a:effectLst/>
                          <a:latin typeface="メイリオ" panose="020B0604030504040204" pitchFamily="50" charset="-128"/>
                          <a:ea typeface="メイリオ" panose="020B0604030504040204" pitchFamily="50" charset="-128"/>
                        </a:rPr>
                        <a:t>pdv</a:t>
                      </a:r>
                      <a:r>
                        <a:rPr lang="en-US" altLang="ja-JP" sz="900" dirty="0">
                          <a:effectLst/>
                          <a:latin typeface="メイリオ" panose="020B0604030504040204" pitchFamily="50" charset="-128"/>
                          <a:ea typeface="メイリオ" panose="020B0604030504040204" pitchFamily="50" charset="-128"/>
                        </a:rPr>
                        <a:t>,</a:t>
                      </a:r>
                    </a:p>
                    <a:p>
                      <a:pPr fontAlgn="t"/>
                      <a:r>
                        <a:rPr lang="en-US" altLang="ja-JP" sz="900" dirty="0">
                          <a:effectLst/>
                          <a:latin typeface="メイリオ" panose="020B0604030504040204" pitchFamily="50" charset="-128"/>
                          <a:ea typeface="メイリオ" panose="020B0604030504040204" pitchFamily="50" charset="-128"/>
                        </a:rPr>
                        <a:t>Boolean </a:t>
                      </a:r>
                      <a:r>
                        <a:rPr lang="en-US" altLang="ja-JP" sz="900" dirty="0" err="1">
                          <a:effectLst/>
                          <a:latin typeface="メイリオ" panose="020B0604030504040204" pitchFamily="50" charset="-128"/>
                          <a:ea typeface="メイリオ" panose="020B0604030504040204" pitchFamily="50" charset="-128"/>
                        </a:rPr>
                        <a:t>duplicateCheck</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画面から入力された体内デバイス情報の登録内容をもとに、データを更新する。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868133080"/>
                  </a:ext>
                </a:extLst>
              </a:tr>
              <a:tr h="262480">
                <a:tc>
                  <a:txBody>
                    <a:bodyPr/>
                    <a:lstStyle/>
                    <a:p>
                      <a:pPr algn="l" fontAlgn="t"/>
                      <a:r>
                        <a:rPr lang="en-US" sz="900" dirty="0">
                          <a:effectLst/>
                          <a:latin typeface="メイリオ" panose="020B0604030504040204" pitchFamily="50" charset="-128"/>
                          <a:ea typeface="メイリオ" panose="020B0604030504040204" pitchFamily="50" charset="-128"/>
                        </a:rPr>
                        <a:t>destroy</a:t>
                      </a: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void</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引数で指定した</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のレコードを論理削除。</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773374530"/>
                  </a:ext>
                </a:extLst>
              </a:tr>
              <a:tr h="390705">
                <a:tc>
                  <a:txBody>
                    <a:bodyPr/>
                    <a:lstStyle/>
                    <a:p>
                      <a:pPr algn="l" fontAlgn="t"/>
                      <a:r>
                        <a:rPr lang="en-US" sz="900" dirty="0" err="1">
                          <a:effectLst/>
                          <a:latin typeface="メイリオ" panose="020B0604030504040204" pitchFamily="50" charset="-128"/>
                          <a:ea typeface="メイリオ" panose="020B0604030504040204" pitchFamily="50" charset="-128"/>
                        </a:rPr>
                        <a:t>getDevAndPackPerPage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List&lt;</a:t>
                      </a:r>
                      <a:r>
                        <a:rPr lang="en-US" altLang="ja-JP" sz="900" dirty="0" err="1">
                          <a:effectLst/>
                          <a:latin typeface="メイリオ" panose="020B0604030504040204" pitchFamily="50" charset="-128"/>
                          <a:ea typeface="メイリオ" panose="020B0604030504040204" pitchFamily="50" charset="-128"/>
                        </a:rPr>
                        <a:t>SearchPatientDeviceView</a:t>
                      </a:r>
                      <a:r>
                        <a:rPr lang="en-US" altLang="ja-JP" sz="900" dirty="0">
                          <a:effectLst/>
                          <a:latin typeface="メイリオ" panose="020B0604030504040204" pitchFamily="50" charset="-128"/>
                          <a:ea typeface="メイリオ" panose="020B0604030504040204" pitchFamily="50" charset="-128"/>
                        </a:rPr>
                        <a:t>&gt;</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page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指定されたページ数の一覧画面に表示する体内デバイスデータ（添付文書データつき）を取得し、</a:t>
                      </a:r>
                      <a:r>
                        <a:rPr lang="en-US" altLang="ja-JP" sz="900" dirty="0" err="1">
                          <a:effectLst/>
                          <a:latin typeface="メイリオ" panose="020B0604030504040204" pitchFamily="50" charset="-128"/>
                          <a:ea typeface="メイリオ" panose="020B0604030504040204" pitchFamily="50" charset="-128"/>
                        </a:rPr>
                        <a:t>SearchPatientDeviceView</a:t>
                      </a:r>
                      <a:r>
                        <a:rPr lang="ja-JP" altLang="en-US" sz="900" dirty="0">
                          <a:effectLst/>
                          <a:latin typeface="メイリオ" panose="020B0604030504040204" pitchFamily="50" charset="-128"/>
                          <a:ea typeface="メイリオ" panose="020B0604030504040204" pitchFamily="50" charset="-128"/>
                        </a:rPr>
                        <a:t>のリストで返却する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4311672"/>
                  </a:ext>
                </a:extLst>
              </a:tr>
              <a:tr h="262480">
                <a:tc>
                  <a:txBody>
                    <a:bodyPr/>
                    <a:lstStyle/>
                    <a:p>
                      <a:pPr fontAlgn="t"/>
                      <a:r>
                        <a:rPr lang="en-US" sz="900" dirty="0" err="1">
                          <a:effectLst/>
                          <a:latin typeface="メイリオ" panose="020B0604030504040204" pitchFamily="50" charset="-128"/>
                          <a:ea typeface="メイリオ" panose="020B0604030504040204" pitchFamily="50" charset="-128"/>
                        </a:rPr>
                        <a:t>getAllPerPage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&gt;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page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指定されたページ数の一覧画面に表示する体内デバイスデータを取得し、</a:t>
                      </a:r>
                      <a:r>
                        <a:rPr lang="en-US" altLang="ja-JP" sz="900" dirty="0" err="1">
                          <a:effectLst/>
                          <a:latin typeface="メイリオ" panose="020B0604030504040204" pitchFamily="50" charset="-128"/>
                          <a:ea typeface="メイリオ" panose="020B0604030504040204" pitchFamily="50" charset="-128"/>
                        </a:rPr>
                        <a:t>PatientDeviceView</a:t>
                      </a:r>
                      <a:r>
                        <a:rPr lang="ja-JP" altLang="en-US" sz="900" dirty="0">
                          <a:effectLst/>
                          <a:latin typeface="メイリオ" panose="020B0604030504040204" pitchFamily="50" charset="-128"/>
                          <a:ea typeface="メイリオ" panose="020B0604030504040204" pitchFamily="50" charset="-128"/>
                        </a:rPr>
                        <a:t>のリストで返却する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240019672"/>
                  </a:ext>
                </a:extLst>
              </a:tr>
              <a:tr h="262480">
                <a:tc>
                  <a:txBody>
                    <a:bodyPr/>
                    <a:lstStyle/>
                    <a:p>
                      <a:pPr fontAlgn="t"/>
                      <a:r>
                        <a:rPr lang="en-US" sz="900" dirty="0" err="1">
                          <a:effectLst/>
                          <a:latin typeface="メイリオ" panose="020B0604030504040204" pitchFamily="50" charset="-128"/>
                          <a:ea typeface="メイリオ" panose="020B0604030504040204" pitchFamily="50" charset="-128"/>
                        </a:rPr>
                        <a:t>countAll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long</a:t>
                      </a:r>
                    </a:p>
                  </a:txBody>
                  <a:tcPr marL="50800" marR="50800" marT="50800" marB="50800"/>
                </a:tc>
                <a:tc>
                  <a:txBody>
                    <a:bodyPr/>
                    <a:lstStyle/>
                    <a:p>
                      <a:pPr fontAlgn="t"/>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Patientdevice</a:t>
                      </a:r>
                      <a:r>
                        <a:rPr lang="ja-JP" altLang="en-US" sz="900" dirty="0">
                          <a:effectLst/>
                          <a:latin typeface="メイリオ" panose="020B0604030504040204" pitchFamily="50" charset="-128"/>
                          <a:ea typeface="メイリオ" panose="020B0604030504040204" pitchFamily="50" charset="-128"/>
                        </a:rPr>
                        <a:t>テーブルにある全レコードの全件数を出力</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912611890"/>
                  </a:ext>
                </a:extLst>
              </a:tr>
              <a:tr h="262480">
                <a:tc>
                  <a:txBody>
                    <a:bodyPr/>
                    <a:lstStyle/>
                    <a:p>
                      <a:pPr fontAlgn="t"/>
                      <a:r>
                        <a:rPr lang="en-US" sz="900" dirty="0" err="1">
                          <a:effectLst/>
                          <a:latin typeface="メイリオ" panose="020B0604030504040204" pitchFamily="50" charset="-128"/>
                          <a:ea typeface="メイリオ" panose="020B0604030504040204" pitchFamily="50" charset="-128"/>
                        </a:rPr>
                        <a:t>findOne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id</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err="1">
                          <a:effectLst/>
                          <a:latin typeface="メイリオ" panose="020B0604030504040204" pitchFamily="50" charset="-128"/>
                          <a:ea typeface="メイリオ" panose="020B0604030504040204" pitchFamily="50" charset="-128"/>
                        </a:rPr>
                        <a:t>findOneInternal</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err="1">
                          <a:effectLst/>
                          <a:latin typeface="メイリオ" panose="020B0604030504040204" pitchFamily="50" charset="-128"/>
                          <a:ea typeface="メイリオ" panose="020B0604030504040204" pitchFamily="50" charset="-128"/>
                        </a:rPr>
                        <a:t>PatientDevice</a:t>
                      </a:r>
                      <a:r>
                        <a:rPr lang="ja-JP" altLang="en-US" sz="900" dirty="0">
                          <a:effectLst/>
                          <a:latin typeface="メイリオ" panose="020B0604030504040204" pitchFamily="50" charset="-128"/>
                          <a:ea typeface="メイリオ" panose="020B0604030504040204" pitchFamily="50" charset="-128"/>
                        </a:rPr>
                        <a:t>インスタンス取得し、そのあと、</a:t>
                      </a:r>
                      <a:r>
                        <a:rPr lang="en-US" altLang="ja-JP" sz="900" dirty="0" err="1">
                          <a:effectLst/>
                          <a:latin typeface="メイリオ" panose="020B0604030504040204" pitchFamily="50" charset="-128"/>
                          <a:ea typeface="メイリオ" panose="020B0604030504040204" pitchFamily="50" charset="-128"/>
                        </a:rPr>
                        <a:t>PatientDeviceView</a:t>
                      </a:r>
                      <a:r>
                        <a:rPr lang="ja-JP" altLang="en-US" sz="900" dirty="0">
                          <a:effectLst/>
                          <a:latin typeface="メイリオ" panose="020B0604030504040204" pitchFamily="50" charset="-128"/>
                          <a:ea typeface="メイリオ" panose="020B0604030504040204" pitchFamily="50" charset="-128"/>
                        </a:rPr>
                        <a:t>のインスタンスに変換。</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222399370"/>
                  </a:ext>
                </a:extLst>
              </a:tr>
              <a:tr h="262480">
                <a:tc>
                  <a:txBody>
                    <a:bodyPr/>
                    <a:lstStyle/>
                    <a:p>
                      <a:pPr fontAlgn="t"/>
                      <a:r>
                        <a:rPr lang="en-US" sz="900" dirty="0" err="1">
                          <a:effectLst/>
                          <a:latin typeface="メイリオ" panose="020B0604030504040204" pitchFamily="50" charset="-128"/>
                          <a:ea typeface="メイリオ" panose="020B0604030504040204" pitchFamily="50" charset="-128"/>
                        </a:rPr>
                        <a:t>findOneInternal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を条件に体内デバイステーブルのデータ（</a:t>
                      </a:r>
                      <a:r>
                        <a:rPr lang="en-US" altLang="ja-JP" sz="900" dirty="0" err="1">
                          <a:effectLst/>
                          <a:latin typeface="メイリオ" panose="020B0604030504040204" pitchFamily="50" charset="-128"/>
                          <a:ea typeface="メイリオ" panose="020B0604030504040204" pitchFamily="50" charset="-128"/>
                        </a:rPr>
                        <a:t>Patientdevice</a:t>
                      </a:r>
                      <a:r>
                        <a:rPr lang="ja-JP" altLang="en-US" sz="900" dirty="0">
                          <a:effectLst/>
                          <a:latin typeface="メイリオ" panose="020B0604030504040204" pitchFamily="50" charset="-128"/>
                          <a:ea typeface="メイリオ" panose="020B0604030504040204" pitchFamily="50" charset="-128"/>
                        </a:rPr>
                        <a:t>インスタンス）を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63489830"/>
                  </a:ext>
                </a:extLst>
              </a:tr>
              <a:tr h="262480">
                <a:tc>
                  <a:txBody>
                    <a:bodyPr/>
                    <a:lstStyle/>
                    <a:p>
                      <a:pPr fontAlgn="t"/>
                      <a:r>
                        <a:rPr lang="en-US" sz="900" dirty="0" err="1">
                          <a:effectLst/>
                          <a:latin typeface="メイリオ" panose="020B0604030504040204" pitchFamily="50" charset="-128"/>
                          <a:ea typeface="メイリオ" panose="020B0604030504040204" pitchFamily="50" charset="-128"/>
                        </a:rPr>
                        <a:t>countPatDevByPatientId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long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Patient </a:t>
                      </a:r>
                      <a:r>
                        <a:rPr lang="en-US" sz="900" dirty="0" err="1">
                          <a:effectLst/>
                          <a:latin typeface="メイリオ" panose="020B0604030504040204" pitchFamily="50" charset="-128"/>
                          <a:ea typeface="メイリオ" panose="020B0604030504040204" pitchFamily="50" charset="-128"/>
                        </a:rPr>
                        <a:t>patient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PatientDevice</a:t>
                      </a:r>
                      <a:r>
                        <a:rPr lang="ja-JP" altLang="en-US" sz="900" dirty="0">
                          <a:effectLst/>
                          <a:latin typeface="メイリオ" panose="020B0604030504040204" pitchFamily="50" charset="-128"/>
                          <a:ea typeface="メイリオ" panose="020B0604030504040204" pitchFamily="50" charset="-128"/>
                        </a:rPr>
                        <a:t>（体内デバイス）テーブルから、引数で指定した患者インスタンスのレコード数を取得し、返却する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545410877"/>
                  </a:ext>
                </a:extLst>
              </a:tr>
              <a:tr h="262480">
                <a:tc>
                  <a:txBody>
                    <a:bodyPr/>
                    <a:lstStyle/>
                    <a:p>
                      <a:pPr fontAlgn="t"/>
                      <a:r>
                        <a:rPr lang="en-US" sz="900" dirty="0" err="1">
                          <a:effectLst/>
                          <a:latin typeface="メイリオ" panose="020B0604030504040204" pitchFamily="50" charset="-128"/>
                          <a:ea typeface="メイリオ" panose="020B0604030504040204" pitchFamily="50" charset="-128"/>
                        </a:rPr>
                        <a:t>findAllPatDevbyPatient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sz="900" dirty="0" err="1">
                          <a:effectLst/>
                          <a:latin typeface="メイリオ" panose="020B0604030504040204" pitchFamily="50" charset="-128"/>
                          <a:ea typeface="メイリオ" panose="020B0604030504040204" pitchFamily="50" charset="-128"/>
                        </a:rPr>
                        <a:t>PatientDevice</a:t>
                      </a:r>
                      <a:r>
                        <a:rPr lang="en-US" sz="900" dirty="0">
                          <a:effectLst/>
                          <a:latin typeface="メイリオ" panose="020B0604030504040204" pitchFamily="50" charset="-128"/>
                          <a:ea typeface="メイリオ" panose="020B0604030504040204" pitchFamily="50" charset="-128"/>
                        </a:rPr>
                        <a:t>&gt;</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Patient </a:t>
                      </a:r>
                      <a:r>
                        <a:rPr lang="en-US" altLang="ja-JP" sz="900" dirty="0" err="1">
                          <a:effectLst/>
                          <a:latin typeface="メイリオ" panose="020B0604030504040204" pitchFamily="50" charset="-128"/>
                          <a:ea typeface="メイリオ" panose="020B0604030504040204" pitchFamily="50" charset="-128"/>
                        </a:rPr>
                        <a:t>patient</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PatientDevice</a:t>
                      </a:r>
                      <a:r>
                        <a:rPr lang="ja-JP" altLang="en-US" sz="900" dirty="0">
                          <a:effectLst/>
                          <a:latin typeface="メイリオ" panose="020B0604030504040204" pitchFamily="50" charset="-128"/>
                          <a:ea typeface="メイリオ" panose="020B0604030504040204" pitchFamily="50" charset="-128"/>
                        </a:rPr>
                        <a:t>（体内デバイス）テーブルから、引数で指定した患者のデバイスインスタンスのレコードを取得。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125343536"/>
                  </a:ext>
                </a:extLst>
              </a:tr>
              <a:tr h="262480">
                <a:tc>
                  <a:txBody>
                    <a:bodyPr/>
                    <a:lstStyle/>
                    <a:p>
                      <a:pPr fontAlgn="t"/>
                      <a:r>
                        <a:rPr lang="en-US" sz="900" dirty="0" err="1">
                          <a:effectLst/>
                          <a:latin typeface="メイリオ" panose="020B0604030504040204" pitchFamily="50" charset="-128"/>
                          <a:ea typeface="メイリオ" panose="020B0604030504040204" pitchFamily="50" charset="-128"/>
                        </a:rPr>
                        <a:t>countByPatientId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long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a:t>
                      </a:r>
                      <a:r>
                        <a:rPr lang="en-US" sz="900" dirty="0" err="1">
                          <a:effectLst/>
                          <a:latin typeface="メイリオ" panose="020B0604030504040204" pitchFamily="50" charset="-128"/>
                          <a:ea typeface="メイリオ" panose="020B0604030504040204" pitchFamily="50" charset="-128"/>
                        </a:rPr>
                        <a:t>patientId</a:t>
                      </a:r>
                      <a:r>
                        <a:rPr lang="en-US" sz="900" dirty="0">
                          <a:effectLst/>
                          <a:latin typeface="メイリオ" panose="020B0604030504040204" pitchFamily="50" charset="-128"/>
                          <a:ea typeface="メイリオ" panose="020B0604030504040204" pitchFamily="50" charset="-128"/>
                        </a:rPr>
                        <a:t> </a:t>
                      </a: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Patient(</a:t>
                      </a:r>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テーブルから、引数で指定した患者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のレコード数を取得し、返却する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971911974"/>
                  </a:ext>
                </a:extLst>
              </a:tr>
              <a:tr h="262480">
                <a:tc>
                  <a:txBody>
                    <a:bodyPr/>
                    <a:lstStyle/>
                    <a:p>
                      <a:pPr fontAlgn="t"/>
                      <a:r>
                        <a:rPr lang="en-US" sz="900" dirty="0" err="1">
                          <a:effectLst/>
                          <a:latin typeface="メイリオ" panose="020B0604030504040204" pitchFamily="50" charset="-128"/>
                          <a:ea typeface="メイリオ" panose="020B0604030504040204" pitchFamily="50" charset="-128"/>
                        </a:rPr>
                        <a:t>findPatient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Patient</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int </a:t>
                      </a:r>
                      <a:r>
                        <a:rPr lang="en-US" altLang="ja-JP" sz="900" dirty="0" err="1">
                          <a:effectLst/>
                          <a:latin typeface="メイリオ" panose="020B0604030504040204" pitchFamily="50" charset="-128"/>
                          <a:ea typeface="メイリオ" panose="020B0604030504040204" pitchFamily="50" charset="-128"/>
                        </a:rPr>
                        <a:t>patientId</a:t>
                      </a:r>
                      <a:r>
                        <a:rPr lang="en-US" altLang="ja-JP" sz="900" dirty="0">
                          <a:effectLst/>
                          <a:latin typeface="メイリオ" panose="020B0604030504040204" pitchFamily="50" charset="-128"/>
                          <a:ea typeface="メイリオ" panose="020B0604030504040204" pitchFamily="50" charset="-128"/>
                        </a:rPr>
                        <a:t> </a:t>
                      </a: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Patient(</a:t>
                      </a:r>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テーブルから、引数で指定した患者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のレコードを取得。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712812618"/>
                  </a:ext>
                </a:extLst>
              </a:tr>
              <a:tr h="262480">
                <a:tc>
                  <a:txBody>
                    <a:bodyPr/>
                    <a:lstStyle/>
                    <a:p>
                      <a:pPr fontAlgn="t"/>
                      <a:r>
                        <a:rPr lang="en-US" sz="900" dirty="0" err="1">
                          <a:effectLst/>
                          <a:latin typeface="メイリオ" panose="020B0604030504040204" pitchFamily="50" charset="-128"/>
                          <a:ea typeface="メイリオ" panose="020B0604030504040204" pitchFamily="50" charset="-128"/>
                        </a:rPr>
                        <a:t>createInternalPatient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pdv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入力データの患者情報が患者テーブルにない場合、患者データを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件登録する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57873970"/>
                  </a:ext>
                </a:extLst>
              </a:tr>
              <a:tr h="248151">
                <a:tc>
                  <a:txBody>
                    <a:bodyPr/>
                    <a:lstStyle/>
                    <a:p>
                      <a:pPr fontAlgn="t"/>
                      <a:r>
                        <a:rPr lang="en-US" sz="900" dirty="0" err="1">
                          <a:effectLst/>
                          <a:latin typeface="メイリオ" panose="020B0604030504040204" pitchFamily="50" charset="-128"/>
                          <a:ea typeface="メイリオ" panose="020B0604030504040204" pitchFamily="50" charset="-128"/>
                        </a:rPr>
                        <a:t>createInternalPatDevice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pdv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体内デバイスを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件登録する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165062958"/>
                  </a:ext>
                </a:extLst>
              </a:tr>
              <a:tr h="262480">
                <a:tc>
                  <a:txBody>
                    <a:bodyPr/>
                    <a:lstStyle/>
                    <a:p>
                      <a:pPr fontAlgn="t"/>
                      <a:r>
                        <a:rPr lang="en-US" sz="900" dirty="0" err="1">
                          <a:effectLst/>
                          <a:latin typeface="メイリオ" panose="020B0604030504040204" pitchFamily="50" charset="-128"/>
                          <a:ea typeface="メイリオ" panose="020B0604030504040204" pitchFamily="50" charset="-128"/>
                        </a:rPr>
                        <a:t>updateInternal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pdv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体内デバイス情報を更新する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930807965"/>
                  </a:ext>
                </a:extLst>
              </a:tr>
            </a:tbl>
          </a:graphicData>
        </a:graphic>
      </p:graphicFrame>
      <p:sp>
        <p:nvSpPr>
          <p:cNvPr id="6" name="テキスト ボックス 5">
            <a:extLst>
              <a:ext uri="{FF2B5EF4-FFF2-40B4-BE49-F238E27FC236}">
                <a16:creationId xmlns:a16="http://schemas.microsoft.com/office/drawing/2014/main" id="{56058240-75BF-528A-9F26-AFBE0C67EEDA}"/>
              </a:ext>
            </a:extLst>
          </p:cNvPr>
          <p:cNvSpPr txBox="1"/>
          <p:nvPr/>
        </p:nvSpPr>
        <p:spPr>
          <a:xfrm>
            <a:off x="339594" y="235064"/>
            <a:ext cx="1924407"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PatientDeviceService</a:t>
            </a:r>
            <a:r>
              <a:rPr lang="ja-JP" altLang="en-US" sz="900" dirty="0">
                <a:latin typeface="メイリオ" panose="020B0604030504040204" pitchFamily="50" charset="-128"/>
                <a:ea typeface="メイリオ" panose="020B0604030504040204" pitchFamily="50" charset="-128"/>
              </a:rPr>
              <a:t>クラス</a:t>
            </a:r>
          </a:p>
        </p:txBody>
      </p:sp>
      <p:sp>
        <p:nvSpPr>
          <p:cNvPr id="2" name="テキスト ボックス 1">
            <a:extLst>
              <a:ext uri="{FF2B5EF4-FFF2-40B4-BE49-F238E27FC236}">
                <a16:creationId xmlns:a16="http://schemas.microsoft.com/office/drawing/2014/main" id="{93AFCB31-4E82-9C98-A95E-FE5CA6C671AF}"/>
              </a:ext>
            </a:extLst>
          </p:cNvPr>
          <p:cNvSpPr txBox="1"/>
          <p:nvPr/>
        </p:nvSpPr>
        <p:spPr>
          <a:xfrm>
            <a:off x="-3714" y="-4235"/>
            <a:ext cx="2073003" cy="230832"/>
          </a:xfrm>
          <a:prstGeom prst="rect">
            <a:avLst/>
          </a:prstGeom>
          <a:solidFill>
            <a:schemeClr val="bg1">
              <a:lumMod val="85000"/>
            </a:schemeClr>
          </a:solidFill>
        </p:spPr>
        <p:txBody>
          <a:bodyPr wrap="none" rtlCol="0">
            <a:spAutoFit/>
          </a:bodyPr>
          <a:lstStyle/>
          <a:p>
            <a:r>
              <a:rPr lang="ja-JP" altLang="en-US" sz="900" dirty="0"/>
              <a:t>患者のデバイス登録　</a:t>
            </a:r>
            <a:r>
              <a:rPr lang="en-US" altLang="ja-JP" sz="900" dirty="0"/>
              <a:t>Service</a:t>
            </a:r>
            <a:r>
              <a:rPr lang="ja-JP" altLang="en-US" sz="900" dirty="0"/>
              <a:t>クラス</a:t>
            </a:r>
          </a:p>
        </p:txBody>
      </p:sp>
    </p:spTree>
    <p:extLst>
      <p:ext uri="{BB962C8B-B14F-4D97-AF65-F5344CB8AC3E}">
        <p14:creationId xmlns:p14="http://schemas.microsoft.com/office/powerpoint/2010/main" val="18683660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0D64F746-EBB9-35D4-57A3-9271055434EB}"/>
              </a:ext>
            </a:extLst>
          </p:cNvPr>
          <p:cNvSpPr txBox="1"/>
          <p:nvPr/>
        </p:nvSpPr>
        <p:spPr>
          <a:xfrm>
            <a:off x="337407" y="235064"/>
            <a:ext cx="1924406"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PatientDeviceValidator</a:t>
            </a:r>
            <a:endParaRPr lang="ja-JP" altLang="en-US" sz="900" dirty="0">
              <a:latin typeface="メイリオ" panose="020B0604030504040204" pitchFamily="50" charset="-128"/>
              <a:ea typeface="メイリオ" panose="020B0604030504040204" pitchFamily="50" charset="-128"/>
            </a:endParaRPr>
          </a:p>
        </p:txBody>
      </p:sp>
      <p:graphicFrame>
        <p:nvGraphicFramePr>
          <p:cNvPr id="5" name="表 8">
            <a:extLst>
              <a:ext uri="{FF2B5EF4-FFF2-40B4-BE49-F238E27FC236}">
                <a16:creationId xmlns:a16="http://schemas.microsoft.com/office/drawing/2014/main" id="{A92CDA8A-5124-5FFC-3B8D-59368FD59162}"/>
              </a:ext>
            </a:extLst>
          </p:cNvPr>
          <p:cNvGraphicFramePr>
            <a:graphicFrameLocks noGrp="1"/>
          </p:cNvGraphicFramePr>
          <p:nvPr>
            <p:extLst>
              <p:ext uri="{D42A27DB-BD31-4B8C-83A1-F6EECF244321}">
                <p14:modId xmlns:p14="http://schemas.microsoft.com/office/powerpoint/2010/main" val="2481978334"/>
              </p:ext>
            </p:extLst>
          </p:nvPr>
        </p:nvGraphicFramePr>
        <p:xfrm>
          <a:off x="345874" y="465896"/>
          <a:ext cx="11500252" cy="5285937"/>
        </p:xfrm>
        <a:graphic>
          <a:graphicData uri="http://schemas.openxmlformats.org/drawingml/2006/table">
            <a:tbl>
              <a:tblPr firstRow="1" bandRow="1">
                <a:tableStyleId>{8799B23B-EC83-4686-B30A-512413B5E67A}</a:tableStyleId>
              </a:tblPr>
              <a:tblGrid>
                <a:gridCol w="1779259">
                  <a:extLst>
                    <a:ext uri="{9D8B030D-6E8A-4147-A177-3AD203B41FA5}">
                      <a16:colId xmlns:a16="http://schemas.microsoft.com/office/drawing/2014/main" val="1394253334"/>
                    </a:ext>
                  </a:extLst>
                </a:gridCol>
                <a:gridCol w="1461934">
                  <a:extLst>
                    <a:ext uri="{9D8B030D-6E8A-4147-A177-3AD203B41FA5}">
                      <a16:colId xmlns:a16="http://schemas.microsoft.com/office/drawing/2014/main" val="2072105060"/>
                    </a:ext>
                  </a:extLst>
                </a:gridCol>
                <a:gridCol w="3023272">
                  <a:extLst>
                    <a:ext uri="{9D8B030D-6E8A-4147-A177-3AD203B41FA5}">
                      <a16:colId xmlns:a16="http://schemas.microsoft.com/office/drawing/2014/main" val="2833924481"/>
                    </a:ext>
                  </a:extLst>
                </a:gridCol>
                <a:gridCol w="5235787">
                  <a:extLst>
                    <a:ext uri="{9D8B030D-6E8A-4147-A177-3AD203B41FA5}">
                      <a16:colId xmlns:a16="http://schemas.microsoft.com/office/drawing/2014/main" val="2501236595"/>
                    </a:ext>
                  </a:extLst>
                </a:gridCol>
              </a:tblGrid>
              <a:tr h="313175">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568005">
                <a:tc>
                  <a:txBody>
                    <a:bodyPr/>
                    <a:lstStyle/>
                    <a:p>
                      <a:pPr algn="l" fontAlgn="t"/>
                      <a:r>
                        <a:rPr lang="en-US" sz="900" dirty="0">
                          <a:effectLst/>
                          <a:latin typeface="メイリオ" panose="020B0604030504040204" pitchFamily="50" charset="-128"/>
                          <a:ea typeface="メイリオ" panose="020B0604030504040204" pitchFamily="50" charset="-128"/>
                        </a:rPr>
                        <a:t>validate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エラーをリストで返す</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packService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PatientDeviceService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ptDevService</a:t>
                      </a:r>
                      <a:r>
                        <a:rPr lang="en-US" sz="900" dirty="0">
                          <a:effectLst/>
                          <a:latin typeface="メイリオ" panose="020B0604030504040204" pitchFamily="50" charset="-128"/>
                          <a:ea typeface="メイリオ" panose="020B0604030504040204" pitchFamily="50" charset="-128"/>
                        </a:rPr>
                        <a:t>,</a:t>
                      </a:r>
                    </a:p>
                    <a:p>
                      <a:pPr fontAlgn="t"/>
                      <a:r>
                        <a:rPr lang="en-US"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pdv</a:t>
                      </a:r>
                      <a:r>
                        <a:rPr lang="en-US" sz="900" dirty="0">
                          <a:effectLst/>
                          <a:latin typeface="メイリオ" panose="020B0604030504040204" pitchFamily="50" charset="-128"/>
                          <a:ea typeface="メイリオ" panose="020B0604030504040204" pitchFamily="50" charset="-128"/>
                        </a:rPr>
                        <a:t>, </a:t>
                      </a:r>
                    </a:p>
                    <a:p>
                      <a:pPr fontAlgn="t"/>
                      <a:r>
                        <a:rPr lang="en-US" sz="900" dirty="0">
                          <a:effectLst/>
                          <a:latin typeface="メイリオ" panose="020B0604030504040204" pitchFamily="50" charset="-128"/>
                          <a:ea typeface="メイリオ" panose="020B0604030504040204" pitchFamily="50" charset="-128"/>
                        </a:rPr>
                        <a:t>Boolean </a:t>
                      </a:r>
                      <a:r>
                        <a:rPr lang="en-US" sz="900" dirty="0" err="1">
                          <a:effectLst/>
                          <a:latin typeface="メイリオ" panose="020B0604030504040204" pitchFamily="50" charset="-128"/>
                          <a:ea typeface="メイリオ" panose="020B0604030504040204" pitchFamily="50" charset="-128"/>
                        </a:rPr>
                        <a:t>patientIdDuplicateCheckFlag</a:t>
                      </a:r>
                      <a:r>
                        <a:rPr lang="en-US" sz="900" dirty="0">
                          <a:effectLst/>
                          <a:latin typeface="メイリオ" panose="020B0604030504040204" pitchFamily="50" charset="-128"/>
                          <a:ea typeface="メイリオ" panose="020B0604030504040204" pitchFamily="50" charset="-128"/>
                        </a:rPr>
                        <a:t>, </a:t>
                      </a:r>
                    </a:p>
                    <a:p>
                      <a:pPr fontAlgn="t"/>
                      <a:r>
                        <a:rPr lang="en-US" sz="900" dirty="0">
                          <a:effectLst/>
                          <a:latin typeface="メイリオ" panose="020B0604030504040204" pitchFamily="50" charset="-128"/>
                          <a:ea typeface="メイリオ" panose="020B0604030504040204" pitchFamily="50" charset="-128"/>
                        </a:rPr>
                        <a:t>Boolean </a:t>
                      </a:r>
                      <a:r>
                        <a:rPr lang="en-US" sz="900" dirty="0" err="1">
                          <a:effectLst/>
                          <a:latin typeface="メイリオ" panose="020B0604030504040204" pitchFamily="50" charset="-128"/>
                          <a:ea typeface="メイリオ" panose="020B0604030504040204" pitchFamily="50" charset="-128"/>
                        </a:rPr>
                        <a:t>duplicateCheck</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体内デバイスインスタンスの各項目についてバリデーションを行う</a:t>
                      </a:r>
                      <a:endParaRPr lang="en-US" altLang="ja-JP" sz="900" dirty="0">
                        <a:effectLst/>
                        <a:latin typeface="メイリオ" panose="020B0604030504040204" pitchFamily="50" charset="-128"/>
                        <a:ea typeface="メイリオ" panose="020B0604030504040204" pitchFamily="50" charset="-128"/>
                      </a:endParaRPr>
                    </a:p>
                    <a:p>
                      <a:pPr fontAlgn="t"/>
                      <a:r>
                        <a:rPr lang="en-US" altLang="ja-JP" sz="900" dirty="0" err="1">
                          <a:effectLst/>
                          <a:latin typeface="メイリオ" panose="020B0604030504040204" pitchFamily="50" charset="-128"/>
                          <a:ea typeface="メイリオ" panose="020B0604030504040204" pitchFamily="50" charset="-128"/>
                        </a:rPr>
                        <a:t>patientIdDuplicateCheckFlag</a:t>
                      </a:r>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の重複チェック（</a:t>
                      </a:r>
                      <a:r>
                        <a:rPr lang="en-US" altLang="ja-JP" sz="900" dirty="0">
                          <a:effectLst/>
                          <a:latin typeface="メイリオ" panose="020B0604030504040204" pitchFamily="50" charset="-128"/>
                          <a:ea typeface="メイリオ" panose="020B0604030504040204" pitchFamily="50" charset="-128"/>
                        </a:rPr>
                        <a:t>True</a:t>
                      </a:r>
                      <a:r>
                        <a:rPr lang="ja-JP" altLang="en-US" sz="900" dirty="0">
                          <a:effectLst/>
                          <a:latin typeface="メイリオ" panose="020B0604030504040204" pitchFamily="50" charset="-128"/>
                          <a:ea typeface="メイリオ" panose="020B0604030504040204" pitchFamily="50" charset="-128"/>
                        </a:rPr>
                        <a:t>の場合）</a:t>
                      </a:r>
                    </a:p>
                  </a:txBody>
                  <a:tcPr marL="50800" marR="50800" marT="50800" marB="50800"/>
                </a:tc>
                <a:extLst>
                  <a:ext uri="{0D108BD9-81ED-4DB2-BD59-A6C34878D82A}">
                    <a16:rowId xmlns:a16="http://schemas.microsoft.com/office/drawing/2014/main" val="119574636"/>
                  </a:ext>
                </a:extLst>
              </a:tr>
              <a:tr h="568005">
                <a:tc>
                  <a:txBody>
                    <a:bodyPr/>
                    <a:lstStyle/>
                    <a:p>
                      <a:pPr algn="l" fontAlgn="t"/>
                      <a:r>
                        <a:rPr lang="en-US" sz="900" dirty="0" err="1">
                          <a:effectLst/>
                          <a:latin typeface="メイリオ" panose="020B0604030504040204" pitchFamily="50" charset="-128"/>
                          <a:ea typeface="メイリオ" panose="020B0604030504040204" pitchFamily="50" charset="-128"/>
                        </a:rPr>
                        <a:t>validatePatientId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 String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ptDevService</a:t>
                      </a:r>
                      <a:r>
                        <a:rPr lang="en-US" sz="900" dirty="0">
                          <a:effectLst/>
                          <a:latin typeface="メイリオ" panose="020B0604030504040204" pitchFamily="50" charset="-128"/>
                          <a:ea typeface="メイリオ" panose="020B0604030504040204" pitchFamily="50" charset="-128"/>
                        </a:rPr>
                        <a:t>, </a:t>
                      </a:r>
                    </a:p>
                    <a:p>
                      <a:pPr fontAlgn="t"/>
                      <a:r>
                        <a:rPr lang="en-US" sz="900" dirty="0">
                          <a:effectLst/>
                          <a:latin typeface="メイリオ" panose="020B0604030504040204" pitchFamily="50" charset="-128"/>
                          <a:ea typeface="メイリオ" panose="020B0604030504040204" pitchFamily="50" charset="-128"/>
                        </a:rPr>
                        <a:t>int </a:t>
                      </a:r>
                      <a:r>
                        <a:rPr lang="en-US" sz="900" dirty="0" err="1">
                          <a:effectLst/>
                          <a:latin typeface="メイリオ" panose="020B0604030504040204" pitchFamily="50" charset="-128"/>
                          <a:ea typeface="メイリオ" panose="020B0604030504040204" pitchFamily="50" charset="-128"/>
                        </a:rPr>
                        <a:t>patientId</a:t>
                      </a:r>
                      <a:r>
                        <a:rPr lang="en-US" sz="900" dirty="0">
                          <a:effectLst/>
                          <a:latin typeface="メイリオ" panose="020B0604030504040204" pitchFamily="50" charset="-128"/>
                          <a:ea typeface="メイリオ" panose="020B0604030504040204" pitchFamily="50" charset="-128"/>
                        </a:rPr>
                        <a:t>,</a:t>
                      </a:r>
                    </a:p>
                    <a:p>
                      <a:pPr fontAlgn="t"/>
                      <a:r>
                        <a:rPr lang="en-US" sz="900" dirty="0">
                          <a:effectLst/>
                          <a:latin typeface="メイリオ" panose="020B0604030504040204" pitchFamily="50" charset="-128"/>
                          <a:ea typeface="メイリオ" panose="020B0604030504040204" pitchFamily="50" charset="-128"/>
                        </a:rPr>
                        <a:t>Boolean </a:t>
                      </a:r>
                      <a:r>
                        <a:rPr lang="en-US" sz="900" dirty="0" err="1">
                          <a:effectLst/>
                          <a:latin typeface="メイリオ" panose="020B0604030504040204" pitchFamily="50" charset="-128"/>
                          <a:ea typeface="メイリオ" panose="020B0604030504040204" pitchFamily="50" charset="-128"/>
                        </a:rPr>
                        <a:t>patientIdDuplicateCheckFlag</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の入力チェックを行い、エラーメッセージを返却。空白または</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8</a:t>
                      </a:r>
                      <a:r>
                        <a:rPr lang="ja-JP" altLang="en-US" sz="900" dirty="0">
                          <a:effectLst/>
                          <a:latin typeface="メイリオ" panose="020B0604030504040204" pitchFamily="50" charset="-128"/>
                          <a:ea typeface="メイリオ" panose="020B0604030504040204" pitchFamily="50" charset="-128"/>
                        </a:rPr>
                        <a:t>桁でない場合、エラーメッセージを返す。</a:t>
                      </a:r>
                      <a:r>
                        <a:rPr lang="en-US" altLang="ja-JP" sz="900" dirty="0" err="1">
                          <a:effectLst/>
                          <a:latin typeface="メイリオ" panose="020B0604030504040204" pitchFamily="50" charset="-128"/>
                          <a:ea typeface="メイリオ" panose="020B0604030504040204" pitchFamily="50" charset="-128"/>
                        </a:rPr>
                        <a:t>patientIdDuplicateCheckFlag</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True</a:t>
                      </a:r>
                      <a:r>
                        <a:rPr lang="ja-JP" altLang="en-US" sz="900" dirty="0">
                          <a:effectLst/>
                          <a:latin typeface="メイリオ" panose="020B0604030504040204" pitchFamily="50" charset="-128"/>
                          <a:ea typeface="メイリオ" panose="020B0604030504040204" pitchFamily="50" charset="-128"/>
                        </a:rPr>
                        <a:t>であれば重複チェックも行う。</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416162">
                <a:tc>
                  <a:txBody>
                    <a:bodyPr/>
                    <a:lstStyle/>
                    <a:p>
                      <a:pPr fontAlgn="t"/>
                      <a:r>
                        <a:rPr lang="en-US" sz="900" dirty="0" err="1">
                          <a:effectLst/>
                          <a:latin typeface="メイリオ" panose="020B0604030504040204" pitchFamily="50" charset="-128"/>
                          <a:ea typeface="メイリオ" panose="020B0604030504040204" pitchFamily="50" charset="-128"/>
                        </a:rPr>
                        <a:t>isDuplicatePatient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long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ptDevService</a:t>
                      </a:r>
                      <a:r>
                        <a:rPr lang="en-US" sz="900" dirty="0">
                          <a:effectLst/>
                          <a:latin typeface="メイリオ" panose="020B0604030504040204" pitchFamily="50" charset="-128"/>
                          <a:ea typeface="メイリオ" panose="020B0604030504040204" pitchFamily="50" charset="-128"/>
                        </a:rPr>
                        <a:t>, int </a:t>
                      </a:r>
                      <a:r>
                        <a:rPr lang="en-US" sz="900" dirty="0" err="1">
                          <a:effectLst/>
                          <a:latin typeface="メイリオ" panose="020B0604030504040204" pitchFamily="50" charset="-128"/>
                          <a:ea typeface="メイリオ" panose="020B0604030504040204" pitchFamily="50" charset="-128"/>
                        </a:rPr>
                        <a:t>patientId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重複チェックで使用。引数で指定した患者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の患者テーブルの中の件数。</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validatePatientName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patientName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患者名の入力値（空白）チェック。</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93371084"/>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validatePatient_name_match</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patDevService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pdv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患者テーブルに登録されている患者名と入力した患者名が一致しなければエラーメッセージを返却。</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42738762"/>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validatePatientNameKana</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patientNameKana</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患者名（ひらがな）の入力値（空白）チェック。</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83864479"/>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validateApprovalNumber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String</a:t>
                      </a:r>
                    </a:p>
                    <a:p>
                      <a:pPr fontAlgn="t"/>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packService</a:t>
                      </a:r>
                      <a:r>
                        <a:rPr lang="en-US" sz="900" dirty="0">
                          <a:effectLst/>
                          <a:latin typeface="メイリオ" panose="020B0604030504040204" pitchFamily="50" charset="-128"/>
                          <a:ea typeface="メイリオ" panose="020B0604030504040204" pitchFamily="50" charset="-128"/>
                        </a:rPr>
                        <a:t>, String </a:t>
                      </a:r>
                      <a:r>
                        <a:rPr lang="en-US" sz="900" dirty="0" err="1">
                          <a:effectLst/>
                          <a:latin typeface="メイリオ" panose="020B0604030504040204" pitchFamily="50" charset="-128"/>
                          <a:ea typeface="メイリオ" panose="020B0604030504040204" pitchFamily="50" charset="-128"/>
                        </a:rPr>
                        <a:t>approvalNum</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添付文書承認番号の入力値チェックを行い、エラーメッセージを返却。入力値に英数字以外の文字が含まれていればエラーメッセージを返却。</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59342584"/>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isDuplicateApprovalNum</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long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PackageInsertService</a:t>
                      </a:r>
                      <a:r>
                        <a:rPr lang="en-US" sz="900" dirty="0">
                          <a:effectLst/>
                          <a:latin typeface="メイリオ" panose="020B0604030504040204" pitchFamily="50" charset="-128"/>
                          <a:ea typeface="メイリオ" panose="020B0604030504040204" pitchFamily="50" charset="-128"/>
                        </a:rPr>
                        <a:t> service, String </a:t>
                      </a:r>
                      <a:r>
                        <a:rPr lang="en-US" sz="900" dirty="0" err="1">
                          <a:effectLst/>
                          <a:latin typeface="メイリオ" panose="020B0604030504040204" pitchFamily="50" charset="-128"/>
                          <a:ea typeface="メイリオ" panose="020B0604030504040204" pitchFamily="50" charset="-128"/>
                        </a:rPr>
                        <a:t>approvalNum</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添付文書テーブルの中で、指定した添付文書承認番号をもつレコードの件数。重複チェックに使用。</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863819725"/>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validateDeviceName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packService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pdv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900" dirty="0">
                          <a:effectLst/>
                          <a:latin typeface="メイリオ" panose="020B0604030504040204" pitchFamily="50" charset="-128"/>
                          <a:ea typeface="メイリオ" panose="020B0604030504040204" pitchFamily="50" charset="-128"/>
                        </a:rPr>
                        <a:t>デバイスの販売名の入力値（空白）チェック。</a:t>
                      </a:r>
                      <a:endParaRPr lang="en-US" altLang="ja-JP" sz="900" dirty="0">
                        <a:effectLst/>
                        <a:latin typeface="メイリオ" panose="020B0604030504040204" pitchFamily="50" charset="-128"/>
                        <a:ea typeface="メイリオ" panose="020B0604030504040204" pitchFamily="50" charset="-128"/>
                      </a:endParaRPr>
                    </a:p>
                    <a:p>
                      <a:pPr fontAlgn="t"/>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542559658"/>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validateImplantedAt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PackageInsertService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packService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LocalDate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implantedAt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900" dirty="0">
                          <a:effectLst/>
                          <a:latin typeface="メイリオ" panose="020B0604030504040204" pitchFamily="50" charset="-128"/>
                          <a:ea typeface="メイリオ" panose="020B0604030504040204" pitchFamily="50" charset="-128"/>
                        </a:rPr>
                        <a:t>デバイスの埋込日の入力値（空白）チェック。</a:t>
                      </a:r>
                      <a:endParaRPr lang="en-US" altLang="ja-JP" sz="900" dirty="0">
                        <a:effectLst/>
                        <a:latin typeface="メイリオ" panose="020B0604030504040204" pitchFamily="50" charset="-128"/>
                        <a:ea typeface="メイリオ" panose="020B0604030504040204" pitchFamily="50" charset="-128"/>
                      </a:endParaRPr>
                    </a:p>
                    <a:p>
                      <a:pPr marL="0" marR="0" lvl="0" indent="0" algn="l" defTabSz="914400" rtl="0" eaLnBrk="1" fontAlgn="t" latinLnBrk="0" hangingPunct="1">
                        <a:lnSpc>
                          <a:spcPct val="100000"/>
                        </a:lnSpc>
                        <a:spcBef>
                          <a:spcPts val="0"/>
                        </a:spcBef>
                        <a:spcAft>
                          <a:spcPts val="0"/>
                        </a:spcAft>
                        <a:buClrTx/>
                        <a:buSzTx/>
                        <a:buFontTx/>
                        <a:buNone/>
                        <a:tabLst/>
                        <a:defRPr/>
                      </a:pP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4518468"/>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validateAllDupliError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String</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ptDevService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pdv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900" dirty="0">
                          <a:effectLst/>
                          <a:latin typeface="メイリオ" panose="020B0604030504040204" pitchFamily="50" charset="-128"/>
                          <a:ea typeface="メイリオ" panose="020B0604030504040204" pitchFamily="50" charset="-128"/>
                        </a:rPr>
                        <a:t>体内デバイステーブルに、入力データと同じレコードがある場合、確認のためのエラーメッセージを返却</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341024989"/>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checkAlphanumeric</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Boolean</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name</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900" dirty="0">
                          <a:effectLst/>
                          <a:latin typeface="メイリオ" panose="020B0604030504040204" pitchFamily="50" charset="-128"/>
                          <a:ea typeface="メイリオ" panose="020B0604030504040204" pitchFamily="50" charset="-128"/>
                        </a:rPr>
                        <a:t>入力値（引数）が英数字であれば</a:t>
                      </a:r>
                      <a:r>
                        <a:rPr lang="en-US" altLang="ja-JP" sz="900" dirty="0">
                          <a:effectLst/>
                          <a:latin typeface="メイリオ" panose="020B0604030504040204" pitchFamily="50" charset="-128"/>
                          <a:ea typeface="メイリオ" panose="020B0604030504040204" pitchFamily="50" charset="-128"/>
                        </a:rPr>
                        <a:t>True</a:t>
                      </a:r>
                      <a:r>
                        <a:rPr lang="ja-JP" altLang="en-US" sz="900" dirty="0">
                          <a:effectLst/>
                          <a:latin typeface="メイリオ" panose="020B0604030504040204" pitchFamily="50" charset="-128"/>
                          <a:ea typeface="メイリオ" panose="020B0604030504040204" pitchFamily="50" charset="-128"/>
                        </a:rPr>
                        <a:t>を返す。入力値チェックに使用。</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190963280"/>
                  </a:ext>
                </a:extLst>
              </a:tr>
              <a:tr h="264319">
                <a:tc>
                  <a:txBody>
                    <a:bodyPr/>
                    <a:lstStyle/>
                    <a:p>
                      <a:pPr fontAlgn="t"/>
                      <a:r>
                        <a:rPr lang="en-US" sz="900" dirty="0" err="1">
                          <a:effectLst/>
                          <a:latin typeface="メイリオ" panose="020B0604030504040204" pitchFamily="50" charset="-128"/>
                          <a:ea typeface="メイリオ" panose="020B0604030504040204" pitchFamily="50" charset="-128"/>
                        </a:rPr>
                        <a:t>deleteSpace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Boolean</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String name</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900" dirty="0">
                          <a:effectLst/>
                          <a:latin typeface="メイリオ" panose="020B0604030504040204" pitchFamily="50" charset="-128"/>
                          <a:ea typeface="メイリオ" panose="020B0604030504040204" pitchFamily="50" charset="-128"/>
                        </a:rPr>
                        <a:t>入力値の空白削除。名前一致の確認時に使用。</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076597062"/>
                  </a:ext>
                </a:extLst>
              </a:tr>
            </a:tbl>
          </a:graphicData>
        </a:graphic>
      </p:graphicFrame>
      <p:sp>
        <p:nvSpPr>
          <p:cNvPr id="2" name="テキスト ボックス 1">
            <a:extLst>
              <a:ext uri="{FF2B5EF4-FFF2-40B4-BE49-F238E27FC236}">
                <a16:creationId xmlns:a16="http://schemas.microsoft.com/office/drawing/2014/main" id="{56CFDF4A-E12C-E851-2D86-F9A943809425}"/>
              </a:ext>
            </a:extLst>
          </p:cNvPr>
          <p:cNvSpPr txBox="1"/>
          <p:nvPr/>
        </p:nvSpPr>
        <p:spPr>
          <a:xfrm>
            <a:off x="-3714" y="-4235"/>
            <a:ext cx="2143536" cy="230832"/>
          </a:xfrm>
          <a:prstGeom prst="rect">
            <a:avLst/>
          </a:prstGeom>
          <a:solidFill>
            <a:schemeClr val="bg1">
              <a:lumMod val="85000"/>
            </a:schemeClr>
          </a:solidFill>
        </p:spPr>
        <p:txBody>
          <a:bodyPr wrap="none" rtlCol="0">
            <a:spAutoFit/>
          </a:bodyPr>
          <a:lstStyle/>
          <a:p>
            <a:r>
              <a:rPr lang="ja-JP" altLang="en-US" sz="900" dirty="0"/>
              <a:t>患者のデバイス登録　</a:t>
            </a:r>
            <a:r>
              <a:rPr lang="en-US" altLang="ja-JP" sz="900" dirty="0"/>
              <a:t>validator</a:t>
            </a:r>
            <a:r>
              <a:rPr lang="ja-JP" altLang="en-US" sz="900" dirty="0"/>
              <a:t>クラス</a:t>
            </a:r>
          </a:p>
        </p:txBody>
      </p:sp>
    </p:spTree>
    <p:extLst>
      <p:ext uri="{BB962C8B-B14F-4D97-AF65-F5344CB8AC3E}">
        <p14:creationId xmlns:p14="http://schemas.microsoft.com/office/powerpoint/2010/main" val="1769371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 8">
            <a:extLst>
              <a:ext uri="{FF2B5EF4-FFF2-40B4-BE49-F238E27FC236}">
                <a16:creationId xmlns:a16="http://schemas.microsoft.com/office/drawing/2014/main" id="{5BB2AF0F-30F2-1B8D-A815-7639D5150732}"/>
              </a:ext>
            </a:extLst>
          </p:cNvPr>
          <p:cNvGraphicFramePr>
            <a:graphicFrameLocks noGrp="1"/>
          </p:cNvGraphicFramePr>
          <p:nvPr>
            <p:extLst>
              <p:ext uri="{D42A27DB-BD31-4B8C-83A1-F6EECF244321}">
                <p14:modId xmlns:p14="http://schemas.microsoft.com/office/powerpoint/2010/main" val="328770944"/>
              </p:ext>
            </p:extLst>
          </p:nvPr>
        </p:nvGraphicFramePr>
        <p:xfrm>
          <a:off x="345670" y="459278"/>
          <a:ext cx="11502773" cy="1605280"/>
        </p:xfrm>
        <a:graphic>
          <a:graphicData uri="http://schemas.openxmlformats.org/drawingml/2006/table">
            <a:tbl>
              <a:tblPr firstRow="1" bandRow="1">
                <a:tableStyleId>{8799B23B-EC83-4686-B30A-512413B5E67A}</a:tableStyleId>
              </a:tblPr>
              <a:tblGrid>
                <a:gridCol w="1440797">
                  <a:extLst>
                    <a:ext uri="{9D8B030D-6E8A-4147-A177-3AD203B41FA5}">
                      <a16:colId xmlns:a16="http://schemas.microsoft.com/office/drawing/2014/main" val="1394253334"/>
                    </a:ext>
                  </a:extLst>
                </a:gridCol>
                <a:gridCol w="1651000">
                  <a:extLst>
                    <a:ext uri="{9D8B030D-6E8A-4147-A177-3AD203B41FA5}">
                      <a16:colId xmlns:a16="http://schemas.microsoft.com/office/drawing/2014/main" val="2072105060"/>
                    </a:ext>
                  </a:extLst>
                </a:gridCol>
                <a:gridCol w="1879600">
                  <a:extLst>
                    <a:ext uri="{9D8B030D-6E8A-4147-A177-3AD203B41FA5}">
                      <a16:colId xmlns:a16="http://schemas.microsoft.com/office/drawing/2014/main" val="2833924481"/>
                    </a:ext>
                  </a:extLst>
                </a:gridCol>
                <a:gridCol w="6531376">
                  <a:extLst>
                    <a:ext uri="{9D8B030D-6E8A-4147-A177-3AD203B41FA5}">
                      <a16:colId xmlns:a16="http://schemas.microsoft.com/office/drawing/2014/main" val="2501236595"/>
                    </a:ext>
                  </a:extLst>
                </a:gridCol>
              </a:tblGrid>
              <a:tr h="202343">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359010">
                <a:tc>
                  <a:txBody>
                    <a:bodyPr/>
                    <a:lstStyle/>
                    <a:p>
                      <a:pPr algn="l" fontAlgn="t"/>
                      <a:r>
                        <a:rPr lang="en-US" sz="900" dirty="0" err="1">
                          <a:effectLst/>
                          <a:latin typeface="メイリオ" panose="020B0604030504040204" pitchFamily="50" charset="-128"/>
                          <a:ea typeface="メイリオ" panose="020B0604030504040204" pitchFamily="50" charset="-128"/>
                        </a:rPr>
                        <a:t>toModel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PatientDevice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モデルのインスタンスから</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モデルのインスタンスを作成する。</a:t>
                      </a:r>
                      <a:endParaRPr lang="en-US" altLang="ja-JP" sz="900" dirty="0">
                        <a:effectLst/>
                        <a:latin typeface="メイリオ" panose="020B0604030504040204" pitchFamily="50" charset="-128"/>
                        <a:ea typeface="メイリオ" panose="020B0604030504040204" pitchFamily="50" charset="-128"/>
                      </a:endParaRPr>
                    </a:p>
                    <a:p>
                      <a:pPr fontAlgn="t"/>
                      <a:r>
                        <a:rPr lang="en-US" altLang="ja-JP" sz="900" dirty="0">
                          <a:effectLst/>
                          <a:latin typeface="メイリオ" panose="020B0604030504040204" pitchFamily="50" charset="-128"/>
                          <a:ea typeface="メイリオ" panose="020B0604030504040204" pitchFamily="50" charset="-128"/>
                        </a:rPr>
                        <a:t>Patient</a:t>
                      </a:r>
                      <a:r>
                        <a:rPr lang="ja-JP" altLang="en-US" sz="900" dirty="0">
                          <a:effectLst/>
                          <a:latin typeface="メイリオ" panose="020B0604030504040204" pitchFamily="50" charset="-128"/>
                          <a:ea typeface="メイリオ" panose="020B0604030504040204" pitchFamily="50" charset="-128"/>
                        </a:rPr>
                        <a:t>インスタンスは、すでにテーブルにレコードがあれば、既存のものを取得。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19574636"/>
                  </a:ext>
                </a:extLst>
              </a:tr>
              <a:tr h="202343">
                <a:tc>
                  <a:txBody>
                    <a:bodyPr/>
                    <a:lstStyle/>
                    <a:p>
                      <a:pPr algn="l" fontAlgn="t"/>
                      <a:r>
                        <a:rPr lang="en-US" sz="900" dirty="0" err="1">
                          <a:effectLst/>
                          <a:latin typeface="メイリオ" panose="020B0604030504040204" pitchFamily="50" charset="-128"/>
                          <a:ea typeface="メイリオ" panose="020B0604030504040204" pitchFamily="50" charset="-128"/>
                        </a:rPr>
                        <a:t>toView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PatientDeviceView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PatientDevice</a:t>
                      </a:r>
                      <a:r>
                        <a:rPr lang="en-US" sz="900" dirty="0">
                          <a:effectLst/>
                          <a:latin typeface="メイリオ" panose="020B0604030504040204" pitchFamily="50" charset="-128"/>
                          <a:ea typeface="メイリオ" panose="020B0604030504040204" pitchFamily="50" charset="-128"/>
                        </a:rPr>
                        <a:t> p</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モデルを</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に変換。</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318583">
                <a:tc>
                  <a:txBody>
                    <a:bodyPr/>
                    <a:lstStyle/>
                    <a:p>
                      <a:pPr fontAlgn="t"/>
                      <a:r>
                        <a:rPr lang="en-US" sz="900" dirty="0" err="1">
                          <a:effectLst/>
                          <a:latin typeface="メイリオ" panose="020B0604030504040204" pitchFamily="50" charset="-128"/>
                          <a:ea typeface="メイリオ" panose="020B0604030504040204" pitchFamily="50" charset="-128"/>
                        </a:rPr>
                        <a:t>toViewList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altLang="ja-JP"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&gt;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altLang="ja-JP"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&gt; list</a:t>
                      </a: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モデルのリストから</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モデルのリストを作成する</a:t>
                      </a:r>
                      <a:endParaRPr lang="en-US" altLang="ja-JP" sz="900" dirty="0">
                        <a:effectLst/>
                        <a:latin typeface="メイリオ" panose="020B0604030504040204" pitchFamily="50" charset="-128"/>
                        <a:ea typeface="メイリオ" panose="020B0604030504040204" pitchFamily="50" charset="-128"/>
                      </a:endParaRPr>
                    </a:p>
                    <a:p>
                      <a:pPr fontAlgn="t"/>
                      <a:r>
                        <a:rPr lang="en-US" sz="900" dirty="0" err="1">
                          <a:effectLst/>
                          <a:latin typeface="メイリオ" panose="020B0604030504040204" pitchFamily="50" charset="-128"/>
                          <a:ea typeface="メイリオ" panose="020B0604030504040204" pitchFamily="50" charset="-128"/>
                        </a:rPr>
                        <a:t>toView</a:t>
                      </a:r>
                      <a:r>
                        <a:rPr lang="ja-JP" altLang="en-US" sz="900" dirty="0">
                          <a:effectLst/>
                          <a:latin typeface="メイリオ" panose="020B0604030504040204" pitchFamily="50" charset="-128"/>
                          <a:ea typeface="メイリオ" panose="020B0604030504040204" pitchFamily="50" charset="-128"/>
                        </a:rPr>
                        <a:t>を使用してまず、</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モデルに変換する。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318583">
                <a:tc>
                  <a:txBody>
                    <a:bodyPr/>
                    <a:lstStyle/>
                    <a:p>
                      <a:pPr fontAlgn="t"/>
                      <a:r>
                        <a:rPr lang="en-US" sz="900" dirty="0" err="1">
                          <a:effectLst/>
                          <a:latin typeface="メイリオ" panose="020B0604030504040204" pitchFamily="50" charset="-128"/>
                          <a:ea typeface="メイリオ" panose="020B0604030504040204" pitchFamily="50" charset="-128"/>
                        </a:rPr>
                        <a:t>copyViewToModel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err="1">
                          <a:effectLst/>
                          <a:latin typeface="メイリオ" panose="020B0604030504040204" pitchFamily="50" charset="-128"/>
                          <a:ea typeface="メイリオ" panose="020B0604030504040204" pitchFamily="50" charset="-128"/>
                        </a:rPr>
                        <a:t>PatientDevice</a:t>
                      </a:r>
                      <a:r>
                        <a:rPr lang="en-US" altLang="ja-JP"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p, </a:t>
                      </a:r>
                    </a:p>
                    <a:p>
                      <a:pPr fontAlgn="t"/>
                      <a:r>
                        <a:rPr lang="en-US" altLang="ja-JP" sz="900" dirty="0" err="1">
                          <a:effectLst/>
                          <a:latin typeface="メイリオ" panose="020B0604030504040204" pitchFamily="50" charset="-128"/>
                          <a:ea typeface="メイリオ" panose="020B0604030504040204" pitchFamily="50" charset="-128"/>
                        </a:rPr>
                        <a:t>PatientDeviceView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モデルの全フィールドの内容を</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モデルのフィールドにコピーする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93371084"/>
                  </a:ext>
                </a:extLst>
              </a:tr>
            </a:tbl>
          </a:graphicData>
        </a:graphic>
      </p:graphicFrame>
      <p:sp>
        <p:nvSpPr>
          <p:cNvPr id="6" name="テキスト ボックス 5">
            <a:extLst>
              <a:ext uri="{FF2B5EF4-FFF2-40B4-BE49-F238E27FC236}">
                <a16:creationId xmlns:a16="http://schemas.microsoft.com/office/drawing/2014/main" id="{47466045-F49E-8E69-CD24-B0BD7EF4BF31}"/>
              </a:ext>
            </a:extLst>
          </p:cNvPr>
          <p:cNvSpPr txBox="1"/>
          <p:nvPr/>
        </p:nvSpPr>
        <p:spPr>
          <a:xfrm>
            <a:off x="335091" y="239487"/>
            <a:ext cx="1924407"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PatientDeviceConverter</a:t>
            </a:r>
            <a:r>
              <a:rPr lang="ja-JP" altLang="en-US" sz="900" dirty="0">
                <a:latin typeface="メイリオ" panose="020B0604030504040204" pitchFamily="50" charset="-128"/>
                <a:ea typeface="メイリオ" panose="020B0604030504040204" pitchFamily="50" charset="-128"/>
              </a:rPr>
              <a:t>クラス</a:t>
            </a:r>
          </a:p>
        </p:txBody>
      </p:sp>
      <p:sp>
        <p:nvSpPr>
          <p:cNvPr id="9" name="テキスト ボックス 8">
            <a:extLst>
              <a:ext uri="{FF2B5EF4-FFF2-40B4-BE49-F238E27FC236}">
                <a16:creationId xmlns:a16="http://schemas.microsoft.com/office/drawing/2014/main" id="{7059E0AB-5279-98FB-546C-FC564F6BF6F0}"/>
              </a:ext>
            </a:extLst>
          </p:cNvPr>
          <p:cNvSpPr txBox="1"/>
          <p:nvPr/>
        </p:nvSpPr>
        <p:spPr>
          <a:xfrm>
            <a:off x="345669" y="2950528"/>
            <a:ext cx="1658811"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PatientConverter</a:t>
            </a:r>
            <a:r>
              <a:rPr lang="ja-JP" altLang="en-US" sz="900" dirty="0">
                <a:latin typeface="メイリオ" panose="020B0604030504040204" pitchFamily="50" charset="-128"/>
                <a:ea typeface="メイリオ" panose="020B0604030504040204" pitchFamily="50" charset="-128"/>
              </a:rPr>
              <a:t>クラス</a:t>
            </a:r>
          </a:p>
        </p:txBody>
      </p:sp>
      <p:graphicFrame>
        <p:nvGraphicFramePr>
          <p:cNvPr id="10" name="表 8">
            <a:extLst>
              <a:ext uri="{FF2B5EF4-FFF2-40B4-BE49-F238E27FC236}">
                <a16:creationId xmlns:a16="http://schemas.microsoft.com/office/drawing/2014/main" id="{D0A9295D-286C-910E-67AA-5A3ADB342794}"/>
              </a:ext>
            </a:extLst>
          </p:cNvPr>
          <p:cNvGraphicFramePr>
            <a:graphicFrameLocks noGrp="1"/>
          </p:cNvGraphicFramePr>
          <p:nvPr>
            <p:extLst>
              <p:ext uri="{D42A27DB-BD31-4B8C-83A1-F6EECF244321}">
                <p14:modId xmlns:p14="http://schemas.microsoft.com/office/powerpoint/2010/main" val="3888140312"/>
              </p:ext>
            </p:extLst>
          </p:nvPr>
        </p:nvGraphicFramePr>
        <p:xfrm>
          <a:off x="345666" y="3185784"/>
          <a:ext cx="11502772" cy="1020883"/>
        </p:xfrm>
        <a:graphic>
          <a:graphicData uri="http://schemas.openxmlformats.org/drawingml/2006/table">
            <a:tbl>
              <a:tblPr firstRow="1" bandRow="1">
                <a:tableStyleId>{8799B23B-EC83-4686-B30A-512413B5E67A}</a:tableStyleId>
              </a:tblPr>
              <a:tblGrid>
                <a:gridCol w="1999601">
                  <a:extLst>
                    <a:ext uri="{9D8B030D-6E8A-4147-A177-3AD203B41FA5}">
                      <a16:colId xmlns:a16="http://schemas.microsoft.com/office/drawing/2014/main" val="1394253334"/>
                    </a:ext>
                  </a:extLst>
                </a:gridCol>
                <a:gridCol w="863600">
                  <a:extLst>
                    <a:ext uri="{9D8B030D-6E8A-4147-A177-3AD203B41FA5}">
                      <a16:colId xmlns:a16="http://schemas.microsoft.com/office/drawing/2014/main" val="2072105060"/>
                    </a:ext>
                  </a:extLst>
                </a:gridCol>
                <a:gridCol w="2277533">
                  <a:extLst>
                    <a:ext uri="{9D8B030D-6E8A-4147-A177-3AD203B41FA5}">
                      <a16:colId xmlns:a16="http://schemas.microsoft.com/office/drawing/2014/main" val="2833924481"/>
                    </a:ext>
                  </a:extLst>
                </a:gridCol>
                <a:gridCol w="6362038">
                  <a:extLst>
                    <a:ext uri="{9D8B030D-6E8A-4147-A177-3AD203B41FA5}">
                      <a16:colId xmlns:a16="http://schemas.microsoft.com/office/drawing/2014/main" val="2501236595"/>
                    </a:ext>
                  </a:extLst>
                </a:gridCol>
              </a:tblGrid>
              <a:tr h="282892">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toModel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Patient</a:t>
                      </a:r>
                    </a:p>
                  </a:txBody>
                  <a:tcPr marL="50800" marR="50800" marT="50800" marB="50800"/>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PatientDeviceView</a:t>
                      </a:r>
                      <a:r>
                        <a:rPr lang="en-US" altLang="ja-JP" sz="900" dirty="0">
                          <a:effectLst/>
                          <a:latin typeface="メイリオ" panose="020B0604030504040204" pitchFamily="50" charset="-128"/>
                          <a:ea typeface="メイリオ" panose="020B0604030504040204" pitchFamily="50" charset="-128"/>
                        </a:rPr>
                        <a:t> </a:t>
                      </a:r>
                      <a:r>
                        <a:rPr lang="en-US" altLang="ja-JP" sz="900" dirty="0" err="1">
                          <a:effectLst/>
                          <a:latin typeface="メイリオ" panose="020B0604030504040204" pitchFamily="50" charset="-128"/>
                          <a:ea typeface="メイリオ" panose="020B0604030504040204" pitchFamily="50" charset="-128"/>
                        </a:rPr>
                        <a:t>pv</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モデルのインスタンスから</a:t>
                      </a:r>
                      <a:r>
                        <a:rPr lang="en-US" altLang="ja-JP" sz="900" dirty="0">
                          <a:effectLst/>
                          <a:latin typeface="メイリオ" panose="020B0604030504040204" pitchFamily="50" charset="-128"/>
                          <a:ea typeface="メイリオ" panose="020B0604030504040204" pitchFamily="50" charset="-128"/>
                        </a:rPr>
                        <a:t>Patient</a:t>
                      </a:r>
                      <a:r>
                        <a:rPr lang="ja-JP" altLang="en-US" sz="900" dirty="0">
                          <a:effectLst/>
                          <a:latin typeface="メイリオ" panose="020B0604030504040204" pitchFamily="50" charset="-128"/>
                          <a:ea typeface="メイリオ" panose="020B0604030504040204" pitchFamily="50" charset="-128"/>
                        </a:rPr>
                        <a:t>の</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モデルのインスタンスを作成する</a:t>
                      </a:r>
                    </a:p>
                  </a:txBody>
                  <a:tcPr marL="50800" marR="50800" marT="50800" marB="50800"/>
                </a:tc>
                <a:extLst>
                  <a:ext uri="{0D108BD9-81ED-4DB2-BD59-A6C34878D82A}">
                    <a16:rowId xmlns:a16="http://schemas.microsoft.com/office/drawing/2014/main" val="119574636"/>
                  </a:ext>
                </a:extLst>
              </a:tr>
              <a:tr h="198680">
                <a:tc>
                  <a:txBody>
                    <a:bodyPr/>
                    <a:lstStyle/>
                    <a:p>
                      <a:pPr algn="l" fontAlgn="t"/>
                      <a:r>
                        <a:rPr lang="en-US" sz="900" dirty="0" err="1">
                          <a:effectLst/>
                          <a:latin typeface="メイリオ" panose="020B0604030504040204" pitchFamily="50" charset="-128"/>
                          <a:ea typeface="メイリオ" panose="020B0604030504040204" pitchFamily="50" charset="-128"/>
                        </a:rPr>
                        <a:t>toModelFromPat</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Patient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a:t>
                      </a:r>
                      <a:r>
                        <a:rPr lang="en-US" sz="900" dirty="0" err="1">
                          <a:effectLst/>
                          <a:latin typeface="メイリオ" panose="020B0604030504040204" pitchFamily="50" charset="-128"/>
                          <a:ea typeface="メイリオ" panose="020B0604030504040204" pitchFamily="50" charset="-128"/>
                        </a:rPr>
                        <a:t>patientId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モデルのインスタンスからデータベースにある</a:t>
                      </a:r>
                      <a:r>
                        <a:rPr lang="en-US" altLang="ja-JP" sz="900" dirty="0">
                          <a:effectLst/>
                          <a:latin typeface="メイリオ" panose="020B0604030504040204" pitchFamily="50" charset="-128"/>
                          <a:ea typeface="メイリオ" panose="020B0604030504040204" pitchFamily="50" charset="-128"/>
                        </a:rPr>
                        <a:t>Patient</a:t>
                      </a:r>
                      <a:r>
                        <a:rPr lang="ja-JP" altLang="en-US" sz="900" dirty="0">
                          <a:effectLst/>
                          <a:latin typeface="メイリオ" panose="020B0604030504040204" pitchFamily="50" charset="-128"/>
                          <a:ea typeface="メイリオ" panose="020B0604030504040204" pitchFamily="50" charset="-128"/>
                        </a:rPr>
                        <a:t>のインスタンスを取得</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198680">
                <a:tc>
                  <a:txBody>
                    <a:bodyPr/>
                    <a:lstStyle/>
                    <a:p>
                      <a:pPr fontAlgn="t"/>
                      <a:r>
                        <a:rPr lang="en-US" sz="900" dirty="0" err="1">
                          <a:effectLst/>
                          <a:latin typeface="メイリオ" panose="020B0604030504040204" pitchFamily="50" charset="-128"/>
                          <a:ea typeface="メイリオ" panose="020B0604030504040204" pitchFamily="50" charset="-128"/>
                        </a:rPr>
                        <a:t>toModelFromPatExamV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Patient</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PatientExaminationView</a:t>
                      </a:r>
                      <a:r>
                        <a:rPr lang="ja-JP" altLang="en-US" sz="900" dirty="0">
                          <a:effectLst/>
                          <a:latin typeface="メイリオ" panose="020B0604030504040204" pitchFamily="50" charset="-128"/>
                          <a:ea typeface="メイリオ" panose="020B0604030504040204" pitchFamily="50" charset="-128"/>
                        </a:rPr>
                        <a:t>のインスタンスから</a:t>
                      </a:r>
                      <a:r>
                        <a:rPr lang="en-US" altLang="ja-JP" sz="900" dirty="0">
                          <a:effectLst/>
                          <a:latin typeface="メイリオ" panose="020B0604030504040204" pitchFamily="50" charset="-128"/>
                          <a:ea typeface="メイリオ" panose="020B0604030504040204" pitchFamily="50" charset="-128"/>
                        </a:rPr>
                        <a:t>Patient</a:t>
                      </a:r>
                      <a:r>
                        <a:rPr lang="ja-JP" altLang="en-US" sz="900" dirty="0">
                          <a:effectLst/>
                          <a:latin typeface="メイリオ" panose="020B0604030504040204" pitchFamily="50" charset="-128"/>
                          <a:ea typeface="メイリオ" panose="020B0604030504040204" pitchFamily="50" charset="-128"/>
                        </a:rPr>
                        <a:t>の</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モデルのインスタンスを作成する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bl>
          </a:graphicData>
        </a:graphic>
      </p:graphicFrame>
      <p:sp>
        <p:nvSpPr>
          <p:cNvPr id="3" name="テキスト ボックス 2">
            <a:extLst>
              <a:ext uri="{FF2B5EF4-FFF2-40B4-BE49-F238E27FC236}">
                <a16:creationId xmlns:a16="http://schemas.microsoft.com/office/drawing/2014/main" id="{2DDEE089-D16F-23B8-427E-CEBE8078A187}"/>
              </a:ext>
            </a:extLst>
          </p:cNvPr>
          <p:cNvSpPr txBox="1"/>
          <p:nvPr/>
        </p:nvSpPr>
        <p:spPr>
          <a:xfrm>
            <a:off x="-3714" y="-4235"/>
            <a:ext cx="1856598" cy="230832"/>
          </a:xfrm>
          <a:prstGeom prst="rect">
            <a:avLst/>
          </a:prstGeom>
          <a:solidFill>
            <a:schemeClr val="bg1">
              <a:lumMod val="85000"/>
            </a:schemeClr>
          </a:solidFill>
        </p:spPr>
        <p:txBody>
          <a:bodyPr wrap="none" rtlCol="0">
            <a:spAutoFit/>
          </a:bodyPr>
          <a:lstStyle/>
          <a:p>
            <a:r>
              <a:rPr lang="ja-JP" altLang="en-US" sz="900" dirty="0"/>
              <a:t>患者のデバイス登録　</a:t>
            </a:r>
            <a:r>
              <a:rPr lang="en-US" altLang="ja-JP" sz="900" dirty="0"/>
              <a:t>Converter</a:t>
            </a:r>
            <a:endParaRPr lang="ja-JP" altLang="en-US" sz="900" dirty="0"/>
          </a:p>
        </p:txBody>
      </p:sp>
    </p:spTree>
    <p:extLst>
      <p:ext uri="{BB962C8B-B14F-4D97-AF65-F5344CB8AC3E}">
        <p14:creationId xmlns:p14="http://schemas.microsoft.com/office/powerpoint/2010/main" val="393559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641BD38B-6F97-875C-DA95-5CE99F991BDE}"/>
              </a:ext>
            </a:extLst>
          </p:cNvPr>
          <p:cNvSpPr txBox="1"/>
          <p:nvPr/>
        </p:nvSpPr>
        <p:spPr>
          <a:xfrm>
            <a:off x="350438" y="237523"/>
            <a:ext cx="2270531"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PatientDevice</a:t>
            </a:r>
            <a:r>
              <a:rPr lang="en-US" altLang="ja-JP" sz="900" dirty="0">
                <a:latin typeface="メイリオ" panose="020B0604030504040204" pitchFamily="50" charset="-128"/>
                <a:ea typeface="メイリオ" panose="020B0604030504040204" pitchFamily="50" charset="-128"/>
              </a:rPr>
              <a:t> </a:t>
            </a:r>
            <a:r>
              <a:rPr lang="en-US" altLang="ja-JP" sz="900" dirty="0" err="1">
                <a:latin typeface="メイリオ" panose="020B0604030504040204" pitchFamily="50" charset="-128"/>
                <a:ea typeface="メイリオ" panose="020B0604030504040204" pitchFamily="50" charset="-128"/>
              </a:rPr>
              <a:t>NamedQuery</a:t>
            </a:r>
            <a:endParaRPr lang="ja-JP" altLang="en-US" sz="900" dirty="0">
              <a:latin typeface="メイリオ" panose="020B0604030504040204" pitchFamily="50" charset="-128"/>
              <a:ea typeface="メイリオ" panose="020B0604030504040204" pitchFamily="50" charset="-128"/>
            </a:endParaRPr>
          </a:p>
        </p:txBody>
      </p:sp>
      <p:graphicFrame>
        <p:nvGraphicFramePr>
          <p:cNvPr id="7" name="表 8">
            <a:extLst>
              <a:ext uri="{FF2B5EF4-FFF2-40B4-BE49-F238E27FC236}">
                <a16:creationId xmlns:a16="http://schemas.microsoft.com/office/drawing/2014/main" id="{B92E2A01-59E2-1456-7219-CF441375C549}"/>
              </a:ext>
            </a:extLst>
          </p:cNvPr>
          <p:cNvGraphicFramePr>
            <a:graphicFrameLocks noGrp="1"/>
          </p:cNvGraphicFramePr>
          <p:nvPr>
            <p:extLst>
              <p:ext uri="{D42A27DB-BD31-4B8C-83A1-F6EECF244321}">
                <p14:modId xmlns:p14="http://schemas.microsoft.com/office/powerpoint/2010/main" val="953083613"/>
              </p:ext>
            </p:extLst>
          </p:nvPr>
        </p:nvGraphicFramePr>
        <p:xfrm>
          <a:off x="350438" y="468355"/>
          <a:ext cx="8107762" cy="1701138"/>
        </p:xfrm>
        <a:graphic>
          <a:graphicData uri="http://schemas.openxmlformats.org/drawingml/2006/table">
            <a:tbl>
              <a:tblPr firstRow="1" bandRow="1">
                <a:tableStyleId>{8799B23B-EC83-4686-B30A-512413B5E67A}</a:tableStyleId>
              </a:tblPr>
              <a:tblGrid>
                <a:gridCol w="4044071">
                  <a:extLst>
                    <a:ext uri="{9D8B030D-6E8A-4147-A177-3AD203B41FA5}">
                      <a16:colId xmlns:a16="http://schemas.microsoft.com/office/drawing/2014/main" val="1394253334"/>
                    </a:ext>
                  </a:extLst>
                </a:gridCol>
                <a:gridCol w="4063691">
                  <a:extLst>
                    <a:ext uri="{9D8B030D-6E8A-4147-A177-3AD203B41FA5}">
                      <a16:colId xmlns:a16="http://schemas.microsoft.com/office/drawing/2014/main" val="2501236595"/>
                    </a:ext>
                  </a:extLst>
                </a:gridCol>
              </a:tblGrid>
              <a:tr h="264671">
                <a:tc>
                  <a:txBody>
                    <a:bodyPr/>
                    <a:lstStyle/>
                    <a:p>
                      <a:pPr algn="l" fontAlgn="b"/>
                      <a:r>
                        <a:rPr lang="en-US" altLang="ja-JP" sz="900" dirty="0">
                          <a:effectLst/>
                          <a:latin typeface="メイリオ" panose="020B0604030504040204" pitchFamily="50" charset="-128"/>
                          <a:ea typeface="メイリオ" panose="020B0604030504040204" pitchFamily="50" charset="-128"/>
                        </a:rPr>
                        <a:t>Name</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323191">
                <a:tc>
                  <a:txBody>
                    <a:bodyPr/>
                    <a:lstStyle/>
                    <a:p>
                      <a:pPr algn="l" fontAlgn="t"/>
                      <a:r>
                        <a:rPr lang="en-US" sz="900" dirty="0">
                          <a:effectLst/>
                          <a:latin typeface="メイリオ" panose="020B0604030504040204" pitchFamily="50" charset="-128"/>
                          <a:ea typeface="メイリオ" panose="020B0604030504040204" pitchFamily="50" charset="-128"/>
                        </a:rPr>
                        <a:t>Q_PAT_DEV_GET_ALL = </a:t>
                      </a:r>
                      <a:r>
                        <a:rPr lang="en-US" sz="900" dirty="0" err="1">
                          <a:effectLst/>
                          <a:latin typeface="メイリオ" panose="020B0604030504040204" pitchFamily="50" charset="-128"/>
                          <a:ea typeface="メイリオ" panose="020B0604030504040204" pitchFamily="50" charset="-128"/>
                        </a:rPr>
                        <a:t>patientDevice</a:t>
                      </a:r>
                      <a:r>
                        <a:rPr lang="en-US" sz="900" dirty="0">
                          <a:effectLst/>
                          <a:latin typeface="メイリオ" panose="020B0604030504040204" pitchFamily="50" charset="-128"/>
                          <a:ea typeface="メイリオ" panose="020B0604030504040204" pitchFamily="50" charset="-128"/>
                        </a:rPr>
                        <a:t> + ".</a:t>
                      </a:r>
                      <a:r>
                        <a:rPr lang="en-US" sz="900" dirty="0" err="1">
                          <a:effectLst/>
                          <a:latin typeface="メイリオ" panose="020B0604030504040204" pitchFamily="50" charset="-128"/>
                          <a:ea typeface="メイリオ" panose="020B0604030504040204" pitchFamily="50" charset="-128"/>
                        </a:rPr>
                        <a:t>getAll</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全ての体内デバイスを</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の降順で取得する</a:t>
                      </a:r>
                    </a:p>
                  </a:txBody>
                  <a:tcPr marL="50800" marR="50800" marT="50800" marB="50800"/>
                </a:tc>
                <a:extLst>
                  <a:ext uri="{0D108BD9-81ED-4DB2-BD59-A6C34878D82A}">
                    <a16:rowId xmlns:a16="http://schemas.microsoft.com/office/drawing/2014/main" val="119574636"/>
                  </a:ext>
                </a:extLst>
              </a:tr>
              <a:tr h="209123">
                <a:tc>
                  <a:txBody>
                    <a:bodyPr/>
                    <a:lstStyle/>
                    <a:p>
                      <a:pPr algn="l" fontAlgn="t"/>
                      <a:r>
                        <a:rPr lang="en-US" sz="900" dirty="0">
                          <a:effectLst/>
                          <a:latin typeface="メイリオ" panose="020B0604030504040204" pitchFamily="50" charset="-128"/>
                          <a:ea typeface="メイリオ" panose="020B0604030504040204" pitchFamily="50" charset="-128"/>
                        </a:rPr>
                        <a:t>Q_PAT_DEV_COUNT = </a:t>
                      </a:r>
                      <a:r>
                        <a:rPr lang="en-US" altLang="ja-JP" sz="900" dirty="0" err="1">
                          <a:effectLst/>
                          <a:latin typeface="メイリオ" panose="020B0604030504040204" pitchFamily="50" charset="-128"/>
                          <a:ea typeface="メイリオ" panose="020B0604030504040204" pitchFamily="50" charset="-128"/>
                        </a:rPr>
                        <a:t>patientDevice</a:t>
                      </a:r>
                      <a:r>
                        <a:rPr lang="ja-JP" altLang="en-US"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 ".count"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全ての体内デバイスの件数を取得する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437258">
                <a:tc>
                  <a:txBody>
                    <a:bodyPr/>
                    <a:lstStyle/>
                    <a:p>
                      <a:pPr fontAlgn="t"/>
                      <a:r>
                        <a:rPr lang="en-US" sz="900" dirty="0">
                          <a:effectLst/>
                          <a:latin typeface="メイリオ" panose="020B0604030504040204" pitchFamily="50" charset="-128"/>
                          <a:ea typeface="メイリオ" panose="020B0604030504040204" pitchFamily="50" charset="-128"/>
                        </a:rPr>
                        <a:t>Q_PAT_DEV_COUNT_REGISTEREDBY_PAT = </a:t>
                      </a:r>
                      <a:r>
                        <a:rPr lang="en-US" sz="900" dirty="0" err="1">
                          <a:effectLst/>
                          <a:latin typeface="メイリオ" panose="020B0604030504040204" pitchFamily="50" charset="-128"/>
                          <a:ea typeface="メイリオ" panose="020B0604030504040204" pitchFamily="50" charset="-128"/>
                        </a:rPr>
                        <a:t>patientDevice</a:t>
                      </a:r>
                      <a:r>
                        <a:rPr lang="en-US" sz="900" dirty="0">
                          <a:effectLst/>
                          <a:latin typeface="メイリオ" panose="020B0604030504040204" pitchFamily="50" charset="-128"/>
                          <a:ea typeface="メイリオ" panose="020B0604030504040204" pitchFamily="50" charset="-128"/>
                        </a:rPr>
                        <a:t> + ".</a:t>
                      </a:r>
                      <a:r>
                        <a:rPr lang="en-US" sz="900" dirty="0" err="1">
                          <a:effectLst/>
                          <a:latin typeface="メイリオ" panose="020B0604030504040204" pitchFamily="50" charset="-128"/>
                          <a:ea typeface="メイリオ" panose="020B0604030504040204" pitchFamily="50" charset="-128"/>
                        </a:rPr>
                        <a:t>countRegisteredByPatient</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指定した患者の体内デバイステーブルにあるレコード数を取得する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437258">
                <a:tc>
                  <a:txBody>
                    <a:bodyPr/>
                    <a:lstStyle/>
                    <a:p>
                      <a:pPr fontAlgn="t"/>
                      <a:r>
                        <a:rPr lang="en-US" sz="900" dirty="0">
                          <a:effectLst/>
                          <a:latin typeface="メイリオ" panose="020B0604030504040204" pitchFamily="50" charset="-128"/>
                          <a:ea typeface="メイリオ" panose="020B0604030504040204" pitchFamily="50" charset="-128"/>
                        </a:rPr>
                        <a:t>Q_PAT_DEV_GET_MINE_REGISTEREDBY_PAT = </a:t>
                      </a:r>
                      <a:r>
                        <a:rPr lang="en-US" sz="900" dirty="0" err="1">
                          <a:effectLst/>
                          <a:latin typeface="メイリオ" panose="020B0604030504040204" pitchFamily="50" charset="-128"/>
                          <a:ea typeface="メイリオ" panose="020B0604030504040204" pitchFamily="50" charset="-128"/>
                        </a:rPr>
                        <a:t>patientDevice</a:t>
                      </a:r>
                      <a:r>
                        <a:rPr lang="en-US" sz="900" dirty="0">
                          <a:effectLst/>
                          <a:latin typeface="メイリオ" panose="020B0604030504040204" pitchFamily="50" charset="-128"/>
                          <a:ea typeface="メイリオ" panose="020B0604030504040204" pitchFamily="50" charset="-128"/>
                        </a:rPr>
                        <a:t> + ".</a:t>
                      </a:r>
                      <a:r>
                        <a:rPr lang="en-US" sz="900" dirty="0" err="1">
                          <a:effectLst/>
                          <a:latin typeface="メイリオ" panose="020B0604030504040204" pitchFamily="50" charset="-128"/>
                          <a:ea typeface="メイリオ" panose="020B0604030504040204" pitchFamily="50" charset="-128"/>
                        </a:rPr>
                        <a:t>getMineRegisteredByPatient</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のレコードを取得する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164000842"/>
                  </a:ext>
                </a:extLst>
              </a:tr>
            </a:tbl>
          </a:graphicData>
        </a:graphic>
      </p:graphicFrame>
      <p:sp>
        <p:nvSpPr>
          <p:cNvPr id="8" name="テキスト ボックス 7">
            <a:extLst>
              <a:ext uri="{FF2B5EF4-FFF2-40B4-BE49-F238E27FC236}">
                <a16:creationId xmlns:a16="http://schemas.microsoft.com/office/drawing/2014/main" id="{19D456A3-49B4-3059-DF88-C53B2F6990FE}"/>
              </a:ext>
            </a:extLst>
          </p:cNvPr>
          <p:cNvSpPr txBox="1"/>
          <p:nvPr/>
        </p:nvSpPr>
        <p:spPr>
          <a:xfrm>
            <a:off x="350439" y="2680802"/>
            <a:ext cx="1420825" cy="230832"/>
          </a:xfrm>
          <a:prstGeom prst="rect">
            <a:avLst/>
          </a:prstGeom>
          <a:solidFill>
            <a:schemeClr val="accent6">
              <a:lumMod val="20000"/>
              <a:lumOff val="80000"/>
            </a:schemeClr>
          </a:solidFill>
        </p:spPr>
        <p:txBody>
          <a:bodyPr wrap="square" rtlCol="0">
            <a:spAutoFit/>
          </a:bodyPr>
          <a:lstStyle/>
          <a:p>
            <a:r>
              <a:rPr lang="en-US" altLang="ja-JP" sz="900" dirty="0">
                <a:latin typeface="メイリオ" panose="020B0604030504040204" pitchFamily="50" charset="-128"/>
                <a:ea typeface="メイリオ" panose="020B0604030504040204" pitchFamily="50" charset="-128"/>
              </a:rPr>
              <a:t>Patient </a:t>
            </a:r>
            <a:r>
              <a:rPr lang="en-US" altLang="ja-JP" sz="900" dirty="0" err="1">
                <a:latin typeface="メイリオ" panose="020B0604030504040204" pitchFamily="50" charset="-128"/>
                <a:ea typeface="メイリオ" panose="020B0604030504040204" pitchFamily="50" charset="-128"/>
              </a:rPr>
              <a:t>Namedquery</a:t>
            </a:r>
            <a:endParaRPr lang="ja-JP" altLang="en-US" sz="900" dirty="0">
              <a:latin typeface="メイリオ" panose="020B0604030504040204" pitchFamily="50" charset="-128"/>
              <a:ea typeface="メイリオ" panose="020B0604030504040204" pitchFamily="50" charset="-128"/>
            </a:endParaRPr>
          </a:p>
        </p:txBody>
      </p:sp>
      <p:graphicFrame>
        <p:nvGraphicFramePr>
          <p:cNvPr id="9" name="表 8">
            <a:extLst>
              <a:ext uri="{FF2B5EF4-FFF2-40B4-BE49-F238E27FC236}">
                <a16:creationId xmlns:a16="http://schemas.microsoft.com/office/drawing/2014/main" id="{841263C4-868B-61BC-00C7-11A5F7AA7E8C}"/>
              </a:ext>
            </a:extLst>
          </p:cNvPr>
          <p:cNvGraphicFramePr>
            <a:graphicFrameLocks noGrp="1"/>
          </p:cNvGraphicFramePr>
          <p:nvPr>
            <p:extLst>
              <p:ext uri="{D42A27DB-BD31-4B8C-83A1-F6EECF244321}">
                <p14:modId xmlns:p14="http://schemas.microsoft.com/office/powerpoint/2010/main" val="1725754030"/>
              </p:ext>
            </p:extLst>
          </p:nvPr>
        </p:nvGraphicFramePr>
        <p:xfrm>
          <a:off x="350438" y="2911634"/>
          <a:ext cx="8192429" cy="1533963"/>
        </p:xfrm>
        <a:graphic>
          <a:graphicData uri="http://schemas.openxmlformats.org/drawingml/2006/table">
            <a:tbl>
              <a:tblPr firstRow="1" bandRow="1">
                <a:tableStyleId>{8799B23B-EC83-4686-B30A-512413B5E67A}</a:tableStyleId>
              </a:tblPr>
              <a:tblGrid>
                <a:gridCol w="3980394">
                  <a:extLst>
                    <a:ext uri="{9D8B030D-6E8A-4147-A177-3AD203B41FA5}">
                      <a16:colId xmlns:a16="http://schemas.microsoft.com/office/drawing/2014/main" val="1394253334"/>
                    </a:ext>
                  </a:extLst>
                </a:gridCol>
                <a:gridCol w="4212035">
                  <a:extLst>
                    <a:ext uri="{9D8B030D-6E8A-4147-A177-3AD203B41FA5}">
                      <a16:colId xmlns:a16="http://schemas.microsoft.com/office/drawing/2014/main" val="2501236595"/>
                    </a:ext>
                  </a:extLst>
                </a:gridCol>
              </a:tblGrid>
              <a:tr h="282892">
                <a:tc>
                  <a:txBody>
                    <a:bodyPr/>
                    <a:lstStyle/>
                    <a:p>
                      <a:pPr algn="l" fontAlgn="b"/>
                      <a:r>
                        <a:rPr lang="en-US" altLang="ja-JP" sz="900" dirty="0">
                          <a:effectLst/>
                          <a:latin typeface="メイリオ" panose="020B0604030504040204" pitchFamily="50" charset="-128"/>
                          <a:ea typeface="メイリオ" panose="020B0604030504040204" pitchFamily="50" charset="-128"/>
                        </a:rPr>
                        <a:t>Name</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a:effectLst/>
                          <a:latin typeface="メイリオ" panose="020B0604030504040204" pitchFamily="50" charset="-128"/>
                          <a:ea typeface="メイリオ" panose="020B0604030504040204" pitchFamily="50" charset="-128"/>
                        </a:rPr>
                        <a:t>Q_PAT_GET_ALL = patient + ".</a:t>
                      </a:r>
                      <a:r>
                        <a:rPr lang="en-US" sz="900" dirty="0" err="1">
                          <a:effectLst/>
                          <a:latin typeface="メイリオ" panose="020B0604030504040204" pitchFamily="50" charset="-128"/>
                          <a:ea typeface="メイリオ" panose="020B0604030504040204" pitchFamily="50" charset="-128"/>
                        </a:rPr>
                        <a:t>getAll</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全ての患者を患者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の昇順で取得する</a:t>
                      </a:r>
                    </a:p>
                  </a:txBody>
                  <a:tcPr marL="50800" marR="50800" marT="50800" marB="50800"/>
                </a:tc>
                <a:extLst>
                  <a:ext uri="{0D108BD9-81ED-4DB2-BD59-A6C34878D82A}">
                    <a16:rowId xmlns:a16="http://schemas.microsoft.com/office/drawing/2014/main" val="119574636"/>
                  </a:ext>
                </a:extLst>
              </a:tr>
              <a:tr h="198680">
                <a:tc>
                  <a:txBody>
                    <a:bodyPr/>
                    <a:lstStyle/>
                    <a:p>
                      <a:pPr algn="l" fontAlgn="t"/>
                      <a:r>
                        <a:rPr lang="en-US" sz="900" dirty="0">
                          <a:effectLst/>
                          <a:latin typeface="メイリオ" panose="020B0604030504040204" pitchFamily="50" charset="-128"/>
                          <a:ea typeface="メイリオ" panose="020B0604030504040204" pitchFamily="50" charset="-128"/>
                        </a:rPr>
                        <a:t>Q_PAT_COUNT = ENTITY_PAT + ".count";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全ての患者の件数を取得する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198680">
                <a:tc>
                  <a:txBody>
                    <a:bodyPr/>
                    <a:lstStyle/>
                    <a:p>
                      <a:pPr algn="l" fontAlgn="t"/>
                      <a:r>
                        <a:rPr lang="en-US" sz="900" dirty="0">
                          <a:effectLst/>
                          <a:latin typeface="メイリオ" panose="020B0604030504040204" pitchFamily="50" charset="-128"/>
                          <a:ea typeface="メイリオ" panose="020B0604030504040204" pitchFamily="50" charset="-128"/>
                        </a:rPr>
                        <a:t>Q_PAT_COUNT_REGISTEREDBY_PAT_ID = patient + ".</a:t>
                      </a:r>
                      <a:r>
                        <a:rPr lang="en-US" sz="900" dirty="0" err="1">
                          <a:effectLst/>
                          <a:latin typeface="メイリオ" panose="020B0604030504040204" pitchFamily="50" charset="-128"/>
                          <a:ea typeface="メイリオ" panose="020B0604030504040204" pitchFamily="50" charset="-128"/>
                        </a:rPr>
                        <a:t>countRegisteredByPatient_id</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のレコード数を取得する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293586018"/>
                  </a:ext>
                </a:extLst>
              </a:tr>
              <a:tr h="198680">
                <a:tc>
                  <a:txBody>
                    <a:bodyPr/>
                    <a:lstStyle/>
                    <a:p>
                      <a:pPr algn="l" fontAlgn="t"/>
                      <a:r>
                        <a:rPr lang="en-US" sz="900" dirty="0">
                          <a:effectLst/>
                          <a:latin typeface="メイリオ" panose="020B0604030504040204" pitchFamily="50" charset="-128"/>
                          <a:ea typeface="メイリオ" panose="020B0604030504040204" pitchFamily="50" charset="-128"/>
                        </a:rPr>
                        <a:t>Q_PAT_GET_MINE_REGISTEREDBY_PAT_ID = patient + ".</a:t>
                      </a:r>
                      <a:r>
                        <a:rPr lang="en-US" sz="900" dirty="0" err="1">
                          <a:effectLst/>
                          <a:latin typeface="メイリオ" panose="020B0604030504040204" pitchFamily="50" charset="-128"/>
                          <a:ea typeface="メイリオ" panose="020B0604030504040204" pitchFamily="50" charset="-128"/>
                        </a:rPr>
                        <a:t>getMineRegisteredByPatientId</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のレコードを取得する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69264288"/>
                  </a:ext>
                </a:extLst>
              </a:tr>
            </a:tbl>
          </a:graphicData>
        </a:graphic>
      </p:graphicFrame>
      <p:sp>
        <p:nvSpPr>
          <p:cNvPr id="2" name="テキスト ボックス 1">
            <a:extLst>
              <a:ext uri="{FF2B5EF4-FFF2-40B4-BE49-F238E27FC236}">
                <a16:creationId xmlns:a16="http://schemas.microsoft.com/office/drawing/2014/main" id="{03073AEB-9E1A-A05A-CE31-10129B300E3A}"/>
              </a:ext>
            </a:extLst>
          </p:cNvPr>
          <p:cNvSpPr txBox="1"/>
          <p:nvPr/>
        </p:nvSpPr>
        <p:spPr>
          <a:xfrm>
            <a:off x="-3714" y="-4235"/>
            <a:ext cx="2034531" cy="230832"/>
          </a:xfrm>
          <a:prstGeom prst="rect">
            <a:avLst/>
          </a:prstGeom>
          <a:solidFill>
            <a:schemeClr val="bg1">
              <a:lumMod val="85000"/>
            </a:schemeClr>
          </a:solidFill>
        </p:spPr>
        <p:txBody>
          <a:bodyPr wrap="none" rtlCol="0">
            <a:spAutoFit/>
          </a:bodyPr>
          <a:lstStyle/>
          <a:p>
            <a:r>
              <a:rPr lang="ja-JP" altLang="en-US" sz="900" dirty="0"/>
              <a:t>患者のデバイス登録　</a:t>
            </a:r>
            <a:r>
              <a:rPr lang="en-US" altLang="ja-JP" sz="900" dirty="0" err="1"/>
              <a:t>NamedQuery</a:t>
            </a:r>
            <a:endParaRPr lang="ja-JP" altLang="en-US" sz="900" dirty="0"/>
          </a:p>
        </p:txBody>
      </p:sp>
    </p:spTree>
    <p:extLst>
      <p:ext uri="{BB962C8B-B14F-4D97-AF65-F5344CB8AC3E}">
        <p14:creationId xmlns:p14="http://schemas.microsoft.com/office/powerpoint/2010/main" val="19531762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71F8F63D-6FA8-0A28-1CD6-F899FFAAFC06}"/>
              </a:ext>
            </a:extLst>
          </p:cNvPr>
          <p:cNvSpPr txBox="1"/>
          <p:nvPr/>
        </p:nvSpPr>
        <p:spPr>
          <a:xfrm>
            <a:off x="-7705" y="-4235"/>
            <a:ext cx="1338828" cy="230832"/>
          </a:xfrm>
          <a:prstGeom prst="rect">
            <a:avLst/>
          </a:prstGeom>
          <a:solidFill>
            <a:srgbClr val="FFC000"/>
          </a:solidFill>
        </p:spPr>
        <p:txBody>
          <a:bodyPr wrap="none" rtlCol="0">
            <a:spAutoFit/>
          </a:bodyPr>
          <a:lstStyle/>
          <a:p>
            <a:r>
              <a:rPr lang="ja-JP" altLang="en-US" sz="900" dirty="0"/>
              <a:t>検査情報登録　クラス</a:t>
            </a:r>
          </a:p>
        </p:txBody>
      </p:sp>
      <p:sp>
        <p:nvSpPr>
          <p:cNvPr id="5" name="テキスト ボックス 4">
            <a:extLst>
              <a:ext uri="{FF2B5EF4-FFF2-40B4-BE49-F238E27FC236}">
                <a16:creationId xmlns:a16="http://schemas.microsoft.com/office/drawing/2014/main" id="{31675D9A-DDC6-CAE2-97F2-6E7006B40B17}"/>
              </a:ext>
            </a:extLst>
          </p:cNvPr>
          <p:cNvSpPr txBox="1"/>
          <p:nvPr/>
        </p:nvSpPr>
        <p:spPr>
          <a:xfrm>
            <a:off x="316134" y="330857"/>
            <a:ext cx="6798769" cy="307777"/>
          </a:xfrm>
          <a:prstGeom prst="rect">
            <a:avLst/>
          </a:prstGeom>
          <a:noFill/>
        </p:spPr>
        <p:txBody>
          <a:bodyPr wrap="square" rtlCol="0">
            <a:spAutoFit/>
          </a:bodyPr>
          <a:lstStyle/>
          <a:p>
            <a:r>
              <a:rPr lang="ja-JP" altLang="en-US" sz="1400" dirty="0">
                <a:latin typeface="メイリオ" panose="020B0604030504040204" pitchFamily="50" charset="-128"/>
                <a:ea typeface="メイリオ" panose="020B0604030504040204" pitchFamily="50" charset="-128"/>
              </a:rPr>
              <a:t>仕様は、添付文書登録と同じであるため、詳細を省略します。</a:t>
            </a:r>
            <a:endParaRPr lang="en-US" altLang="ja-JP" sz="1400" dirty="0">
              <a:latin typeface="メイリオ" panose="020B0604030504040204" pitchFamily="50" charset="-128"/>
              <a:ea typeface="メイリオ" panose="020B0604030504040204" pitchFamily="50" charset="-128"/>
            </a:endParaRPr>
          </a:p>
        </p:txBody>
      </p:sp>
      <p:pic>
        <p:nvPicPr>
          <p:cNvPr id="6" name="図 5">
            <a:extLst>
              <a:ext uri="{FF2B5EF4-FFF2-40B4-BE49-F238E27FC236}">
                <a16:creationId xmlns:a16="http://schemas.microsoft.com/office/drawing/2014/main" id="{A882CC03-C080-5ACA-6A80-871F339708C5}"/>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Lst>
          </a:blip>
          <a:srcRect r="8554" b="20896"/>
          <a:stretch/>
        </p:blipFill>
        <p:spPr>
          <a:xfrm>
            <a:off x="1" y="572314"/>
            <a:ext cx="8194766" cy="3060443"/>
          </a:xfrm>
          <a:prstGeom prst="rect">
            <a:avLst/>
          </a:prstGeom>
        </p:spPr>
      </p:pic>
      <p:pic>
        <p:nvPicPr>
          <p:cNvPr id="7" name="図 6">
            <a:extLst>
              <a:ext uri="{FF2B5EF4-FFF2-40B4-BE49-F238E27FC236}">
                <a16:creationId xmlns:a16="http://schemas.microsoft.com/office/drawing/2014/main" id="{ACE3E60F-93E2-C016-E99D-78FC9290E79B}"/>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25000"/>
                    </a14:imgEffect>
                  </a14:imgLayer>
                </a14:imgProps>
              </a:ext>
            </a:extLst>
          </a:blip>
          <a:srcRect t="9173" r="30200" b="3661"/>
          <a:stretch/>
        </p:blipFill>
        <p:spPr>
          <a:xfrm>
            <a:off x="8348995" y="1672044"/>
            <a:ext cx="3843004" cy="4754881"/>
          </a:xfrm>
          <a:prstGeom prst="rect">
            <a:avLst/>
          </a:prstGeom>
        </p:spPr>
      </p:pic>
      <p:sp>
        <p:nvSpPr>
          <p:cNvPr id="8" name="正方形/長方形 7">
            <a:extLst>
              <a:ext uri="{FF2B5EF4-FFF2-40B4-BE49-F238E27FC236}">
                <a16:creationId xmlns:a16="http://schemas.microsoft.com/office/drawing/2014/main" id="{8ED0405F-B8C3-C5C4-B9D4-E9D77535F6AB}"/>
              </a:ext>
            </a:extLst>
          </p:cNvPr>
          <p:cNvSpPr/>
          <p:nvPr/>
        </p:nvSpPr>
        <p:spPr>
          <a:xfrm>
            <a:off x="90749" y="1801792"/>
            <a:ext cx="1222956" cy="307777"/>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9" name="直線矢印コネクタ 8">
            <a:extLst>
              <a:ext uri="{FF2B5EF4-FFF2-40B4-BE49-F238E27FC236}">
                <a16:creationId xmlns:a16="http://schemas.microsoft.com/office/drawing/2014/main" id="{4CDD083A-D844-B6F3-3584-B6BE8C159778}"/>
              </a:ext>
            </a:extLst>
          </p:cNvPr>
          <p:cNvCxnSpPr>
            <a:cxnSpLocks/>
          </p:cNvCxnSpPr>
          <p:nvPr/>
        </p:nvCxnSpPr>
        <p:spPr>
          <a:xfrm flipV="1">
            <a:off x="1322414" y="1801792"/>
            <a:ext cx="7026581" cy="15388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テキスト ボックス 13">
            <a:extLst>
              <a:ext uri="{FF2B5EF4-FFF2-40B4-BE49-F238E27FC236}">
                <a16:creationId xmlns:a16="http://schemas.microsoft.com/office/drawing/2014/main" id="{C2D2EFDD-544B-4AE2-0752-78B24AFE826E}"/>
              </a:ext>
            </a:extLst>
          </p:cNvPr>
          <p:cNvSpPr txBox="1"/>
          <p:nvPr/>
        </p:nvSpPr>
        <p:spPr>
          <a:xfrm>
            <a:off x="9809516" y="3834040"/>
            <a:ext cx="2295399" cy="430887"/>
          </a:xfrm>
          <a:prstGeom prst="rect">
            <a:avLst/>
          </a:prstGeom>
          <a:noFill/>
        </p:spPr>
        <p:txBody>
          <a:bodyPr wrap="square" rtlCol="0">
            <a:spAutoFit/>
          </a:bodyPr>
          <a:lstStyle/>
          <a:p>
            <a:r>
              <a:rPr lang="ja-JP" altLang="en-US" sz="1100" dirty="0">
                <a:latin typeface="メイリオ" panose="020B0604030504040204" pitchFamily="50" charset="-128"/>
                <a:ea typeface="メイリオ" panose="020B0604030504040204" pitchFamily="50" charset="-128"/>
              </a:rPr>
              <a:t>予約時間は</a:t>
            </a:r>
            <a:r>
              <a:rPr lang="en-US" altLang="ja-JP" sz="1100" dirty="0">
                <a:latin typeface="メイリオ" panose="020B0604030504040204" pitchFamily="50" charset="-128"/>
                <a:ea typeface="メイリオ" panose="020B0604030504040204" pitchFamily="50" charset="-128"/>
              </a:rPr>
              <a:t>9</a:t>
            </a:r>
            <a:r>
              <a:rPr lang="ja-JP" altLang="en-US" sz="1100" dirty="0">
                <a:latin typeface="メイリオ" panose="020B0604030504040204" pitchFamily="50" charset="-128"/>
                <a:ea typeface="メイリオ" panose="020B0604030504040204" pitchFamily="50" charset="-128"/>
              </a:rPr>
              <a:t>時から</a:t>
            </a:r>
            <a:r>
              <a:rPr lang="en-US" altLang="ja-JP" sz="1100" dirty="0">
                <a:latin typeface="メイリオ" panose="020B0604030504040204" pitchFamily="50" charset="-128"/>
                <a:ea typeface="メイリオ" panose="020B0604030504040204" pitchFamily="50" charset="-128"/>
              </a:rPr>
              <a:t>17</a:t>
            </a:r>
            <a:r>
              <a:rPr lang="ja-JP" altLang="en-US" sz="1100" dirty="0">
                <a:latin typeface="メイリオ" panose="020B0604030504040204" pitchFamily="50" charset="-128"/>
                <a:ea typeface="メイリオ" panose="020B0604030504040204" pitchFamily="50" charset="-128"/>
              </a:rPr>
              <a:t>時で設定。</a:t>
            </a:r>
            <a:endParaRPr lang="en-US" altLang="ja-JP" sz="1100" dirty="0">
              <a:latin typeface="メイリオ" panose="020B0604030504040204" pitchFamily="50" charset="-128"/>
              <a:ea typeface="メイリオ" panose="020B0604030504040204" pitchFamily="50" charset="-128"/>
            </a:endParaRPr>
          </a:p>
          <a:p>
            <a:r>
              <a:rPr lang="ja-JP" altLang="en-US" sz="1100" dirty="0">
                <a:latin typeface="メイリオ" panose="020B0604030504040204" pitchFamily="50" charset="-128"/>
                <a:ea typeface="メイリオ" panose="020B0604030504040204" pitchFamily="50" charset="-128"/>
              </a:rPr>
              <a:t>患者</a:t>
            </a:r>
            <a:r>
              <a:rPr lang="en-US" altLang="ja-JP" sz="1100" dirty="0">
                <a:latin typeface="メイリオ" panose="020B0604030504040204" pitchFamily="50" charset="-128"/>
                <a:ea typeface="メイリオ" panose="020B0604030504040204" pitchFamily="50" charset="-128"/>
              </a:rPr>
              <a:t>id</a:t>
            </a:r>
            <a:r>
              <a:rPr lang="ja-JP" altLang="en-US" sz="1100" dirty="0">
                <a:latin typeface="メイリオ" panose="020B0604030504040204" pitchFamily="50" charset="-128"/>
                <a:ea typeface="メイリオ" panose="020B0604030504040204" pitchFamily="50" charset="-128"/>
              </a:rPr>
              <a:t>は</a:t>
            </a:r>
            <a:r>
              <a:rPr lang="en-US" altLang="ja-JP" sz="1100" dirty="0">
                <a:latin typeface="メイリオ" panose="020B0604030504040204" pitchFamily="50" charset="-128"/>
                <a:ea typeface="メイリオ" panose="020B0604030504040204" pitchFamily="50" charset="-128"/>
              </a:rPr>
              <a:t>8</a:t>
            </a:r>
            <a:r>
              <a:rPr lang="ja-JP" altLang="en-US" sz="1100" dirty="0">
                <a:latin typeface="メイリオ" panose="020B0604030504040204" pitchFamily="50" charset="-128"/>
                <a:ea typeface="メイリオ" panose="020B0604030504040204" pitchFamily="50" charset="-128"/>
              </a:rPr>
              <a:t>桁の数字で入力。</a:t>
            </a:r>
            <a:endParaRPr lang="en-US" altLang="ja-JP" sz="11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491624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B9352A93-3211-9CA2-D867-7EEF678F1CB2}"/>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Lst>
          </a:blip>
          <a:srcRect t="1" r="63128" b="38521"/>
          <a:stretch/>
        </p:blipFill>
        <p:spPr>
          <a:xfrm>
            <a:off x="255702" y="499482"/>
            <a:ext cx="2922928" cy="2113403"/>
          </a:xfrm>
          <a:prstGeom prst="rect">
            <a:avLst/>
          </a:prstGeom>
        </p:spPr>
      </p:pic>
      <p:sp>
        <p:nvSpPr>
          <p:cNvPr id="5" name="テキスト ボックス 4">
            <a:extLst>
              <a:ext uri="{FF2B5EF4-FFF2-40B4-BE49-F238E27FC236}">
                <a16:creationId xmlns:a16="http://schemas.microsoft.com/office/drawing/2014/main" id="{E87B44F4-073E-0A17-83D4-D5D663552CDE}"/>
              </a:ext>
            </a:extLst>
          </p:cNvPr>
          <p:cNvSpPr txBox="1">
            <a:spLocks noChangeAspect="1"/>
          </p:cNvSpPr>
          <p:nvPr/>
        </p:nvSpPr>
        <p:spPr>
          <a:xfrm>
            <a:off x="-9625" y="-1211"/>
            <a:ext cx="1005403" cy="338554"/>
          </a:xfrm>
          <a:prstGeom prst="rect">
            <a:avLst/>
          </a:prstGeom>
          <a:solidFill>
            <a:schemeClr val="accent5">
              <a:lumMod val="20000"/>
              <a:lumOff val="80000"/>
            </a:schemeClr>
          </a:solidFill>
        </p:spPr>
        <p:txBody>
          <a:bodyPr wrap="none" rtlCol="0">
            <a:spAutoFit/>
          </a:bodyPr>
          <a:lstStyle/>
          <a:p>
            <a:r>
              <a:rPr lang="ja-JP" altLang="en-US" sz="1600" dirty="0">
                <a:latin typeface="メイリオ" panose="020B0604030504040204" pitchFamily="50" charset="-128"/>
                <a:ea typeface="メイリオ" panose="020B0604030504040204" pitchFamily="50" charset="-128"/>
              </a:rPr>
              <a:t>画面推移</a:t>
            </a:r>
          </a:p>
        </p:txBody>
      </p:sp>
      <p:pic>
        <p:nvPicPr>
          <p:cNvPr id="6" name="図 5">
            <a:extLst>
              <a:ext uri="{FF2B5EF4-FFF2-40B4-BE49-F238E27FC236}">
                <a16:creationId xmlns:a16="http://schemas.microsoft.com/office/drawing/2014/main" id="{7423D710-C5EB-E303-4FCE-9DDC14B01636}"/>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4258967" y="206868"/>
            <a:ext cx="7454881" cy="3091657"/>
          </a:xfrm>
          <a:prstGeom prst="rect">
            <a:avLst/>
          </a:prstGeom>
        </p:spPr>
      </p:pic>
      <p:sp>
        <p:nvSpPr>
          <p:cNvPr id="7" name="矢印: 右 6">
            <a:extLst>
              <a:ext uri="{FF2B5EF4-FFF2-40B4-BE49-F238E27FC236}">
                <a16:creationId xmlns:a16="http://schemas.microsoft.com/office/drawing/2014/main" id="{FBBB4162-C52D-2FF7-D0C8-5676A51631E1}"/>
              </a:ext>
            </a:extLst>
          </p:cNvPr>
          <p:cNvSpPr/>
          <p:nvPr/>
        </p:nvSpPr>
        <p:spPr>
          <a:xfrm>
            <a:off x="3311091" y="1424540"/>
            <a:ext cx="770021" cy="2502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089C04C6-AB4A-441B-E4C0-6FABCC2812D7}"/>
              </a:ext>
            </a:extLst>
          </p:cNvPr>
          <p:cNvSpPr txBox="1"/>
          <p:nvPr/>
        </p:nvSpPr>
        <p:spPr>
          <a:xfrm>
            <a:off x="3087857" y="842842"/>
            <a:ext cx="1261884" cy="523220"/>
          </a:xfrm>
          <a:prstGeom prst="rect">
            <a:avLst/>
          </a:prstGeom>
          <a:noFill/>
        </p:spPr>
        <p:txBody>
          <a:bodyPr wrap="none" rtlCol="0">
            <a:spAutoFit/>
          </a:bodyPr>
          <a:lstStyle/>
          <a:p>
            <a:r>
              <a:rPr kumimoji="1" lang="ja-JP" altLang="en-US" sz="1400" dirty="0">
                <a:latin typeface="メイリオ" panose="020B0604030504040204" pitchFamily="50" charset="-128"/>
                <a:ea typeface="メイリオ" panose="020B0604030504040204" pitchFamily="50" charset="-128"/>
              </a:rPr>
              <a:t>ログイン後、</a:t>
            </a:r>
            <a:endParaRPr kumimoji="1" lang="en-US" altLang="ja-JP" sz="1400" dirty="0">
              <a:latin typeface="メイリオ" panose="020B0604030504040204" pitchFamily="50" charset="-128"/>
              <a:ea typeface="メイリオ" panose="020B0604030504040204" pitchFamily="50" charset="-128"/>
            </a:endParaRPr>
          </a:p>
          <a:p>
            <a:r>
              <a:rPr kumimoji="1" lang="ja-JP" altLang="en-US" sz="1400" dirty="0">
                <a:latin typeface="メイリオ" panose="020B0604030504040204" pitchFamily="50" charset="-128"/>
                <a:ea typeface="メイリオ" panose="020B0604030504040204" pitchFamily="50" charset="-128"/>
              </a:rPr>
              <a:t>検索画面へ</a:t>
            </a:r>
          </a:p>
        </p:txBody>
      </p:sp>
      <p:sp>
        <p:nvSpPr>
          <p:cNvPr id="9" name="正方形/長方形 8">
            <a:extLst>
              <a:ext uri="{FF2B5EF4-FFF2-40B4-BE49-F238E27FC236}">
                <a16:creationId xmlns:a16="http://schemas.microsoft.com/office/drawing/2014/main" id="{F9C0A206-F2C3-E99B-1D60-7A0B1B252E5D}"/>
              </a:ext>
            </a:extLst>
          </p:cNvPr>
          <p:cNvSpPr/>
          <p:nvPr/>
        </p:nvSpPr>
        <p:spPr>
          <a:xfrm>
            <a:off x="5672756" y="196708"/>
            <a:ext cx="471637" cy="29261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1" name="直線矢印コネクタ 10">
            <a:extLst>
              <a:ext uri="{FF2B5EF4-FFF2-40B4-BE49-F238E27FC236}">
                <a16:creationId xmlns:a16="http://schemas.microsoft.com/office/drawing/2014/main" id="{CD1DA303-4FD3-954E-D0A5-DE3233805F5D}"/>
              </a:ext>
            </a:extLst>
          </p:cNvPr>
          <p:cNvCxnSpPr/>
          <p:nvPr/>
        </p:nvCxnSpPr>
        <p:spPr>
          <a:xfrm flipH="1">
            <a:off x="2714324" y="3137836"/>
            <a:ext cx="1544643" cy="85664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12" name="図 11">
            <a:extLst>
              <a:ext uri="{FF2B5EF4-FFF2-40B4-BE49-F238E27FC236}">
                <a16:creationId xmlns:a16="http://schemas.microsoft.com/office/drawing/2014/main" id="{B3C896B9-177F-F0FB-AD35-4FF3BE0A3A71}"/>
              </a:ext>
            </a:extLst>
          </p:cNvPr>
          <p:cNvPicPr>
            <a:picLocks noChangeAspect="1"/>
          </p:cNvPicPr>
          <p:nvPr/>
        </p:nvPicPr>
        <p:blipFill rotWithShape="1">
          <a:blip r:embed="rId6">
            <a:extLst>
              <a:ext uri="{BEBA8EAE-BF5A-486C-A8C5-ECC9F3942E4B}">
                <a14:imgProps xmlns:a14="http://schemas.microsoft.com/office/drawing/2010/main">
                  <a14:imgLayer r:embed="rId7">
                    <a14:imgEffect>
                      <a14:sharpenSoften amount="25000"/>
                    </a14:imgEffect>
                  </a14:imgLayer>
                </a14:imgProps>
              </a:ext>
            </a:extLst>
          </a:blip>
          <a:srcRect r="15307" b="30874"/>
          <a:stretch/>
        </p:blipFill>
        <p:spPr>
          <a:xfrm>
            <a:off x="19453" y="4075924"/>
            <a:ext cx="6318353" cy="1442815"/>
          </a:xfrm>
          <a:prstGeom prst="rect">
            <a:avLst/>
          </a:prstGeom>
        </p:spPr>
      </p:pic>
      <p:sp>
        <p:nvSpPr>
          <p:cNvPr id="13" name="テキスト ボックス 12">
            <a:extLst>
              <a:ext uri="{FF2B5EF4-FFF2-40B4-BE49-F238E27FC236}">
                <a16:creationId xmlns:a16="http://schemas.microsoft.com/office/drawing/2014/main" id="{29F747A7-4D41-6AD1-EDFA-C034080C536C}"/>
              </a:ext>
            </a:extLst>
          </p:cNvPr>
          <p:cNvSpPr txBox="1"/>
          <p:nvPr/>
        </p:nvSpPr>
        <p:spPr>
          <a:xfrm>
            <a:off x="1579609" y="3184961"/>
            <a:ext cx="2339102" cy="707886"/>
          </a:xfrm>
          <a:prstGeom prst="rect">
            <a:avLst/>
          </a:prstGeom>
          <a:noFill/>
        </p:spPr>
        <p:txBody>
          <a:bodyPr wrap="none" rtlCol="0">
            <a:spAutoFit/>
          </a:bodyPr>
          <a:lstStyle/>
          <a:p>
            <a:r>
              <a:rPr kumimoji="1" lang="ja-JP" altLang="en-US" sz="1400" dirty="0">
                <a:latin typeface="メイリオ" panose="020B0604030504040204" pitchFamily="50" charset="-128"/>
                <a:ea typeface="メイリオ" panose="020B0604030504040204" pitchFamily="50" charset="-128"/>
              </a:rPr>
              <a:t>従業員管理をクリックで、</a:t>
            </a:r>
            <a:endParaRPr kumimoji="1" lang="en-US" altLang="ja-JP" sz="1400" dirty="0">
              <a:latin typeface="メイリオ" panose="020B0604030504040204" pitchFamily="50" charset="-128"/>
              <a:ea typeface="メイリオ" panose="020B0604030504040204" pitchFamily="50" charset="-128"/>
            </a:endParaRPr>
          </a:p>
          <a:p>
            <a:r>
              <a:rPr lang="ja-JP" altLang="en-US" sz="1400" dirty="0">
                <a:latin typeface="メイリオ" panose="020B0604030504040204" pitchFamily="50" charset="-128"/>
                <a:ea typeface="メイリオ" panose="020B0604030504040204" pitchFamily="50" charset="-128"/>
              </a:rPr>
              <a:t>従業員一覧に</a:t>
            </a:r>
            <a:endParaRPr lang="en-US" altLang="ja-JP" sz="1400" dirty="0">
              <a:latin typeface="メイリオ" panose="020B0604030504040204" pitchFamily="50" charset="-128"/>
              <a:ea typeface="メイリオ" panose="020B0604030504040204" pitchFamily="50" charset="-128"/>
            </a:endParaRPr>
          </a:p>
          <a:p>
            <a:r>
              <a:rPr kumimoji="1" lang="ja-JP" altLang="en-US" sz="1100" dirty="0">
                <a:latin typeface="メイリオ" panose="020B0604030504040204" pitchFamily="50" charset="-128"/>
                <a:ea typeface="メイリオ" panose="020B0604030504040204" pitchFamily="50" charset="-128"/>
              </a:rPr>
              <a:t>（管理者のみ）</a:t>
            </a:r>
          </a:p>
        </p:txBody>
      </p:sp>
      <p:cxnSp>
        <p:nvCxnSpPr>
          <p:cNvPr id="14" name="直線矢印コネクタ 13">
            <a:extLst>
              <a:ext uri="{FF2B5EF4-FFF2-40B4-BE49-F238E27FC236}">
                <a16:creationId xmlns:a16="http://schemas.microsoft.com/office/drawing/2014/main" id="{70096160-3F9C-BF80-2949-4D4D22954E54}"/>
              </a:ext>
            </a:extLst>
          </p:cNvPr>
          <p:cNvCxnSpPr>
            <a:cxnSpLocks/>
          </p:cNvCxnSpPr>
          <p:nvPr/>
        </p:nvCxnSpPr>
        <p:spPr>
          <a:xfrm>
            <a:off x="9666760" y="3232647"/>
            <a:ext cx="0" cy="900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7" name="正方形/長方形 16">
            <a:extLst>
              <a:ext uri="{FF2B5EF4-FFF2-40B4-BE49-F238E27FC236}">
                <a16:creationId xmlns:a16="http://schemas.microsoft.com/office/drawing/2014/main" id="{D8D7B5F4-3A7D-5F8B-7936-16C8C2249F70}"/>
              </a:ext>
            </a:extLst>
          </p:cNvPr>
          <p:cNvSpPr/>
          <p:nvPr/>
        </p:nvSpPr>
        <p:spPr>
          <a:xfrm>
            <a:off x="6154554" y="191036"/>
            <a:ext cx="364932" cy="29261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8" name="テキスト ボックス 17">
            <a:extLst>
              <a:ext uri="{FF2B5EF4-FFF2-40B4-BE49-F238E27FC236}">
                <a16:creationId xmlns:a16="http://schemas.microsoft.com/office/drawing/2014/main" id="{2AD03730-C9BA-E0D9-7C87-E462B575CC67}"/>
              </a:ext>
            </a:extLst>
          </p:cNvPr>
          <p:cNvSpPr txBox="1"/>
          <p:nvPr/>
        </p:nvSpPr>
        <p:spPr>
          <a:xfrm>
            <a:off x="7231867" y="3375465"/>
            <a:ext cx="2582758" cy="692497"/>
          </a:xfrm>
          <a:prstGeom prst="rect">
            <a:avLst/>
          </a:prstGeom>
          <a:noFill/>
        </p:spPr>
        <p:txBody>
          <a:bodyPr wrap="none" rtlCol="0">
            <a:spAutoFit/>
          </a:bodyPr>
          <a:lstStyle/>
          <a:p>
            <a:r>
              <a:rPr lang="ja-JP" altLang="en-US" sz="1400" dirty="0">
                <a:latin typeface="メイリオ" panose="020B0604030504040204" pitchFamily="50" charset="-128"/>
                <a:ea typeface="メイリオ" panose="020B0604030504040204" pitchFamily="50" charset="-128"/>
              </a:rPr>
              <a:t>データ登録</a:t>
            </a:r>
            <a:r>
              <a:rPr kumimoji="1" lang="ja-JP" altLang="en-US" sz="1400" dirty="0">
                <a:latin typeface="メイリオ" panose="020B0604030504040204" pitchFamily="50" charset="-128"/>
                <a:ea typeface="メイリオ" panose="020B0604030504040204" pitchFamily="50" charset="-128"/>
              </a:rPr>
              <a:t>をクリックで、</a:t>
            </a:r>
            <a:endParaRPr kumimoji="1" lang="en-US" altLang="ja-JP" sz="1400" dirty="0">
              <a:latin typeface="メイリオ" panose="020B0604030504040204" pitchFamily="50" charset="-128"/>
              <a:ea typeface="メイリオ" panose="020B0604030504040204" pitchFamily="50" charset="-128"/>
            </a:endParaRPr>
          </a:p>
          <a:p>
            <a:r>
              <a:rPr lang="ja-JP" altLang="en-US" sz="1400" dirty="0">
                <a:latin typeface="メイリオ" panose="020B0604030504040204" pitchFamily="50" charset="-128"/>
                <a:ea typeface="メイリオ" panose="020B0604030504040204" pitchFamily="50" charset="-128"/>
              </a:rPr>
              <a:t>登録画面一覧に</a:t>
            </a:r>
            <a:endParaRPr lang="en-US" altLang="ja-JP" sz="1400" dirty="0">
              <a:latin typeface="メイリオ" panose="020B0604030504040204" pitchFamily="50" charset="-128"/>
              <a:ea typeface="メイリオ" panose="020B0604030504040204" pitchFamily="50" charset="-128"/>
            </a:endParaRPr>
          </a:p>
          <a:p>
            <a:r>
              <a:rPr kumimoji="1" lang="ja-JP" altLang="en-US" sz="1100" dirty="0">
                <a:latin typeface="メイリオ" panose="020B0604030504040204" pitchFamily="50" charset="-128"/>
                <a:ea typeface="メイリオ" panose="020B0604030504040204" pitchFamily="50" charset="-128"/>
              </a:rPr>
              <a:t>（権限は管理者・データ管理者のみ）</a:t>
            </a:r>
          </a:p>
        </p:txBody>
      </p:sp>
      <p:pic>
        <p:nvPicPr>
          <p:cNvPr id="19" name="図 18">
            <a:extLst>
              <a:ext uri="{FF2B5EF4-FFF2-40B4-BE49-F238E27FC236}">
                <a16:creationId xmlns:a16="http://schemas.microsoft.com/office/drawing/2014/main" id="{CC1E2DE3-BE60-D71A-F488-706A53AD67DE}"/>
              </a:ext>
            </a:extLst>
          </p:cNvPr>
          <p:cNvPicPr>
            <a:picLocks noChangeAspect="1"/>
          </p:cNvPicPr>
          <p:nvPr/>
        </p:nvPicPr>
        <p:blipFill>
          <a:blip r:embed="rId8">
            <a:extLst>
              <a:ext uri="{BEBA8EAE-BF5A-486C-A8C5-ECC9F3942E4B}">
                <a14:imgProps xmlns:a14="http://schemas.microsoft.com/office/drawing/2010/main">
                  <a14:imgLayer r:embed="rId9">
                    <a14:imgEffect>
                      <a14:sharpenSoften amount="25000"/>
                    </a14:imgEffect>
                  </a14:imgLayer>
                </a14:imgProps>
              </a:ext>
            </a:extLst>
          </a:blip>
          <a:stretch>
            <a:fillRect/>
          </a:stretch>
        </p:blipFill>
        <p:spPr>
          <a:xfrm>
            <a:off x="7935978" y="4183908"/>
            <a:ext cx="3461563" cy="2212771"/>
          </a:xfrm>
          <a:prstGeom prst="rect">
            <a:avLst/>
          </a:prstGeom>
        </p:spPr>
      </p:pic>
    </p:spTree>
    <p:extLst>
      <p:ext uri="{BB962C8B-B14F-4D97-AF65-F5344CB8AC3E}">
        <p14:creationId xmlns:p14="http://schemas.microsoft.com/office/powerpoint/2010/main" val="4841662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6611E0F-FCE0-A215-FF6E-6D9B1F3A7827}"/>
              </a:ext>
            </a:extLst>
          </p:cNvPr>
          <p:cNvSpPr txBox="1"/>
          <p:nvPr/>
        </p:nvSpPr>
        <p:spPr>
          <a:xfrm>
            <a:off x="-7705" y="-4235"/>
            <a:ext cx="1338828" cy="230832"/>
          </a:xfrm>
          <a:prstGeom prst="rect">
            <a:avLst/>
          </a:prstGeom>
          <a:solidFill>
            <a:srgbClr val="FFC000"/>
          </a:solidFill>
        </p:spPr>
        <p:txBody>
          <a:bodyPr wrap="none" rtlCol="0">
            <a:spAutoFit/>
          </a:bodyPr>
          <a:lstStyle/>
          <a:p>
            <a:r>
              <a:rPr lang="ja-JP" altLang="en-US" sz="900" dirty="0"/>
              <a:t>検査情報登録　クラス</a:t>
            </a:r>
          </a:p>
        </p:txBody>
      </p:sp>
      <p:graphicFrame>
        <p:nvGraphicFramePr>
          <p:cNvPr id="3" name="表 8">
            <a:extLst>
              <a:ext uri="{FF2B5EF4-FFF2-40B4-BE49-F238E27FC236}">
                <a16:creationId xmlns:a16="http://schemas.microsoft.com/office/drawing/2014/main" id="{2A096490-E1C4-3043-5CAB-67DAF3317936}"/>
              </a:ext>
            </a:extLst>
          </p:cNvPr>
          <p:cNvGraphicFramePr>
            <a:graphicFrameLocks noGrp="1"/>
          </p:cNvGraphicFramePr>
          <p:nvPr>
            <p:extLst>
              <p:ext uri="{D42A27DB-BD31-4B8C-83A1-F6EECF244321}">
                <p14:modId xmlns:p14="http://schemas.microsoft.com/office/powerpoint/2010/main" val="74229628"/>
              </p:ext>
            </p:extLst>
          </p:nvPr>
        </p:nvGraphicFramePr>
        <p:xfrm>
          <a:off x="336147" y="450617"/>
          <a:ext cx="8034867" cy="2475154"/>
        </p:xfrm>
        <a:graphic>
          <a:graphicData uri="http://schemas.openxmlformats.org/drawingml/2006/table">
            <a:tbl>
              <a:tblPr firstRow="1" bandRow="1">
                <a:tableStyleId>{8799B23B-EC83-4686-B30A-512413B5E67A}</a:tableStyleId>
              </a:tblPr>
              <a:tblGrid>
                <a:gridCol w="1153598">
                  <a:extLst>
                    <a:ext uri="{9D8B030D-6E8A-4147-A177-3AD203B41FA5}">
                      <a16:colId xmlns:a16="http://schemas.microsoft.com/office/drawing/2014/main" val="1394253334"/>
                    </a:ext>
                  </a:extLst>
                </a:gridCol>
                <a:gridCol w="1961613">
                  <a:extLst>
                    <a:ext uri="{9D8B030D-6E8A-4147-A177-3AD203B41FA5}">
                      <a16:colId xmlns:a16="http://schemas.microsoft.com/office/drawing/2014/main" val="2833924481"/>
                    </a:ext>
                  </a:extLst>
                </a:gridCol>
                <a:gridCol w="4919656">
                  <a:extLst>
                    <a:ext uri="{9D8B030D-6E8A-4147-A177-3AD203B41FA5}">
                      <a16:colId xmlns:a16="http://schemas.microsoft.com/office/drawing/2014/main" val="2501236595"/>
                    </a:ext>
                  </a:extLst>
                </a:gridCol>
              </a:tblGrid>
              <a:tr h="282892">
                <a:tc>
                  <a:txBody>
                    <a:bodyPr/>
                    <a:lstStyle/>
                    <a:p>
                      <a:pPr algn="l" fontAlgn="b"/>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クラス</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用途</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ActionBase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PatientExaminationAction</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サーブレットに関する処理</a:t>
                      </a:r>
                    </a:p>
                  </a:txBody>
                  <a:tcPr marL="50800" marR="50800" marT="50800" marB="50800"/>
                </a:tc>
                <a:extLst>
                  <a:ext uri="{0D108BD9-81ED-4DB2-BD59-A6C34878D82A}">
                    <a16:rowId xmlns:a16="http://schemas.microsoft.com/office/drawing/2014/main" val="119574636"/>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ServiceBase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PatientExaminationService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データベースに関する処理</a:t>
                      </a:r>
                    </a:p>
                  </a:txBody>
                  <a:tcPr marL="50800" marR="50800" marT="50800" marB="50800" anchor="ctr"/>
                </a:tc>
                <a:extLst>
                  <a:ext uri="{0D108BD9-81ED-4DB2-BD59-A6C34878D82A}">
                    <a16:rowId xmlns:a16="http://schemas.microsoft.com/office/drawing/2014/main" val="2599315136"/>
                  </a:ext>
                </a:extLst>
              </a:tr>
              <a:tr h="198680">
                <a:tc>
                  <a:txBody>
                    <a:bodyPr/>
                    <a:lstStyle/>
                    <a:p>
                      <a:pPr algn="l" fontAlgn="t"/>
                      <a:r>
                        <a:rPr lang="en-US" sz="900" dirty="0">
                          <a:effectLst/>
                          <a:latin typeface="メイリオ" panose="020B0604030504040204" pitchFamily="50" charset="-128"/>
                          <a:ea typeface="メイリオ" panose="020B0604030504040204" pitchFamily="50" charset="-128"/>
                        </a:rPr>
                        <a:t>View</a:t>
                      </a: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画面（患者の体内デバイス）の項目を定義</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00501">
                <a:tc rowSpan="3">
                  <a:txBody>
                    <a:bodyPr/>
                    <a:lstStyle/>
                    <a:p>
                      <a:pPr algn="l" fontAlgn="t"/>
                      <a:r>
                        <a:rPr lang="en-US" sz="900" dirty="0">
                          <a:effectLst/>
                          <a:latin typeface="メイリオ" panose="020B0604030504040204" pitchFamily="50" charset="-128"/>
                          <a:ea typeface="メイリオ" panose="020B0604030504040204" pitchFamily="50" charset="-128"/>
                        </a:rPr>
                        <a:t>Converter</a:t>
                      </a: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PatientExaminationConverter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DTO (</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モデルと</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モデルの変換</a:t>
                      </a:r>
                    </a:p>
                  </a:txBody>
                  <a:tcPr marL="50800" marR="50800" marT="50800" marB="50800"/>
                </a:tc>
                <a:extLst>
                  <a:ext uri="{0D108BD9-81ED-4DB2-BD59-A6C34878D82A}">
                    <a16:rowId xmlns:a16="http://schemas.microsoft.com/office/drawing/2014/main" val="2625248501"/>
                  </a:ext>
                </a:extLst>
              </a:tr>
              <a:tr h="198680">
                <a:tc vMerge="1">
                  <a:txBody>
                    <a:bodyPr/>
                    <a:lstStyle/>
                    <a:p>
                      <a:pPr fontAlgn="t"/>
                      <a:endParaRPr lang="en-US" sz="800" dirty="0">
                        <a:effectLst/>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PatientConverter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DTO (Patient)</a:t>
                      </a:r>
                      <a:r>
                        <a:rPr lang="ja-JP" altLang="en-US" sz="900" dirty="0">
                          <a:effectLst/>
                          <a:latin typeface="メイリオ" panose="020B0604030504040204" pitchFamily="50" charset="-128"/>
                          <a:ea typeface="メイリオ" panose="020B0604030504040204" pitchFamily="50" charset="-128"/>
                        </a:rPr>
                        <a:t>モデルと</a:t>
                      </a:r>
                      <a:r>
                        <a:rPr lang="en-US" altLang="ja-JP" sz="900" dirty="0">
                          <a:effectLst/>
                          <a:latin typeface="メイリオ" panose="020B0604030504040204" pitchFamily="50" charset="-128"/>
                          <a:ea typeface="メイリオ" panose="020B0604030504040204" pitchFamily="50" charset="-128"/>
                        </a:rPr>
                        <a:t>VIEW (</a:t>
                      </a:r>
                      <a:r>
                        <a:rPr lang="en-US" altLang="ja-JP" sz="900" dirty="0" err="1">
                          <a:effectLst/>
                          <a:latin typeface="メイリオ" panose="020B0604030504040204" pitchFamily="50" charset="-128"/>
                          <a:ea typeface="メイリオ" panose="020B0604030504040204" pitchFamily="50" charset="-128"/>
                        </a:rPr>
                        <a:t>PatientExaminationView</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モデルの変換。</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847739241"/>
                  </a:ext>
                </a:extLst>
              </a:tr>
              <a:tr h="198680">
                <a:tc vMerge="1">
                  <a:txBody>
                    <a:bodyPr/>
                    <a:lstStyle/>
                    <a:p>
                      <a:pPr algn="l" fontAlgn="t"/>
                      <a:endParaRPr lang="en-US" sz="800" dirty="0">
                        <a:effectLst/>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ExaminationConverter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a:t>
                      </a:r>
                      <a:r>
                        <a:rPr lang="en-US" altLang="ja-JP" sz="900" dirty="0">
                          <a:effectLst/>
                          <a:latin typeface="メイリオ" panose="020B0604030504040204" pitchFamily="50" charset="-128"/>
                          <a:ea typeface="メイリオ" panose="020B0604030504040204" pitchFamily="50" charset="-128"/>
                        </a:rPr>
                        <a:t>Examination)</a:t>
                      </a:r>
                      <a:r>
                        <a:rPr lang="ja-JP" altLang="en-US" sz="900" dirty="0">
                          <a:effectLst/>
                          <a:latin typeface="メイリオ" panose="020B0604030504040204" pitchFamily="50" charset="-128"/>
                          <a:ea typeface="メイリオ" panose="020B0604030504040204" pitchFamily="50" charset="-128"/>
                        </a:rPr>
                        <a:t>モデルと</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モデルのやりとり</a:t>
                      </a:r>
                    </a:p>
                  </a:txBody>
                  <a:tcPr marL="50800" marR="50800" marT="50800" marB="50800"/>
                </a:tc>
                <a:extLst>
                  <a:ext uri="{0D108BD9-81ED-4DB2-BD59-A6C34878D82A}">
                    <a16:rowId xmlns:a16="http://schemas.microsoft.com/office/drawing/2014/main" val="1193983884"/>
                  </a:ext>
                </a:extLst>
              </a:tr>
              <a:tr h="198680">
                <a:tc rowSpan="2">
                  <a:txBody>
                    <a:bodyPr/>
                    <a:lstStyle/>
                    <a:p>
                      <a:pPr fontAlgn="t"/>
                      <a:r>
                        <a:rPr lang="en-US" sz="900" dirty="0">
                          <a:effectLst/>
                          <a:latin typeface="メイリオ" panose="020B0604030504040204" pitchFamily="50" charset="-128"/>
                          <a:ea typeface="メイリオ" panose="020B0604030504040204" pitchFamily="50" charset="-128"/>
                        </a:rPr>
                        <a:t>DTO Model</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Patient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患者のデバイス情報</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101571923"/>
                  </a:ext>
                </a:extLst>
              </a:tr>
              <a:tr h="198680">
                <a:tc vMerge="1">
                  <a:txBody>
                    <a:bodyPr/>
                    <a:lstStyle/>
                    <a:p>
                      <a:pPr fontAlgn="t"/>
                      <a:endParaRPr lang="en-US" sz="800" dirty="0">
                        <a:effectLst/>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Examination</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検査項目の中で重複するカラム（検査項目）を分離</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259607331"/>
                  </a:ext>
                </a:extLst>
              </a:tr>
              <a:tr h="198680">
                <a:tc>
                  <a:txBody>
                    <a:bodyPr/>
                    <a:lstStyle/>
                    <a:p>
                      <a:pPr fontAlgn="t"/>
                      <a:r>
                        <a:rPr lang="en-US" sz="900" dirty="0">
                          <a:effectLst/>
                          <a:latin typeface="メイリオ" panose="020B0604030504040204" pitchFamily="50" charset="-128"/>
                          <a:ea typeface="メイリオ" panose="020B0604030504040204" pitchFamily="50" charset="-128"/>
                        </a:rPr>
                        <a:t>Validator</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PatientExaminationValidator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入力データを検証する（空白・重複・桁数・数字以外）</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bl>
          </a:graphicData>
        </a:graphic>
      </p:graphicFrame>
      <p:grpSp>
        <p:nvGrpSpPr>
          <p:cNvPr id="19" name="グループ化 18">
            <a:extLst>
              <a:ext uri="{FF2B5EF4-FFF2-40B4-BE49-F238E27FC236}">
                <a16:creationId xmlns:a16="http://schemas.microsoft.com/office/drawing/2014/main" id="{092689A3-40AF-0FDA-AC12-7A94CC2B57DF}"/>
              </a:ext>
            </a:extLst>
          </p:cNvPr>
          <p:cNvGrpSpPr/>
          <p:nvPr/>
        </p:nvGrpSpPr>
        <p:grpSpPr>
          <a:xfrm>
            <a:off x="896984" y="2927222"/>
            <a:ext cx="9100455" cy="3706036"/>
            <a:chOff x="4572001" y="12982"/>
            <a:chExt cx="4572000" cy="5149567"/>
          </a:xfrm>
        </p:grpSpPr>
        <p:sp>
          <p:nvSpPr>
            <p:cNvPr id="20" name="正方形/長方形 19">
              <a:extLst>
                <a:ext uri="{FF2B5EF4-FFF2-40B4-BE49-F238E27FC236}">
                  <a16:creationId xmlns:a16="http://schemas.microsoft.com/office/drawing/2014/main" id="{A45E507D-B2AE-6A78-F87E-418202C54AA3}"/>
                </a:ext>
              </a:extLst>
            </p:cNvPr>
            <p:cNvSpPr/>
            <p:nvPr/>
          </p:nvSpPr>
          <p:spPr>
            <a:xfrm>
              <a:off x="4572001" y="226597"/>
              <a:ext cx="4572000" cy="493595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7B53D092-76BF-B397-B6DC-18C62134F0CB}"/>
                </a:ext>
              </a:extLst>
            </p:cNvPr>
            <p:cNvSpPr txBox="1"/>
            <p:nvPr/>
          </p:nvSpPr>
          <p:spPr>
            <a:xfrm>
              <a:off x="6380875" y="12982"/>
              <a:ext cx="958416" cy="456174"/>
            </a:xfrm>
            <a:prstGeom prst="rect">
              <a:avLst/>
            </a:prstGeom>
            <a:solidFill>
              <a:schemeClr val="bg1"/>
            </a:solidFill>
          </p:spPr>
          <p:txBody>
            <a:bodyPr wrap="none" rtlCol="0">
              <a:spAutoFit/>
            </a:bodyPr>
            <a:lstStyle/>
            <a:p>
              <a:pPr algn="ctr"/>
              <a:r>
                <a:rPr kumimoji="1" lang="en-US" altLang="ja-JP" sz="1400" u="sng" dirty="0"/>
                <a:t>DTO model</a:t>
              </a:r>
              <a:endParaRPr kumimoji="1" lang="ja-JP" altLang="en-US" sz="1400" u="sng" dirty="0"/>
            </a:p>
          </p:txBody>
        </p:sp>
      </p:grpSp>
      <p:graphicFrame>
        <p:nvGraphicFramePr>
          <p:cNvPr id="23" name="表 5">
            <a:extLst>
              <a:ext uri="{FF2B5EF4-FFF2-40B4-BE49-F238E27FC236}">
                <a16:creationId xmlns:a16="http://schemas.microsoft.com/office/drawing/2014/main" id="{5852B56F-42B2-0E83-EF91-3BABA0908323}"/>
              </a:ext>
            </a:extLst>
          </p:cNvPr>
          <p:cNvGraphicFramePr>
            <a:graphicFrameLocks noGrp="1"/>
          </p:cNvGraphicFramePr>
          <p:nvPr>
            <p:extLst>
              <p:ext uri="{D42A27DB-BD31-4B8C-83A1-F6EECF244321}">
                <p14:modId xmlns:p14="http://schemas.microsoft.com/office/powerpoint/2010/main" val="4108770120"/>
              </p:ext>
            </p:extLst>
          </p:nvPr>
        </p:nvGraphicFramePr>
        <p:xfrm>
          <a:off x="4243554" y="3648926"/>
          <a:ext cx="2498296" cy="2606040"/>
        </p:xfrm>
        <a:graphic>
          <a:graphicData uri="http://schemas.openxmlformats.org/drawingml/2006/table">
            <a:tbl>
              <a:tblPr firstRow="1" bandRow="1">
                <a:tableStyleId>{5FD0F851-EC5A-4D38-B0AD-8093EC10F338}</a:tableStyleId>
              </a:tblPr>
              <a:tblGrid>
                <a:gridCol w="2498296">
                  <a:extLst>
                    <a:ext uri="{9D8B030D-6E8A-4147-A177-3AD203B41FA5}">
                      <a16:colId xmlns:a16="http://schemas.microsoft.com/office/drawing/2014/main" val="2498636709"/>
                    </a:ext>
                  </a:extLst>
                </a:gridCol>
              </a:tblGrid>
              <a:tr h="183428">
                <a:tc>
                  <a:txBody>
                    <a:bodyPr/>
                    <a:lstStyle/>
                    <a:p>
                      <a:pPr algn="ctr"/>
                      <a:r>
                        <a:rPr kumimoji="1" lang="ja-JP" altLang="en-US" sz="900" dirty="0">
                          <a:latin typeface="メイリオ" panose="020B0604030504040204" pitchFamily="50" charset="-128"/>
                          <a:ea typeface="メイリオ" panose="020B0604030504040204" pitchFamily="50" charset="-128"/>
                        </a:rPr>
                        <a:t>検査情報</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Patient_Examination</a:t>
                      </a:r>
                      <a:r>
                        <a:rPr kumimoji="1" lang="en-US" altLang="ja-JP" sz="900" dirty="0">
                          <a:latin typeface="メイリオ" panose="020B0604030504040204" pitchFamily="50" charset="-128"/>
                          <a:ea typeface="メイリオ" panose="020B0604030504040204" pitchFamily="50" charset="-128"/>
                        </a:rPr>
                        <a:t>)</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86947316"/>
                  </a:ext>
                </a:extLst>
              </a:tr>
              <a:tr h="214815">
                <a:tc>
                  <a:txBody>
                    <a:bodyPr/>
                    <a:lstStyle/>
                    <a:p>
                      <a:pPr algn="ctr"/>
                      <a:r>
                        <a:rPr kumimoji="1" lang="en-US" altLang="ja-JP" sz="900" dirty="0">
                          <a:latin typeface="メイリオ" panose="020B0604030504040204" pitchFamily="50" charset="-128"/>
                          <a:ea typeface="メイリオ" panose="020B0604030504040204" pitchFamily="50" charset="-128"/>
                        </a:rPr>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(Generated Value)</a:t>
                      </a:r>
                    </a:p>
                  </a:txBody>
                  <a:tcPr/>
                </a:tc>
                <a:extLst>
                  <a:ext uri="{0D108BD9-81ED-4DB2-BD59-A6C34878D82A}">
                    <a16:rowId xmlns:a16="http://schemas.microsoft.com/office/drawing/2014/main" val="550375115"/>
                  </a:ext>
                </a:extLst>
              </a:tr>
              <a:tr h="214815">
                <a:tc>
                  <a:txBody>
                    <a:bodyPr/>
                    <a:lstStyle/>
                    <a:p>
                      <a:pPr algn="ctr"/>
                      <a:r>
                        <a:rPr kumimoji="1" lang="ja-JP" altLang="en-US" sz="900" dirty="0">
                          <a:latin typeface="メイリオ" panose="020B0604030504040204" pitchFamily="50" charset="-128"/>
                          <a:ea typeface="メイリオ" panose="020B0604030504040204" pitchFamily="50" charset="-128"/>
                        </a:rPr>
                        <a:t>検査項目</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(String </a:t>
                      </a:r>
                      <a:r>
                        <a:rPr kumimoji="1" lang="en-US" altLang="ja-JP" sz="900" dirty="0" err="1">
                          <a:latin typeface="メイリオ" panose="020B0604030504040204" pitchFamily="50" charset="-128"/>
                          <a:ea typeface="メイリオ" panose="020B0604030504040204" pitchFamily="50" charset="-128"/>
                        </a:rPr>
                        <a:t>examination_component</a:t>
                      </a:r>
                      <a:r>
                        <a:rPr kumimoji="1" lang="en-US" altLang="ja-JP" sz="900" dirty="0">
                          <a:latin typeface="メイリオ" panose="020B0604030504040204" pitchFamily="50" charset="-128"/>
                          <a:ea typeface="メイリオ" panose="020B0604030504040204" pitchFamily="50" charset="-128"/>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150178239"/>
                  </a:ext>
                </a:extLst>
              </a:tr>
              <a:tr h="214815">
                <a:tc>
                  <a:txBody>
                    <a:bodyPr/>
                    <a:lstStyle/>
                    <a:p>
                      <a:pPr algn="ctr"/>
                      <a:r>
                        <a:rPr kumimoji="1" lang="ja-JP" altLang="en-US" sz="900" dirty="0">
                          <a:latin typeface="メイリオ" panose="020B0604030504040204" pitchFamily="50" charset="-128"/>
                          <a:ea typeface="メイリオ" panose="020B0604030504040204" pitchFamily="50" charset="-128"/>
                        </a:rPr>
                        <a:t>検査日</a:t>
                      </a:r>
                      <a:endParaRPr kumimoji="1" lang="en-US" altLang="ja-JP" sz="900" dirty="0">
                        <a:latin typeface="メイリオ" panose="020B0604030504040204" pitchFamily="50" charset="-128"/>
                        <a:ea typeface="メイリオ"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LocalDate</a:t>
                      </a:r>
                      <a:r>
                        <a:rPr kumimoji="1" lang="en-US" altLang="ja-JP" sz="900" dirty="0">
                          <a:latin typeface="メイリオ" panose="020B0604030504040204" pitchFamily="50" charset="-128"/>
                          <a:ea typeface="メイリオ" panose="020B0604030504040204" pitchFamily="50" charset="-128"/>
                        </a:rPr>
                        <a:t> </a:t>
                      </a:r>
                      <a:r>
                        <a:rPr kumimoji="1" lang="en-US" altLang="ja-JP" sz="900" dirty="0" err="1">
                          <a:latin typeface="メイリオ" panose="020B0604030504040204" pitchFamily="50" charset="-128"/>
                          <a:ea typeface="メイリオ" panose="020B0604030504040204" pitchFamily="50" charset="-128"/>
                        </a:rPr>
                        <a:t>exam_date</a:t>
                      </a:r>
                      <a:r>
                        <a:rPr kumimoji="1" lang="en-US" altLang="ja-JP" sz="900" dirty="0">
                          <a:latin typeface="メイリオ" panose="020B0604030504040204" pitchFamily="50" charset="-128"/>
                          <a:ea typeface="メイリオ" panose="020B0604030504040204" pitchFamily="50" charset="-128"/>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850027269"/>
                  </a:ext>
                </a:extLst>
              </a:tr>
              <a:tr h="214815">
                <a:tc>
                  <a:txBody>
                    <a:bodyPr/>
                    <a:lstStyle/>
                    <a:p>
                      <a:pPr algn="ctr"/>
                      <a:r>
                        <a:rPr kumimoji="1" lang="ja-JP" altLang="en-US" sz="900" dirty="0">
                          <a:latin typeface="メイリオ" panose="020B0604030504040204" pitchFamily="50" charset="-128"/>
                          <a:ea typeface="メイリオ" panose="020B0604030504040204" pitchFamily="50" charset="-128"/>
                        </a:rPr>
                        <a:t>予約時間</a:t>
                      </a:r>
                      <a:endParaRPr kumimoji="1" lang="en-US" altLang="ja-JP" sz="900" dirty="0">
                        <a:latin typeface="メイリオ" panose="020B0604030504040204" pitchFamily="50" charset="-128"/>
                        <a:ea typeface="メイリオ"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LocalDateTime</a:t>
                      </a:r>
                      <a:r>
                        <a:rPr kumimoji="1" lang="en-US" altLang="ja-JP" sz="900" dirty="0">
                          <a:latin typeface="メイリオ" panose="020B0604030504040204" pitchFamily="50" charset="-128"/>
                          <a:ea typeface="メイリオ" panose="020B0604030504040204" pitchFamily="50" charset="-128"/>
                        </a:rPr>
                        <a:t> </a:t>
                      </a:r>
                      <a:r>
                        <a:rPr kumimoji="1" lang="en-US" altLang="ja-JP" sz="900" dirty="0" err="1">
                          <a:latin typeface="メイリオ" panose="020B0604030504040204" pitchFamily="50" charset="-128"/>
                          <a:ea typeface="メイリオ" panose="020B0604030504040204" pitchFamily="50" charset="-128"/>
                        </a:rPr>
                        <a:t>scedule</a:t>
                      </a:r>
                      <a:r>
                        <a:rPr kumimoji="1" lang="en-US" altLang="ja-JP" sz="900" dirty="0">
                          <a:latin typeface="メイリオ" panose="020B0604030504040204" pitchFamily="50" charset="-128"/>
                          <a:ea typeface="メイリオ" panose="020B0604030504040204" pitchFamily="50" charset="-128"/>
                        </a:rPr>
                        <a:t>)</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2925513608"/>
                  </a:ext>
                </a:extLst>
              </a:tr>
              <a:tr h="214815">
                <a:tc>
                  <a:txBody>
                    <a:bodyPr/>
                    <a:lstStyle/>
                    <a:p>
                      <a:pPr algn="ctr"/>
                      <a:r>
                        <a:rPr kumimoji="1" lang="ja-JP" altLang="en-US" sz="900" dirty="0">
                          <a:latin typeface="メイリオ" panose="020B0604030504040204" pitchFamily="50" charset="-128"/>
                          <a:ea typeface="メイリオ" panose="020B0604030504040204" pitchFamily="50" charset="-128"/>
                        </a:rPr>
                        <a:t>患者</a:t>
                      </a:r>
                      <a:r>
                        <a:rPr kumimoji="1" lang="en-US" altLang="ja-JP" sz="900" dirty="0">
                          <a:latin typeface="メイリオ" panose="020B0604030504040204" pitchFamily="50" charset="-128"/>
                          <a:ea typeface="メイリオ" panose="020B0604030504040204" pitchFamily="50" charset="-128"/>
                        </a:rPr>
                        <a:t>ID(8</a:t>
                      </a:r>
                      <a:r>
                        <a:rPr kumimoji="1" lang="ja-JP" altLang="en-US" sz="900" dirty="0">
                          <a:latin typeface="メイリオ" panose="020B0604030504040204" pitchFamily="50" charset="-128"/>
                          <a:ea typeface="メイリオ" panose="020B0604030504040204" pitchFamily="50" charset="-128"/>
                        </a:rPr>
                        <a:t>桁</a:t>
                      </a:r>
                      <a:r>
                        <a:rPr kumimoji="1" lang="en-US" altLang="ja-JP" sz="900" dirty="0">
                          <a:latin typeface="メイリオ" panose="020B0604030504040204" pitchFamily="50" charset="-128"/>
                          <a:ea typeface="メイリオ" panose="020B0604030504040204" pitchFamily="50" charset="-128"/>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(Integer </a:t>
                      </a:r>
                      <a:r>
                        <a:rPr kumimoji="1" lang="en-US" altLang="ja-JP" sz="900" dirty="0" err="1">
                          <a:latin typeface="メイリオ" panose="020B0604030504040204" pitchFamily="50" charset="-128"/>
                          <a:ea typeface="メイリオ" panose="020B0604030504040204" pitchFamily="50" charset="-128"/>
                        </a:rPr>
                        <a:t>patient_id</a:t>
                      </a:r>
                      <a:r>
                        <a:rPr kumimoji="1" lang="en-US" altLang="ja-JP" sz="900" dirty="0">
                          <a:latin typeface="メイリオ" panose="020B0604030504040204" pitchFamily="50" charset="-128"/>
                          <a:ea typeface="メイリオ" panose="020B0604030504040204" pitchFamily="50" charset="-128"/>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071329684"/>
                  </a:ext>
                </a:extLst>
              </a:tr>
            </a:tbl>
          </a:graphicData>
        </a:graphic>
      </p:graphicFrame>
      <p:cxnSp>
        <p:nvCxnSpPr>
          <p:cNvPr id="24" name="直線矢印コネクタ 23">
            <a:extLst>
              <a:ext uri="{FF2B5EF4-FFF2-40B4-BE49-F238E27FC236}">
                <a16:creationId xmlns:a16="http://schemas.microsoft.com/office/drawing/2014/main" id="{8644E916-D773-D594-7E6A-DE960CC0A6D2}"/>
              </a:ext>
            </a:extLst>
          </p:cNvPr>
          <p:cNvCxnSpPr>
            <a:cxnSpLocks/>
          </p:cNvCxnSpPr>
          <p:nvPr/>
        </p:nvCxnSpPr>
        <p:spPr>
          <a:xfrm flipV="1">
            <a:off x="6741850" y="4221429"/>
            <a:ext cx="489049" cy="17601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CAED6529-6F73-2732-46D2-1E68C126E5F5}"/>
              </a:ext>
            </a:extLst>
          </p:cNvPr>
          <p:cNvSpPr txBox="1"/>
          <p:nvPr/>
        </p:nvSpPr>
        <p:spPr>
          <a:xfrm>
            <a:off x="7046992" y="3952955"/>
            <a:ext cx="256802" cy="230832"/>
          </a:xfrm>
          <a:prstGeom prst="rect">
            <a:avLst/>
          </a:prstGeom>
          <a:noFill/>
        </p:spPr>
        <p:txBody>
          <a:bodyPr wrap="none" rtlCol="0">
            <a:spAutoFit/>
          </a:bodyPr>
          <a:lstStyle/>
          <a:p>
            <a:r>
              <a:rPr kumimoji="1" lang="en-US" altLang="ja-JP" sz="900" dirty="0">
                <a:latin typeface="メイリオ" panose="020B0604030504040204" pitchFamily="50" charset="-128"/>
                <a:ea typeface="メイリオ" panose="020B0604030504040204" pitchFamily="50" charset="-128"/>
              </a:rPr>
              <a:t>1</a:t>
            </a:r>
            <a:endParaRPr kumimoji="1" lang="ja-JP" altLang="en-US" sz="900" dirty="0">
              <a:latin typeface="メイリオ" panose="020B0604030504040204" pitchFamily="50" charset="-128"/>
              <a:ea typeface="メイリオ" panose="020B0604030504040204" pitchFamily="50" charset="-128"/>
            </a:endParaRPr>
          </a:p>
        </p:txBody>
      </p:sp>
      <p:sp>
        <p:nvSpPr>
          <p:cNvPr id="26" name="テキスト ボックス 25">
            <a:extLst>
              <a:ext uri="{FF2B5EF4-FFF2-40B4-BE49-F238E27FC236}">
                <a16:creationId xmlns:a16="http://schemas.microsoft.com/office/drawing/2014/main" id="{A772AF9C-0C74-9477-FD54-DAD652A19FAF}"/>
              </a:ext>
            </a:extLst>
          </p:cNvPr>
          <p:cNvSpPr txBox="1"/>
          <p:nvPr/>
        </p:nvSpPr>
        <p:spPr>
          <a:xfrm>
            <a:off x="6746910" y="5801050"/>
            <a:ext cx="300082" cy="230832"/>
          </a:xfrm>
          <a:prstGeom prst="rect">
            <a:avLst/>
          </a:prstGeom>
          <a:noFill/>
        </p:spPr>
        <p:txBody>
          <a:bodyPr wrap="none" rtlCol="0">
            <a:spAutoFit/>
          </a:bodyPr>
          <a:lstStyle/>
          <a:p>
            <a:r>
              <a:rPr kumimoji="1" lang="ja-JP" altLang="en-US" sz="900" dirty="0">
                <a:latin typeface="メイリオ" panose="020B0604030504040204" pitchFamily="50" charset="-128"/>
                <a:ea typeface="メイリオ" panose="020B0604030504040204" pitchFamily="50" charset="-128"/>
              </a:rPr>
              <a:t>多</a:t>
            </a:r>
          </a:p>
        </p:txBody>
      </p:sp>
      <p:graphicFrame>
        <p:nvGraphicFramePr>
          <p:cNvPr id="27" name="表 5">
            <a:extLst>
              <a:ext uri="{FF2B5EF4-FFF2-40B4-BE49-F238E27FC236}">
                <a16:creationId xmlns:a16="http://schemas.microsoft.com/office/drawing/2014/main" id="{34DA2FD8-DB8B-36F3-443F-1141AB2659D4}"/>
              </a:ext>
            </a:extLst>
          </p:cNvPr>
          <p:cNvGraphicFramePr>
            <a:graphicFrameLocks noGrp="1"/>
          </p:cNvGraphicFramePr>
          <p:nvPr>
            <p:extLst>
              <p:ext uri="{D42A27DB-BD31-4B8C-83A1-F6EECF244321}">
                <p14:modId xmlns:p14="http://schemas.microsoft.com/office/powerpoint/2010/main" val="2037785860"/>
              </p:ext>
            </p:extLst>
          </p:nvPr>
        </p:nvGraphicFramePr>
        <p:xfrm>
          <a:off x="7305871" y="3694772"/>
          <a:ext cx="1869405" cy="2103120"/>
        </p:xfrm>
        <a:graphic>
          <a:graphicData uri="http://schemas.openxmlformats.org/drawingml/2006/table">
            <a:tbl>
              <a:tblPr firstRow="1" bandRow="1">
                <a:tableStyleId>{5FD0F851-EC5A-4D38-B0AD-8093EC10F338}</a:tableStyleId>
              </a:tblPr>
              <a:tblGrid>
                <a:gridCol w="1869405">
                  <a:extLst>
                    <a:ext uri="{9D8B030D-6E8A-4147-A177-3AD203B41FA5}">
                      <a16:colId xmlns:a16="http://schemas.microsoft.com/office/drawing/2014/main" val="2498636709"/>
                    </a:ext>
                  </a:extLst>
                </a:gridCol>
              </a:tblGrid>
              <a:tr h="190709">
                <a:tc>
                  <a:txBody>
                    <a:bodyPr/>
                    <a:lstStyle/>
                    <a:p>
                      <a:pPr algn="ctr"/>
                      <a:r>
                        <a:rPr kumimoji="1" lang="ja-JP" altLang="en-US" sz="900" dirty="0">
                          <a:latin typeface="メイリオ" panose="020B0604030504040204" pitchFamily="50" charset="-128"/>
                          <a:ea typeface="メイリオ" panose="020B0604030504040204" pitchFamily="50" charset="-128"/>
                        </a:rPr>
                        <a:t>患者情報</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(Patient)</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86947316"/>
                  </a:ext>
                </a:extLst>
              </a:tr>
              <a:tr h="299685">
                <a:tc>
                  <a:txBody>
                    <a:bodyPr/>
                    <a:lstStyle/>
                    <a:p>
                      <a:pPr algn="ctr"/>
                      <a:r>
                        <a:rPr kumimoji="1" lang="en-US" altLang="ja-JP" sz="900" dirty="0">
                          <a:latin typeface="メイリオ" panose="020B0604030504040204" pitchFamily="50" charset="-128"/>
                          <a:ea typeface="メイリオ" panose="020B0604030504040204" pitchFamily="50" charset="-128"/>
                        </a:rPr>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(Generated Value)</a:t>
                      </a:r>
                    </a:p>
                  </a:txBody>
                  <a:tcPr/>
                </a:tc>
                <a:extLst>
                  <a:ext uri="{0D108BD9-81ED-4DB2-BD59-A6C34878D82A}">
                    <a16:rowId xmlns:a16="http://schemas.microsoft.com/office/drawing/2014/main" val="550375115"/>
                  </a:ext>
                </a:extLst>
              </a:tr>
              <a:tr h="299685">
                <a:tc>
                  <a:txBody>
                    <a:bodyPr/>
                    <a:lstStyle/>
                    <a:p>
                      <a:pPr algn="ctr"/>
                      <a:r>
                        <a:rPr kumimoji="1" lang="ja-JP" altLang="en-US" sz="900" dirty="0">
                          <a:latin typeface="メイリオ" panose="020B0604030504040204" pitchFamily="50" charset="-128"/>
                          <a:ea typeface="メイリオ" panose="020B0604030504040204" pitchFamily="50" charset="-128"/>
                        </a:rPr>
                        <a:t>患者</a:t>
                      </a:r>
                      <a:r>
                        <a:rPr kumimoji="1" lang="en-US" altLang="ja-JP" sz="900" dirty="0">
                          <a:latin typeface="メイリオ" panose="020B0604030504040204" pitchFamily="50" charset="-128"/>
                          <a:ea typeface="メイリオ" panose="020B0604030504040204" pitchFamily="50" charset="-128"/>
                        </a:rPr>
                        <a:t>ID(8</a:t>
                      </a:r>
                      <a:r>
                        <a:rPr kumimoji="1" lang="ja-JP" altLang="en-US" sz="900" dirty="0">
                          <a:latin typeface="メイリオ" panose="020B0604030504040204" pitchFamily="50" charset="-128"/>
                          <a:ea typeface="メイリオ" panose="020B0604030504040204" pitchFamily="50" charset="-128"/>
                        </a:rPr>
                        <a:t>桁</a:t>
                      </a:r>
                      <a:r>
                        <a:rPr kumimoji="1" lang="en-US" altLang="ja-JP" sz="900" dirty="0">
                          <a:latin typeface="メイリオ" panose="020B0604030504040204" pitchFamily="50" charset="-128"/>
                          <a:ea typeface="メイリオ" panose="020B0604030504040204" pitchFamily="50" charset="-128"/>
                        </a:rPr>
                        <a:t>)</a:t>
                      </a:r>
                    </a:p>
                    <a:p>
                      <a:pPr algn="ctr"/>
                      <a:r>
                        <a:rPr kumimoji="1" lang="en-US" altLang="ja-JP" sz="900" dirty="0">
                          <a:latin typeface="メイリオ" panose="020B0604030504040204" pitchFamily="50" charset="-128"/>
                          <a:ea typeface="メイリオ" panose="020B0604030504040204" pitchFamily="50" charset="-128"/>
                        </a:rPr>
                        <a:t>(Integer </a:t>
                      </a:r>
                      <a:r>
                        <a:rPr kumimoji="1" lang="en-US" altLang="ja-JP" sz="900" dirty="0" err="1">
                          <a:latin typeface="メイリオ" panose="020B0604030504040204" pitchFamily="50" charset="-128"/>
                          <a:ea typeface="メイリオ" panose="020B0604030504040204" pitchFamily="50" charset="-128"/>
                        </a:rPr>
                        <a:t>patient_id</a:t>
                      </a:r>
                      <a:r>
                        <a:rPr kumimoji="1" lang="en-US" altLang="ja-JP" sz="900" dirty="0">
                          <a:latin typeface="メイリオ" panose="020B0604030504040204" pitchFamily="50" charset="-128"/>
                          <a:ea typeface="メイリオ" panose="020B0604030504040204" pitchFamily="50" charset="-128"/>
                        </a:rPr>
                        <a:t>)</a:t>
                      </a:r>
                    </a:p>
                    <a:p>
                      <a:pPr algn="ctr"/>
                      <a:r>
                        <a:rPr kumimoji="1" lang="en-US" altLang="ja-JP" sz="900" dirty="0">
                          <a:solidFill>
                            <a:srgbClr val="FF0000"/>
                          </a:solidFill>
                          <a:latin typeface="メイリオ" panose="020B0604030504040204" pitchFamily="50" charset="-128"/>
                          <a:ea typeface="メイリオ" panose="020B0604030504040204" pitchFamily="50" charset="-128"/>
                        </a:rPr>
                        <a:t>Unique, </a:t>
                      </a: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p>
                  </a:txBody>
                  <a:tcPr/>
                </a:tc>
                <a:extLst>
                  <a:ext uri="{0D108BD9-81ED-4DB2-BD59-A6C34878D82A}">
                    <a16:rowId xmlns:a16="http://schemas.microsoft.com/office/drawing/2014/main" val="3423742562"/>
                  </a:ext>
                </a:extLst>
              </a:tr>
              <a:tr h="299685">
                <a:tc>
                  <a:txBody>
                    <a:bodyPr/>
                    <a:lstStyle/>
                    <a:p>
                      <a:pPr algn="ctr"/>
                      <a:r>
                        <a:rPr kumimoji="1" lang="ja-JP" altLang="en-US" sz="900" dirty="0">
                          <a:latin typeface="メイリオ" panose="020B0604030504040204" pitchFamily="50" charset="-128"/>
                          <a:ea typeface="メイリオ" panose="020B0604030504040204" pitchFamily="50" charset="-128"/>
                        </a:rPr>
                        <a:t>氏名</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(String </a:t>
                      </a:r>
                      <a:r>
                        <a:rPr kumimoji="1" lang="en-US" altLang="ja-JP" sz="900" dirty="0" err="1">
                          <a:latin typeface="メイリオ" panose="020B0604030504040204" pitchFamily="50" charset="-128"/>
                          <a:ea typeface="メイリオ" panose="020B0604030504040204" pitchFamily="50" charset="-128"/>
                        </a:rPr>
                        <a:t>patient_name</a:t>
                      </a:r>
                      <a:r>
                        <a:rPr kumimoji="1" lang="en-US" altLang="ja-JP" sz="900" dirty="0">
                          <a:latin typeface="メイリオ" panose="020B0604030504040204" pitchFamily="50" charset="-128"/>
                          <a:ea typeface="メイリオ" panose="020B0604030504040204" pitchFamily="50" charset="-128"/>
                        </a:rPr>
                        <a:t>)</a:t>
                      </a:r>
                    </a:p>
                    <a:p>
                      <a:pPr algn="ct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555359211"/>
                  </a:ext>
                </a:extLst>
              </a:tr>
              <a:tr h="299685">
                <a:tc>
                  <a:txBody>
                    <a:bodyPr/>
                    <a:lstStyle/>
                    <a:p>
                      <a:pPr algn="ctr"/>
                      <a:r>
                        <a:rPr kumimoji="1" lang="ja-JP" altLang="en-US" sz="900" dirty="0">
                          <a:latin typeface="メイリオ" panose="020B0604030504040204" pitchFamily="50" charset="-128"/>
                          <a:ea typeface="メイリオ" panose="020B0604030504040204" pitchFamily="50" charset="-128"/>
                        </a:rPr>
                        <a:t>氏名（ひらがな）</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(String </a:t>
                      </a:r>
                      <a:r>
                        <a:rPr kumimoji="1" lang="en-US" altLang="ja-JP" sz="900" dirty="0" err="1">
                          <a:latin typeface="メイリオ" panose="020B0604030504040204" pitchFamily="50" charset="-128"/>
                          <a:ea typeface="メイリオ" panose="020B0604030504040204" pitchFamily="50" charset="-128"/>
                        </a:rPr>
                        <a:t>patient_name_kana</a:t>
                      </a:r>
                      <a:r>
                        <a:rPr kumimoji="1" lang="en-US" altLang="ja-JP" sz="900" dirty="0">
                          <a:latin typeface="メイリオ" panose="020B0604030504040204" pitchFamily="50" charset="-128"/>
                          <a:ea typeface="メイリオ" panose="020B0604030504040204" pitchFamily="50" charset="-128"/>
                        </a:rPr>
                        <a:t>)</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892902308"/>
                  </a:ext>
                </a:extLst>
              </a:tr>
            </a:tbl>
          </a:graphicData>
        </a:graphic>
      </p:graphicFrame>
      <p:graphicFrame>
        <p:nvGraphicFramePr>
          <p:cNvPr id="28" name="表 5">
            <a:extLst>
              <a:ext uri="{FF2B5EF4-FFF2-40B4-BE49-F238E27FC236}">
                <a16:creationId xmlns:a16="http://schemas.microsoft.com/office/drawing/2014/main" id="{B952237F-F6A4-5251-B115-FE47B7FE1E0A}"/>
              </a:ext>
            </a:extLst>
          </p:cNvPr>
          <p:cNvGraphicFramePr>
            <a:graphicFrameLocks noGrp="1"/>
          </p:cNvGraphicFramePr>
          <p:nvPr>
            <p:extLst>
              <p:ext uri="{D42A27DB-BD31-4B8C-83A1-F6EECF244321}">
                <p14:modId xmlns:p14="http://schemas.microsoft.com/office/powerpoint/2010/main" val="1881661675"/>
              </p:ext>
            </p:extLst>
          </p:nvPr>
        </p:nvGraphicFramePr>
        <p:xfrm>
          <a:off x="1968354" y="3756125"/>
          <a:ext cx="1713256" cy="1371600"/>
        </p:xfrm>
        <a:graphic>
          <a:graphicData uri="http://schemas.openxmlformats.org/drawingml/2006/table">
            <a:tbl>
              <a:tblPr firstRow="1" bandRow="1">
                <a:tableStyleId>{5FD0F851-EC5A-4D38-B0AD-8093EC10F338}</a:tableStyleId>
              </a:tblPr>
              <a:tblGrid>
                <a:gridCol w="1713256">
                  <a:extLst>
                    <a:ext uri="{9D8B030D-6E8A-4147-A177-3AD203B41FA5}">
                      <a16:colId xmlns:a16="http://schemas.microsoft.com/office/drawing/2014/main" val="2498636709"/>
                    </a:ext>
                  </a:extLst>
                </a:gridCol>
              </a:tblGrid>
              <a:tr h="183428">
                <a:tc>
                  <a:txBody>
                    <a:bodyPr/>
                    <a:lstStyle/>
                    <a:p>
                      <a:pPr algn="ctr"/>
                      <a:r>
                        <a:rPr kumimoji="1" lang="ja-JP" altLang="en-US" sz="900" dirty="0">
                          <a:latin typeface="メイリオ" panose="020B0604030504040204" pitchFamily="50" charset="-128"/>
                          <a:ea typeface="メイリオ" panose="020B0604030504040204" pitchFamily="50" charset="-128"/>
                        </a:rPr>
                        <a:t>検査項目</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(Examination)</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86947316"/>
                  </a:ext>
                </a:extLst>
              </a:tr>
              <a:tr h="214815">
                <a:tc>
                  <a:txBody>
                    <a:bodyPr/>
                    <a:lstStyle/>
                    <a:p>
                      <a:pPr algn="ctr"/>
                      <a:r>
                        <a:rPr kumimoji="1" lang="en-US" altLang="ja-JP" sz="900" dirty="0">
                          <a:latin typeface="メイリオ" panose="020B0604030504040204" pitchFamily="50" charset="-128"/>
                          <a:ea typeface="メイリオ" panose="020B0604030504040204" pitchFamily="50" charset="-128"/>
                        </a:rPr>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(Generated Value)</a:t>
                      </a:r>
                    </a:p>
                  </a:txBody>
                  <a:tcPr/>
                </a:tc>
                <a:extLst>
                  <a:ext uri="{0D108BD9-81ED-4DB2-BD59-A6C34878D82A}">
                    <a16:rowId xmlns:a16="http://schemas.microsoft.com/office/drawing/2014/main" val="550375115"/>
                  </a:ext>
                </a:extLst>
              </a:tr>
              <a:tr h="214815">
                <a:tc>
                  <a:txBody>
                    <a:bodyPr/>
                    <a:lstStyle/>
                    <a:p>
                      <a:pPr algn="ctr"/>
                      <a:r>
                        <a:rPr kumimoji="1" lang="ja-JP" altLang="en-US" sz="900" dirty="0">
                          <a:latin typeface="メイリオ" panose="020B0604030504040204" pitchFamily="50" charset="-128"/>
                          <a:ea typeface="メイリオ" panose="020B0604030504040204" pitchFamily="50" charset="-128"/>
                        </a:rPr>
                        <a:t>検査項目</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(String </a:t>
                      </a:r>
                      <a:r>
                        <a:rPr kumimoji="1" lang="en-US" altLang="ja-JP" sz="900" dirty="0" err="1">
                          <a:latin typeface="メイリオ" panose="020B0604030504040204" pitchFamily="50" charset="-128"/>
                          <a:ea typeface="メイリオ" panose="020B0604030504040204" pitchFamily="50" charset="-128"/>
                        </a:rPr>
                        <a:t>examination_component</a:t>
                      </a:r>
                      <a:r>
                        <a:rPr kumimoji="1" lang="en-US" altLang="ja-JP" sz="900" dirty="0">
                          <a:latin typeface="メイリオ" panose="020B0604030504040204" pitchFamily="50" charset="-128"/>
                          <a:ea typeface="メイリオ" panose="020B0604030504040204" pitchFamily="50" charset="-128"/>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solidFill>
                            <a:srgbClr val="FF0000"/>
                          </a:solidFill>
                          <a:latin typeface="メイリオ" panose="020B0604030504040204" pitchFamily="50" charset="-128"/>
                          <a:ea typeface="メイリオ" panose="020B0604030504040204" pitchFamily="50" charset="-128"/>
                        </a:rPr>
                        <a:t>Unique, </a:t>
                      </a: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150178239"/>
                  </a:ext>
                </a:extLst>
              </a:tr>
            </a:tbl>
          </a:graphicData>
        </a:graphic>
      </p:graphicFrame>
      <p:cxnSp>
        <p:nvCxnSpPr>
          <p:cNvPr id="29" name="直線矢印コネクタ 28">
            <a:extLst>
              <a:ext uri="{FF2B5EF4-FFF2-40B4-BE49-F238E27FC236}">
                <a16:creationId xmlns:a16="http://schemas.microsoft.com/office/drawing/2014/main" id="{219139A7-84AD-60D8-49DA-F1FE087C78B8}"/>
              </a:ext>
            </a:extLst>
          </p:cNvPr>
          <p:cNvCxnSpPr>
            <a:cxnSpLocks/>
          </p:cNvCxnSpPr>
          <p:nvPr/>
        </p:nvCxnSpPr>
        <p:spPr>
          <a:xfrm flipH="1" flipV="1">
            <a:off x="3688132" y="4336845"/>
            <a:ext cx="540939" cy="2541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D80AFA1B-2A3C-F77C-A6D4-34E22EA3C043}"/>
              </a:ext>
            </a:extLst>
          </p:cNvPr>
          <p:cNvSpPr txBox="1"/>
          <p:nvPr/>
        </p:nvSpPr>
        <p:spPr>
          <a:xfrm>
            <a:off x="4068799" y="4326227"/>
            <a:ext cx="300082" cy="230832"/>
          </a:xfrm>
          <a:prstGeom prst="rect">
            <a:avLst/>
          </a:prstGeom>
          <a:noFill/>
        </p:spPr>
        <p:txBody>
          <a:bodyPr wrap="none" rtlCol="0">
            <a:spAutoFit/>
          </a:bodyPr>
          <a:lstStyle/>
          <a:p>
            <a:r>
              <a:rPr kumimoji="1" lang="ja-JP" altLang="en-US" sz="900" dirty="0">
                <a:latin typeface="メイリオ" panose="020B0604030504040204" pitchFamily="50" charset="-128"/>
                <a:ea typeface="メイリオ" panose="020B0604030504040204" pitchFamily="50" charset="-128"/>
              </a:rPr>
              <a:t>多</a:t>
            </a:r>
          </a:p>
        </p:txBody>
      </p:sp>
      <p:sp>
        <p:nvSpPr>
          <p:cNvPr id="31" name="テキスト ボックス 30">
            <a:extLst>
              <a:ext uri="{FF2B5EF4-FFF2-40B4-BE49-F238E27FC236}">
                <a16:creationId xmlns:a16="http://schemas.microsoft.com/office/drawing/2014/main" id="{ECD3B3F5-3525-57A3-A616-E2F57D1CBB84}"/>
              </a:ext>
            </a:extLst>
          </p:cNvPr>
          <p:cNvSpPr txBox="1"/>
          <p:nvPr/>
        </p:nvSpPr>
        <p:spPr>
          <a:xfrm>
            <a:off x="3626943" y="4108655"/>
            <a:ext cx="256802" cy="230832"/>
          </a:xfrm>
          <a:prstGeom prst="rect">
            <a:avLst/>
          </a:prstGeom>
          <a:noFill/>
        </p:spPr>
        <p:txBody>
          <a:bodyPr wrap="none" rtlCol="0">
            <a:spAutoFit/>
          </a:bodyPr>
          <a:lstStyle/>
          <a:p>
            <a:r>
              <a:rPr kumimoji="1" lang="en-US" altLang="ja-JP" sz="900" dirty="0">
                <a:latin typeface="メイリオ" panose="020B0604030504040204" pitchFamily="50" charset="-128"/>
                <a:ea typeface="メイリオ" panose="020B0604030504040204" pitchFamily="50" charset="-128"/>
              </a:rPr>
              <a:t>1</a:t>
            </a:r>
            <a:endParaRPr kumimoji="1" lang="ja-JP" altLang="en-US" sz="9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556697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 8">
            <a:extLst>
              <a:ext uri="{FF2B5EF4-FFF2-40B4-BE49-F238E27FC236}">
                <a16:creationId xmlns:a16="http://schemas.microsoft.com/office/drawing/2014/main" id="{439CDD9B-945A-F476-E6B1-EEEEA6E994E3}"/>
              </a:ext>
            </a:extLst>
          </p:cNvPr>
          <p:cNvGraphicFramePr>
            <a:graphicFrameLocks noGrp="1"/>
          </p:cNvGraphicFramePr>
          <p:nvPr>
            <p:extLst>
              <p:ext uri="{D42A27DB-BD31-4B8C-83A1-F6EECF244321}">
                <p14:modId xmlns:p14="http://schemas.microsoft.com/office/powerpoint/2010/main" val="3116588026"/>
              </p:ext>
            </p:extLst>
          </p:nvPr>
        </p:nvGraphicFramePr>
        <p:xfrm>
          <a:off x="342303" y="475693"/>
          <a:ext cx="11511030" cy="3685653"/>
        </p:xfrm>
        <a:graphic>
          <a:graphicData uri="http://schemas.openxmlformats.org/drawingml/2006/table">
            <a:tbl>
              <a:tblPr firstRow="1" bandRow="1">
                <a:tableStyleId>{8799B23B-EC83-4686-B30A-512413B5E67A}</a:tableStyleId>
              </a:tblPr>
              <a:tblGrid>
                <a:gridCol w="1485698">
                  <a:extLst>
                    <a:ext uri="{9D8B030D-6E8A-4147-A177-3AD203B41FA5}">
                      <a16:colId xmlns:a16="http://schemas.microsoft.com/office/drawing/2014/main" val="1394253334"/>
                    </a:ext>
                  </a:extLst>
                </a:gridCol>
                <a:gridCol w="1132756">
                  <a:extLst>
                    <a:ext uri="{9D8B030D-6E8A-4147-A177-3AD203B41FA5}">
                      <a16:colId xmlns:a16="http://schemas.microsoft.com/office/drawing/2014/main" val="2072105060"/>
                    </a:ext>
                  </a:extLst>
                </a:gridCol>
                <a:gridCol w="8892576">
                  <a:extLst>
                    <a:ext uri="{9D8B030D-6E8A-4147-A177-3AD203B41FA5}">
                      <a16:colId xmlns:a16="http://schemas.microsoft.com/office/drawing/2014/main" val="2501236595"/>
                    </a:ext>
                  </a:extLst>
                </a:gridCol>
              </a:tblGrid>
              <a:tr h="221633">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221633">
                <a:tc>
                  <a:txBody>
                    <a:bodyPr/>
                    <a:lstStyle/>
                    <a:p>
                      <a:pPr algn="l" fontAlgn="t"/>
                      <a:r>
                        <a:rPr lang="en-US" sz="900" dirty="0">
                          <a:effectLst/>
                          <a:latin typeface="メイリオ" panose="020B0604030504040204" pitchFamily="50" charset="-128"/>
                          <a:ea typeface="メイリオ" panose="020B0604030504040204" pitchFamily="50" charset="-128"/>
                        </a:rPr>
                        <a:t>index</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検査情報データの一覧表示（</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ページ最大</a:t>
                      </a:r>
                      <a:r>
                        <a:rPr lang="en-US" altLang="ja-JP" sz="900" dirty="0">
                          <a:effectLst/>
                          <a:latin typeface="メイリオ" panose="020B0604030504040204" pitchFamily="50" charset="-128"/>
                          <a:ea typeface="メイリオ" panose="020B0604030504040204" pitchFamily="50" charset="-128"/>
                        </a:rPr>
                        <a:t>20</a:t>
                      </a:r>
                      <a:r>
                        <a:rPr lang="ja-JP" altLang="en-US" sz="900" dirty="0">
                          <a:effectLst/>
                          <a:latin typeface="メイリオ" panose="020B0604030504040204" pitchFamily="50" charset="-128"/>
                          <a:ea typeface="メイリオ" panose="020B0604030504040204" pitchFamily="50" charset="-128"/>
                        </a:rPr>
                        <a:t>レコード）</a:t>
                      </a:r>
                    </a:p>
                  </a:txBody>
                  <a:tcPr marL="50800" marR="50800" marT="50800" marB="50800"/>
                </a:tc>
                <a:extLst>
                  <a:ext uri="{0D108BD9-81ED-4DB2-BD59-A6C34878D82A}">
                    <a16:rowId xmlns:a16="http://schemas.microsoft.com/office/drawing/2014/main" val="119574636"/>
                  </a:ext>
                </a:extLst>
              </a:tr>
              <a:tr h="275539">
                <a:tc>
                  <a:txBody>
                    <a:bodyPr/>
                    <a:lstStyle/>
                    <a:p>
                      <a:pPr algn="l" fontAlgn="t"/>
                      <a:r>
                        <a:rPr lang="en-US" sz="900" dirty="0" err="1">
                          <a:effectLst/>
                          <a:latin typeface="メイリオ" panose="020B0604030504040204" pitchFamily="50" charset="-128"/>
                          <a:ea typeface="メイリオ" panose="020B0604030504040204" pitchFamily="50" charset="-128"/>
                        </a:rPr>
                        <a:t>entryNew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新規登録画面の表示。</a:t>
                      </a:r>
                      <a:r>
                        <a:rPr lang="en-US" sz="900" dirty="0">
                          <a:effectLst/>
                          <a:latin typeface="メイリオ" panose="020B0604030504040204" pitchFamily="50" charset="-128"/>
                          <a:ea typeface="メイリオ" panose="020B0604030504040204" pitchFamily="50" charset="-128"/>
                        </a:rPr>
                        <a:t>CSRF</a:t>
                      </a:r>
                      <a:r>
                        <a:rPr lang="ja-JP" altLang="en-US" sz="900" dirty="0">
                          <a:effectLst/>
                          <a:latin typeface="メイリオ" panose="020B0604030504040204" pitchFamily="50" charset="-128"/>
                          <a:ea typeface="メイリオ" panose="020B0604030504040204" pitchFamily="50" charset="-128"/>
                        </a:rPr>
                        <a:t>対策</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75539">
                <a:tc>
                  <a:txBody>
                    <a:bodyPr/>
                    <a:lstStyle/>
                    <a:p>
                      <a:pPr algn="l" fontAlgn="t"/>
                      <a:r>
                        <a:rPr lang="en-US" sz="900" dirty="0">
                          <a:effectLst/>
                          <a:latin typeface="メイリオ" panose="020B0604030504040204" pitchFamily="50" charset="-128"/>
                          <a:ea typeface="メイリオ" panose="020B0604030504040204" pitchFamily="50" charset="-128"/>
                        </a:rPr>
                        <a:t>check</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登録画面で入力した値を再度確認を促す。その際に、患者の苗字と名前の間の空白を全角に変換（半角であれば）。</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04204235"/>
                  </a:ext>
                </a:extLst>
              </a:tr>
              <a:tr h="221633">
                <a:tc>
                  <a:txBody>
                    <a:bodyPr/>
                    <a:lstStyle/>
                    <a:p>
                      <a:pPr fontAlgn="t"/>
                      <a:r>
                        <a:rPr lang="en-US" sz="900" dirty="0">
                          <a:effectLst/>
                          <a:latin typeface="メイリオ" panose="020B0604030504040204" pitchFamily="50" charset="-128"/>
                          <a:ea typeface="メイリオ" panose="020B0604030504040204" pitchFamily="50" charset="-128"/>
                        </a:rPr>
                        <a:t>create</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CSRF</a:t>
                      </a:r>
                      <a:r>
                        <a:rPr lang="ja-JP" altLang="en-US" sz="900" dirty="0">
                          <a:effectLst/>
                          <a:latin typeface="メイリオ" panose="020B0604030504040204" pitchFamily="50" charset="-128"/>
                          <a:ea typeface="メイリオ" panose="020B0604030504040204" pitchFamily="50" charset="-128"/>
                        </a:rPr>
                        <a:t>対策</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の確認。データをバリデーションし、エラーがなければデータベースに登録。</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221633">
                <a:tc>
                  <a:txBody>
                    <a:bodyPr/>
                    <a:lstStyle/>
                    <a:p>
                      <a:pPr fontAlgn="t"/>
                      <a:r>
                        <a:rPr lang="en-US" sz="900" dirty="0">
                          <a:effectLst/>
                          <a:latin typeface="メイリオ" panose="020B0604030504040204" pitchFamily="50" charset="-128"/>
                          <a:ea typeface="メイリオ" panose="020B0604030504040204" pitchFamily="50" charset="-128"/>
                        </a:rPr>
                        <a:t>show</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をもとに検査情報を取得。</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93371084"/>
                  </a:ext>
                </a:extLst>
              </a:tr>
              <a:tr h="275539">
                <a:tc>
                  <a:txBody>
                    <a:bodyPr/>
                    <a:lstStyle/>
                    <a:p>
                      <a:pPr fontAlgn="t"/>
                      <a:r>
                        <a:rPr lang="en-US" sz="900" dirty="0">
                          <a:effectLst/>
                          <a:latin typeface="メイリオ" panose="020B0604030504040204" pitchFamily="50" charset="-128"/>
                          <a:ea typeface="メイリオ" panose="020B0604030504040204" pitchFamily="50" charset="-128"/>
                        </a:rPr>
                        <a:t>edit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をもとに体内デバイス情報（</a:t>
                      </a:r>
                      <a:r>
                        <a:rPr lang="en-US" altLang="ja-JP" sz="900" dirty="0" err="1">
                          <a:effectLst/>
                          <a:latin typeface="メイリオ" panose="020B0604030504040204" pitchFamily="50" charset="-128"/>
                          <a:ea typeface="メイリオ" panose="020B0604030504040204" pitchFamily="50" charset="-128"/>
                        </a:rPr>
                        <a:t>PatientExaminationView</a:t>
                      </a:r>
                      <a:r>
                        <a:rPr lang="ja-JP" altLang="en-US" sz="900" dirty="0">
                          <a:effectLst/>
                          <a:latin typeface="メイリオ" panose="020B0604030504040204" pitchFamily="50" charset="-128"/>
                          <a:ea typeface="メイリオ" panose="020B0604030504040204" pitchFamily="50" charset="-128"/>
                        </a:rPr>
                        <a:t>）を取得。</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null</a:t>
                      </a:r>
                      <a:r>
                        <a:rPr lang="ja-JP" altLang="en-US" sz="900" dirty="0">
                          <a:effectLst/>
                          <a:latin typeface="メイリオ" panose="020B0604030504040204" pitchFamily="50" charset="-128"/>
                          <a:ea typeface="メイリオ" panose="020B0604030504040204" pitchFamily="50" charset="-128"/>
                        </a:rPr>
                        <a:t>でないなら、</a:t>
                      </a:r>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とともにデータを</a:t>
                      </a:r>
                      <a:r>
                        <a:rPr lang="en-US" altLang="ja-JP" sz="900" dirty="0" err="1">
                          <a:effectLst/>
                          <a:latin typeface="メイリオ" panose="020B0604030504040204" pitchFamily="50" charset="-128"/>
                          <a:ea typeface="メイリオ" panose="020B0604030504040204" pitchFamily="50" charset="-128"/>
                        </a:rPr>
                        <a:t>edit.jsp</a:t>
                      </a:r>
                      <a:r>
                        <a:rPr lang="ja-JP" altLang="en-US" sz="900" dirty="0">
                          <a:effectLst/>
                          <a:latin typeface="メイリオ" panose="020B0604030504040204" pitchFamily="50" charset="-128"/>
                          <a:ea typeface="メイリオ" panose="020B0604030504040204" pitchFamily="50" charset="-128"/>
                        </a:rPr>
                        <a:t>に送る。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42738762"/>
                  </a:ext>
                </a:extLst>
              </a:tr>
              <a:tr h="348954">
                <a:tc>
                  <a:txBody>
                    <a:bodyPr/>
                    <a:lstStyle/>
                    <a:p>
                      <a:pPr fontAlgn="t"/>
                      <a:r>
                        <a:rPr lang="en-US" sz="900" dirty="0">
                          <a:effectLst/>
                          <a:latin typeface="メイリオ" panose="020B0604030504040204" pitchFamily="50" charset="-128"/>
                          <a:ea typeface="メイリオ" panose="020B0604030504040204" pitchFamily="50" charset="-128"/>
                        </a:rPr>
                        <a:t>update</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が正しければ処理。</a:t>
                      </a:r>
                      <a:r>
                        <a:rPr lang="en-US" altLang="ja-JP" sz="900" dirty="0" err="1">
                          <a:effectLst/>
                          <a:latin typeface="メイリオ" panose="020B0604030504040204" pitchFamily="50" charset="-128"/>
                          <a:ea typeface="メイリオ" panose="020B0604030504040204" pitchFamily="50" charset="-128"/>
                        </a:rPr>
                        <a:t>service.findOne</a:t>
                      </a:r>
                      <a:r>
                        <a:rPr lang="ja-JP" altLang="en-US" sz="900" dirty="0">
                          <a:effectLst/>
                          <a:latin typeface="メイリオ" panose="020B0604030504040204" pitchFamily="50" charset="-128"/>
                          <a:ea typeface="メイリオ" panose="020B0604030504040204" pitchFamily="50" charset="-128"/>
                        </a:rPr>
                        <a:t>を使用して</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をもとに検査情報（</a:t>
                      </a:r>
                      <a:r>
                        <a:rPr lang="en-US" altLang="ja-JP" sz="900" dirty="0" err="1">
                          <a:effectLst/>
                          <a:latin typeface="メイリオ" panose="020B0604030504040204" pitchFamily="50" charset="-128"/>
                          <a:ea typeface="メイリオ" panose="020B0604030504040204" pitchFamily="50" charset="-128"/>
                        </a:rPr>
                        <a:t>PatientExaminationView</a:t>
                      </a:r>
                      <a:r>
                        <a:rPr lang="ja-JP" altLang="en-US" sz="900" dirty="0">
                          <a:effectLst/>
                          <a:latin typeface="メイリオ" panose="020B0604030504040204" pitchFamily="50" charset="-128"/>
                          <a:ea typeface="メイリオ" panose="020B0604030504040204" pitchFamily="50" charset="-128"/>
                        </a:rPr>
                        <a:t>）を取得。</a:t>
                      </a:r>
                      <a:r>
                        <a:rPr lang="en-US" altLang="ja-JP" sz="900" dirty="0" err="1">
                          <a:effectLst/>
                          <a:latin typeface="メイリオ" panose="020B0604030504040204" pitchFamily="50" charset="-128"/>
                          <a:ea typeface="メイリオ" panose="020B0604030504040204" pitchFamily="50" charset="-128"/>
                        </a:rPr>
                        <a:t>service.update</a:t>
                      </a:r>
                      <a:r>
                        <a:rPr lang="ja-JP" altLang="en-US" sz="900" dirty="0">
                          <a:effectLst/>
                          <a:latin typeface="メイリオ" panose="020B0604030504040204" pitchFamily="50" charset="-128"/>
                          <a:ea typeface="メイリオ" panose="020B0604030504040204" pitchFamily="50" charset="-128"/>
                        </a:rPr>
                        <a:t>でエラーがなければ更新し、</a:t>
                      </a:r>
                      <a:r>
                        <a:rPr lang="en-US" altLang="ja-JP" sz="900" dirty="0">
                          <a:effectLst/>
                          <a:latin typeface="メイリオ" panose="020B0604030504040204" pitchFamily="50" charset="-128"/>
                          <a:ea typeface="メイリオ" panose="020B0604030504040204" pitchFamily="50" charset="-128"/>
                        </a:rPr>
                        <a:t>index</a:t>
                      </a:r>
                      <a:r>
                        <a:rPr lang="ja-JP" altLang="en-US" sz="900" dirty="0">
                          <a:effectLst/>
                          <a:latin typeface="メイリオ" panose="020B0604030504040204" pitchFamily="50" charset="-128"/>
                          <a:ea typeface="メイリオ" panose="020B0604030504040204" pitchFamily="50" charset="-128"/>
                        </a:rPr>
                        <a:t>メソッドに</a:t>
                      </a:r>
                      <a:r>
                        <a:rPr lang="en-US" altLang="ja-JP" sz="900" dirty="0">
                          <a:effectLst/>
                          <a:latin typeface="メイリオ" panose="020B0604030504040204" pitchFamily="50" charset="-128"/>
                          <a:ea typeface="メイリオ" panose="020B0604030504040204" pitchFamily="50" charset="-128"/>
                        </a:rPr>
                        <a:t>redirect</a:t>
                      </a:r>
                      <a:r>
                        <a:rPr lang="ja-JP" altLang="en-US" sz="900" dirty="0">
                          <a:effectLst/>
                          <a:latin typeface="メイリオ" panose="020B0604030504040204" pitchFamily="50" charset="-128"/>
                          <a:ea typeface="メイリオ" panose="020B0604030504040204" pitchFamily="50" charset="-128"/>
                        </a:rPr>
                        <a:t>。</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83864479"/>
                  </a:ext>
                </a:extLst>
              </a:tr>
              <a:tr h="297497">
                <a:tc>
                  <a:txBody>
                    <a:bodyPr/>
                    <a:lstStyle/>
                    <a:p>
                      <a:pPr fontAlgn="t"/>
                      <a:r>
                        <a:rPr lang="en-US" sz="900" dirty="0">
                          <a:effectLst/>
                          <a:latin typeface="メイリオ" panose="020B0604030504040204" pitchFamily="50" charset="-128"/>
                          <a:ea typeface="メイリオ" panose="020B0604030504040204" pitchFamily="50" charset="-128"/>
                        </a:rPr>
                        <a:t>destroy</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Token</a:t>
                      </a:r>
                      <a:r>
                        <a:rPr lang="ja-JP" altLang="en-US" sz="900" dirty="0">
                          <a:effectLst/>
                          <a:latin typeface="メイリオ" panose="020B0604030504040204" pitchFamily="50" charset="-128"/>
                          <a:ea typeface="メイリオ" panose="020B0604030504040204" pitchFamily="50" charset="-128"/>
                        </a:rPr>
                        <a:t>が正しければ処理。レコードを削除。</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692120339"/>
                  </a:ext>
                </a:extLst>
              </a:tr>
              <a:tr h="221633">
                <a:tc>
                  <a:txBody>
                    <a:bodyPr/>
                    <a:lstStyle/>
                    <a:p>
                      <a:pPr fontAlgn="t"/>
                      <a:r>
                        <a:rPr lang="en-US" sz="900" dirty="0" err="1">
                          <a:effectLst/>
                          <a:latin typeface="メイリオ" panose="020B0604030504040204" pitchFamily="50" charset="-128"/>
                          <a:ea typeface="メイリオ" panose="020B0604030504040204" pitchFamily="50" charset="-128"/>
                        </a:rPr>
                        <a:t>csvImport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件取り込む（文字形式を</a:t>
                      </a:r>
                      <a:r>
                        <a:rPr lang="en-US" altLang="ja-JP" sz="900" dirty="0">
                          <a:effectLst/>
                          <a:latin typeface="メイリオ" panose="020B0604030504040204" pitchFamily="50" charset="-128"/>
                          <a:ea typeface="メイリオ" panose="020B0604030504040204" pitchFamily="50" charset="-128"/>
                        </a:rPr>
                        <a:t>UTF-8</a:t>
                      </a:r>
                      <a:r>
                        <a:rPr lang="ja-JP" altLang="en-US" sz="900" dirty="0">
                          <a:effectLst/>
                          <a:latin typeface="メイリオ" panose="020B0604030504040204" pitchFamily="50" charset="-128"/>
                          <a:ea typeface="メイリオ" panose="020B0604030504040204" pitchFamily="50" charset="-128"/>
                        </a:rPr>
                        <a:t>に）。</a:t>
                      </a:r>
                      <a:r>
                        <a:rPr lang="en-US" altLang="ja-JP" sz="900" dirty="0" err="1">
                          <a:effectLst/>
                          <a:latin typeface="メイリオ" panose="020B0604030504040204" pitchFamily="50" charset="-128"/>
                          <a:ea typeface="メイリオ" panose="020B0604030504040204" pitchFamily="50" charset="-128"/>
                        </a:rPr>
                        <a:t>PatientExamiantionView</a:t>
                      </a:r>
                      <a:r>
                        <a:rPr lang="ja-JP" altLang="en-US" sz="900" dirty="0">
                          <a:effectLst/>
                          <a:latin typeface="メイリオ" panose="020B0604030504040204" pitchFamily="50" charset="-128"/>
                          <a:ea typeface="メイリオ" panose="020B0604030504040204" pitchFamily="50" charset="-128"/>
                        </a:rPr>
                        <a:t>でインスタンス化し、</a:t>
                      </a:r>
                      <a:r>
                        <a:rPr lang="en-US" altLang="ja-JP" sz="900" dirty="0" err="1">
                          <a:effectLst/>
                          <a:latin typeface="メイリオ" panose="020B0604030504040204" pitchFamily="50" charset="-128"/>
                          <a:ea typeface="メイリオ" panose="020B0604030504040204" pitchFamily="50" charset="-128"/>
                        </a:rPr>
                        <a:t>new.jsp</a:t>
                      </a:r>
                      <a:r>
                        <a:rPr lang="ja-JP" altLang="en-US" sz="900" dirty="0">
                          <a:effectLst/>
                          <a:latin typeface="メイリオ" panose="020B0604030504040204" pitchFamily="50" charset="-128"/>
                          <a:ea typeface="メイリオ" panose="020B0604030504040204" pitchFamily="50" charset="-128"/>
                        </a:rPr>
                        <a:t>に</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データを表示。</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832239639"/>
                  </a:ext>
                </a:extLst>
              </a:tr>
              <a:tr h="221633">
                <a:tc>
                  <a:txBody>
                    <a:bodyPr/>
                    <a:lstStyle/>
                    <a:p>
                      <a:pPr fontAlgn="t"/>
                      <a:r>
                        <a:rPr lang="en-US" sz="900" dirty="0" err="1">
                          <a:effectLst/>
                          <a:latin typeface="メイリオ" panose="020B0604030504040204" pitchFamily="50" charset="-128"/>
                          <a:ea typeface="メイリオ" panose="020B0604030504040204" pitchFamily="50" charset="-128"/>
                        </a:rPr>
                        <a:t>csvAllImport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データ（複数レコード）をまとめて読み込む（文字形式を</a:t>
                      </a:r>
                      <a:r>
                        <a:rPr lang="en-US" altLang="ja-JP" sz="900" dirty="0">
                          <a:effectLst/>
                          <a:latin typeface="メイリオ" panose="020B0604030504040204" pitchFamily="50" charset="-128"/>
                          <a:ea typeface="メイリオ" panose="020B0604030504040204" pitchFamily="50" charset="-128"/>
                        </a:rPr>
                        <a:t>UTF-8</a:t>
                      </a:r>
                      <a:r>
                        <a:rPr lang="ja-JP" altLang="en-US" sz="900" dirty="0">
                          <a:effectLst/>
                          <a:latin typeface="メイリオ" panose="020B0604030504040204" pitchFamily="50" charset="-128"/>
                          <a:ea typeface="メイリオ" panose="020B0604030504040204" pitchFamily="50" charset="-128"/>
                        </a:rPr>
                        <a:t>に）。データを</a:t>
                      </a:r>
                      <a:r>
                        <a:rPr lang="en-US" altLang="ja-JP" sz="900" dirty="0" err="1">
                          <a:effectLst/>
                          <a:latin typeface="メイリオ" panose="020B0604030504040204" pitchFamily="50" charset="-128"/>
                          <a:ea typeface="メイリオ" panose="020B0604030504040204" pitchFamily="50" charset="-128"/>
                        </a:rPr>
                        <a:t>csv_check.jsp</a:t>
                      </a:r>
                      <a:r>
                        <a:rPr lang="ja-JP" altLang="en-US" sz="900" dirty="0">
                          <a:effectLst/>
                          <a:latin typeface="メイリオ" panose="020B0604030504040204" pitchFamily="50" charset="-128"/>
                          <a:ea typeface="メイリオ" panose="020B0604030504040204" pitchFamily="50" charset="-128"/>
                        </a:rPr>
                        <a:t>に送り、確認。</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81560343"/>
                  </a:ext>
                </a:extLst>
              </a:tr>
              <a:tr h="275539">
                <a:tc>
                  <a:txBody>
                    <a:bodyPr/>
                    <a:lstStyle/>
                    <a:p>
                      <a:pPr fontAlgn="t"/>
                      <a:r>
                        <a:rPr lang="en-US" sz="900" dirty="0" err="1">
                          <a:effectLst/>
                          <a:latin typeface="メイリオ" panose="020B0604030504040204" pitchFamily="50" charset="-128"/>
                          <a:ea typeface="メイリオ" panose="020B0604030504040204" pitchFamily="50" charset="-128"/>
                        </a:rPr>
                        <a:t>csvModify</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読み込んだ複数レコードの</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データから不要なレコードを削除。残った</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データをセッションスコープに登録し、再度</a:t>
                      </a:r>
                      <a:r>
                        <a:rPr lang="en-US" altLang="ja-JP" sz="900" dirty="0" err="1">
                          <a:effectLst/>
                          <a:latin typeface="メイリオ" panose="020B0604030504040204" pitchFamily="50" charset="-128"/>
                          <a:ea typeface="メイリオ" panose="020B0604030504040204" pitchFamily="50" charset="-128"/>
                        </a:rPr>
                        <a:t>csv_check.jsp</a:t>
                      </a:r>
                      <a:r>
                        <a:rPr lang="ja-JP" altLang="en-US" sz="900" dirty="0">
                          <a:effectLst/>
                          <a:latin typeface="メイリオ" panose="020B0604030504040204" pitchFamily="50" charset="-128"/>
                          <a:ea typeface="メイリオ" panose="020B0604030504040204" pitchFamily="50" charset="-128"/>
                        </a:rPr>
                        <a:t>に。</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040767380"/>
                  </a:ext>
                </a:extLst>
              </a:tr>
              <a:tr h="229553">
                <a:tc>
                  <a:txBody>
                    <a:bodyPr/>
                    <a:lstStyle/>
                    <a:p>
                      <a:pPr fontAlgn="t"/>
                      <a:r>
                        <a:rPr lang="en-US" sz="900" dirty="0" err="1">
                          <a:effectLst/>
                          <a:latin typeface="メイリオ" panose="020B0604030504040204" pitchFamily="50" charset="-128"/>
                          <a:ea typeface="メイリオ" panose="020B0604030504040204" pitchFamily="50" charset="-128"/>
                        </a:rPr>
                        <a:t>csvAllCreate</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取り込んだ</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データをデータベース（</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 Patient</a:t>
                      </a:r>
                      <a:r>
                        <a:rPr lang="ja-JP" altLang="en-US" sz="900" dirty="0">
                          <a:effectLst/>
                          <a:latin typeface="メイリオ" panose="020B0604030504040204" pitchFamily="50" charset="-128"/>
                          <a:ea typeface="メイリオ" panose="020B0604030504040204" pitchFamily="50" charset="-128"/>
                        </a:rPr>
                        <a:t>）に登録。データを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件ずつバリデーションし、エラーがなければ登録。</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788758347"/>
                  </a:ext>
                </a:extLst>
              </a:tr>
              <a:tr h="229553">
                <a:tc>
                  <a:txBody>
                    <a:bodyPr/>
                    <a:lstStyle/>
                    <a:p>
                      <a:pPr fontAlgn="t"/>
                      <a:r>
                        <a:rPr lang="en-US" sz="900" dirty="0" err="1">
                          <a:effectLst/>
                          <a:latin typeface="メイリオ" panose="020B0604030504040204" pitchFamily="50" charset="-128"/>
                          <a:ea typeface="メイリオ" panose="020B0604030504040204" pitchFamily="50" charset="-128"/>
                        </a:rPr>
                        <a:t>searchByPatId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をもとにデータを検索</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05357848"/>
                  </a:ext>
                </a:extLst>
              </a:tr>
            </a:tbl>
          </a:graphicData>
        </a:graphic>
      </p:graphicFrame>
      <p:sp>
        <p:nvSpPr>
          <p:cNvPr id="2" name="テキスト ボックス 1">
            <a:extLst>
              <a:ext uri="{FF2B5EF4-FFF2-40B4-BE49-F238E27FC236}">
                <a16:creationId xmlns:a16="http://schemas.microsoft.com/office/drawing/2014/main" id="{177ADBBB-BFF9-8CF6-A80A-36F1F7D694D3}"/>
              </a:ext>
            </a:extLst>
          </p:cNvPr>
          <p:cNvSpPr txBox="1"/>
          <p:nvPr/>
        </p:nvSpPr>
        <p:spPr>
          <a:xfrm>
            <a:off x="347136" y="230916"/>
            <a:ext cx="2239310"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PatientExaminationAction</a:t>
            </a:r>
            <a:r>
              <a:rPr lang="ja-JP" altLang="en-US" sz="900" dirty="0">
                <a:latin typeface="メイリオ" panose="020B0604030504040204" pitchFamily="50" charset="-128"/>
                <a:ea typeface="メイリオ" panose="020B0604030504040204" pitchFamily="50" charset="-128"/>
              </a:rPr>
              <a:t>クラス</a:t>
            </a:r>
          </a:p>
        </p:txBody>
      </p:sp>
      <p:graphicFrame>
        <p:nvGraphicFramePr>
          <p:cNvPr id="3" name="表 8">
            <a:extLst>
              <a:ext uri="{FF2B5EF4-FFF2-40B4-BE49-F238E27FC236}">
                <a16:creationId xmlns:a16="http://schemas.microsoft.com/office/drawing/2014/main" id="{6EFEA1AB-16B4-67DF-57F5-0EAB5A8229DD}"/>
              </a:ext>
            </a:extLst>
          </p:cNvPr>
          <p:cNvGraphicFramePr>
            <a:graphicFrameLocks noGrp="1"/>
          </p:cNvGraphicFramePr>
          <p:nvPr>
            <p:extLst>
              <p:ext uri="{D42A27DB-BD31-4B8C-83A1-F6EECF244321}">
                <p14:modId xmlns:p14="http://schemas.microsoft.com/office/powerpoint/2010/main" val="1881413478"/>
              </p:ext>
            </p:extLst>
          </p:nvPr>
        </p:nvGraphicFramePr>
        <p:xfrm>
          <a:off x="342306" y="4483296"/>
          <a:ext cx="9783827" cy="2245222"/>
        </p:xfrm>
        <a:graphic>
          <a:graphicData uri="http://schemas.openxmlformats.org/drawingml/2006/table">
            <a:tbl>
              <a:tblPr firstRow="1" bandRow="1">
                <a:tableStyleId>{8799B23B-EC83-4686-B30A-512413B5E67A}</a:tableStyleId>
              </a:tblPr>
              <a:tblGrid>
                <a:gridCol w="1624842">
                  <a:extLst>
                    <a:ext uri="{9D8B030D-6E8A-4147-A177-3AD203B41FA5}">
                      <a16:colId xmlns:a16="http://schemas.microsoft.com/office/drawing/2014/main" val="1394253334"/>
                    </a:ext>
                  </a:extLst>
                </a:gridCol>
                <a:gridCol w="8158985">
                  <a:extLst>
                    <a:ext uri="{9D8B030D-6E8A-4147-A177-3AD203B41FA5}">
                      <a16:colId xmlns:a16="http://schemas.microsoft.com/office/drawing/2014/main" val="2501236595"/>
                    </a:ext>
                  </a:extLst>
                </a:gridCol>
              </a:tblGrid>
              <a:tr h="279468">
                <a:tc>
                  <a:txBody>
                    <a:bodyPr/>
                    <a:lstStyle/>
                    <a:p>
                      <a:pPr algn="l" fontAlgn="b"/>
                      <a:r>
                        <a:rPr lang="en-US" altLang="ja-JP" sz="900" dirty="0" err="1">
                          <a:effectLst/>
                          <a:latin typeface="メイリオ" panose="020B0604030504040204" pitchFamily="50" charset="-128"/>
                          <a:ea typeface="メイリオ" panose="020B0604030504040204" pitchFamily="50" charset="-128"/>
                        </a:rPr>
                        <a:t>jsp</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用途</a:t>
                      </a:r>
                    </a:p>
                  </a:txBody>
                  <a:tcPr marL="50800" marR="50800" marT="50800" marB="50800" anchor="b"/>
                </a:tc>
                <a:extLst>
                  <a:ext uri="{0D108BD9-81ED-4DB2-BD59-A6C34878D82A}">
                    <a16:rowId xmlns:a16="http://schemas.microsoft.com/office/drawing/2014/main" val="3211795070"/>
                  </a:ext>
                </a:extLst>
              </a:tr>
              <a:tr h="257318">
                <a:tc>
                  <a:txBody>
                    <a:bodyPr/>
                    <a:lstStyle/>
                    <a:p>
                      <a:pPr algn="l" fontAlgn="t"/>
                      <a:r>
                        <a:rPr lang="en-US" sz="900" dirty="0" err="1">
                          <a:effectLst/>
                          <a:latin typeface="メイリオ" panose="020B0604030504040204" pitchFamily="50" charset="-128"/>
                          <a:ea typeface="メイリオ" panose="020B0604030504040204" pitchFamily="50" charset="-128"/>
                        </a:rPr>
                        <a:t>index.jsp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検査情報データの一覧表示（</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ページ最大</a:t>
                      </a:r>
                      <a:r>
                        <a:rPr lang="en-US" altLang="ja-JP" sz="900" dirty="0">
                          <a:effectLst/>
                          <a:latin typeface="メイリオ" panose="020B0604030504040204" pitchFamily="50" charset="-128"/>
                          <a:ea typeface="メイリオ" panose="020B0604030504040204" pitchFamily="50" charset="-128"/>
                        </a:rPr>
                        <a:t>20</a:t>
                      </a:r>
                      <a:r>
                        <a:rPr lang="ja-JP" altLang="en-US" sz="900" dirty="0">
                          <a:effectLst/>
                          <a:latin typeface="メイリオ" panose="020B0604030504040204" pitchFamily="50" charset="-128"/>
                          <a:ea typeface="メイリオ" panose="020B0604030504040204" pitchFamily="50" charset="-128"/>
                        </a:rPr>
                        <a:t>レコード）。</a:t>
                      </a:r>
                      <a:r>
                        <a:rPr lang="en-US" altLang="ja-JP" sz="900" dirty="0">
                          <a:effectLst/>
                          <a:latin typeface="メイリオ" panose="020B0604030504040204" pitchFamily="50" charset="-128"/>
                          <a:ea typeface="メイリオ" panose="020B0604030504040204" pitchFamily="50" charset="-128"/>
                        </a:rPr>
                        <a:t>Flush</a:t>
                      </a:r>
                      <a:r>
                        <a:rPr lang="ja-JP" altLang="en-US" sz="900" dirty="0">
                          <a:effectLst/>
                          <a:latin typeface="メイリオ" panose="020B0604030504040204" pitchFamily="50" charset="-128"/>
                          <a:ea typeface="メイリオ" panose="020B0604030504040204" pitchFamily="50" charset="-128"/>
                        </a:rPr>
                        <a:t>メッセージ（データ登録時）を表示</a:t>
                      </a:r>
                    </a:p>
                  </a:txBody>
                  <a:tcPr marL="50800" marR="50800" marT="50800" marB="50800"/>
                </a:tc>
                <a:extLst>
                  <a:ext uri="{0D108BD9-81ED-4DB2-BD59-A6C34878D82A}">
                    <a16:rowId xmlns:a16="http://schemas.microsoft.com/office/drawing/2014/main" val="119574636"/>
                  </a:ext>
                </a:extLst>
              </a:tr>
              <a:tr h="257318">
                <a:tc>
                  <a:txBody>
                    <a:bodyPr/>
                    <a:lstStyle/>
                    <a:p>
                      <a:pPr algn="l" fontAlgn="t"/>
                      <a:r>
                        <a:rPr lang="en-US" sz="900" dirty="0" err="1">
                          <a:effectLst/>
                          <a:latin typeface="メイリオ" panose="020B0604030504040204" pitchFamily="50" charset="-128"/>
                          <a:ea typeface="メイリオ" panose="020B0604030504040204" pitchFamily="50" charset="-128"/>
                        </a:rPr>
                        <a:t>new.jsp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_</a:t>
                      </a:r>
                      <a:r>
                        <a:rPr lang="en-US" altLang="ja-JP" sz="900" dirty="0" err="1">
                          <a:effectLst/>
                          <a:latin typeface="メイリオ" panose="020B0604030504040204" pitchFamily="50" charset="-128"/>
                          <a:ea typeface="メイリオ" panose="020B0604030504040204" pitchFamily="50" charset="-128"/>
                        </a:rPr>
                        <a:t>form.jsp</a:t>
                      </a:r>
                      <a:r>
                        <a:rPr lang="ja-JP" altLang="en-US" sz="900" dirty="0">
                          <a:effectLst/>
                          <a:latin typeface="メイリオ" panose="020B0604030504040204" pitchFamily="50" charset="-128"/>
                          <a:ea typeface="メイリオ" panose="020B0604030504040204" pitchFamily="50" charset="-128"/>
                        </a:rPr>
                        <a:t>取得。</a:t>
                      </a: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ファイル（複数レコード）の読み込み。</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599315136"/>
                  </a:ext>
                </a:extLst>
              </a:tr>
              <a:tr h="257318">
                <a:tc>
                  <a:txBody>
                    <a:bodyPr/>
                    <a:lstStyle/>
                    <a:p>
                      <a:pPr algn="l" fontAlgn="t"/>
                      <a:r>
                        <a:rPr lang="en-US" sz="900" dirty="0" err="1">
                          <a:effectLst/>
                          <a:latin typeface="メイリオ" panose="020B0604030504040204" pitchFamily="50" charset="-128"/>
                          <a:ea typeface="メイリオ" panose="020B0604030504040204" pitchFamily="50" charset="-128"/>
                        </a:rPr>
                        <a:t>check.jsp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新規登録画面で入力した値を確認する画面</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018041576"/>
                  </a:ext>
                </a:extLst>
              </a:tr>
              <a:tr h="235870">
                <a:tc>
                  <a:txBody>
                    <a:bodyPr/>
                    <a:lstStyle/>
                    <a:p>
                      <a:pPr algn="l" fontAlgn="t"/>
                      <a:r>
                        <a:rPr lang="en-US" sz="900" dirty="0">
                          <a:effectLst/>
                          <a:latin typeface="メイリオ" panose="020B0604030504040204" pitchFamily="50" charset="-128"/>
                          <a:ea typeface="メイリオ" panose="020B0604030504040204" pitchFamily="50" charset="-128"/>
                        </a:rPr>
                        <a:t>_</a:t>
                      </a:r>
                      <a:r>
                        <a:rPr lang="en-US" sz="900" dirty="0" err="1">
                          <a:effectLst/>
                          <a:latin typeface="メイリオ" panose="020B0604030504040204" pitchFamily="50" charset="-128"/>
                          <a:ea typeface="メイリオ" panose="020B0604030504040204" pitchFamily="50" charset="-128"/>
                        </a:rPr>
                        <a:t>form.jsp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検査情報項目入力画面。</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35870">
                <a:tc>
                  <a:txBody>
                    <a:bodyPr/>
                    <a:lstStyle/>
                    <a:p>
                      <a:pPr fontAlgn="t"/>
                      <a:r>
                        <a:rPr lang="en-US" sz="900" dirty="0" err="1">
                          <a:effectLst/>
                          <a:latin typeface="メイリオ" panose="020B0604030504040204" pitchFamily="50" charset="-128"/>
                          <a:ea typeface="メイリオ" panose="020B0604030504040204" pitchFamily="50" charset="-128"/>
                        </a:rPr>
                        <a:t>patLockForm.jsp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900" dirty="0">
                          <a:effectLst/>
                          <a:latin typeface="メイリオ" panose="020B0604030504040204" pitchFamily="50" charset="-128"/>
                          <a:ea typeface="メイリオ" panose="020B0604030504040204" pitchFamily="50" charset="-128"/>
                        </a:rPr>
                        <a:t>検査情報項目入力画面（患者情報が更新できないよう</a:t>
                      </a:r>
                      <a:r>
                        <a:rPr lang="en-US" altLang="ja-JP" sz="900" dirty="0">
                          <a:effectLst/>
                          <a:latin typeface="メイリオ" panose="020B0604030504040204" pitchFamily="50" charset="-128"/>
                          <a:ea typeface="メイリオ" panose="020B0604030504040204" pitchFamily="50" charset="-128"/>
                        </a:rPr>
                        <a:t>Lock</a:t>
                      </a:r>
                      <a:r>
                        <a:rPr lang="ja-JP" altLang="en-US" sz="900" dirty="0">
                          <a:effectLst/>
                          <a:latin typeface="メイリオ" panose="020B0604030504040204" pitchFamily="50" charset="-128"/>
                          <a:ea typeface="メイリオ" panose="020B0604030504040204" pitchFamily="50" charset="-128"/>
                        </a:rPr>
                        <a:t>をかけている）。編集時に使用。</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499177451"/>
                  </a:ext>
                </a:extLst>
              </a:tr>
              <a:tr h="235870">
                <a:tc>
                  <a:txBody>
                    <a:bodyPr/>
                    <a:lstStyle/>
                    <a:p>
                      <a:pPr algn="l" fontAlgn="t"/>
                      <a:r>
                        <a:rPr lang="en-US" sz="900" dirty="0" err="1">
                          <a:effectLst/>
                          <a:latin typeface="メイリオ" panose="020B0604030504040204" pitchFamily="50" charset="-128"/>
                          <a:ea typeface="メイリオ" panose="020B0604030504040204" pitchFamily="50" charset="-128"/>
                        </a:rPr>
                        <a:t>show.jsp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検査情報の詳細画面表示。編集可能。</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625248501"/>
                  </a:ext>
                </a:extLst>
              </a:tr>
              <a:tr h="235870">
                <a:tc>
                  <a:txBody>
                    <a:bodyPr/>
                    <a:lstStyle/>
                    <a:p>
                      <a:pPr algn="l" fontAlgn="t"/>
                      <a:r>
                        <a:rPr lang="en-US" sz="900" dirty="0" err="1">
                          <a:effectLst/>
                          <a:latin typeface="メイリオ" panose="020B0604030504040204" pitchFamily="50" charset="-128"/>
                          <a:ea typeface="メイリオ" panose="020B0604030504040204" pitchFamily="50" charset="-128"/>
                        </a:rPr>
                        <a:t>csv_check.jsp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csv</a:t>
                      </a:r>
                      <a:r>
                        <a:rPr lang="ja-JP" altLang="en-US" sz="900" dirty="0">
                          <a:effectLst/>
                          <a:latin typeface="メイリオ" panose="020B0604030504040204" pitchFamily="50" charset="-128"/>
                          <a:ea typeface="メイリオ" panose="020B0604030504040204" pitchFamily="50" charset="-128"/>
                        </a:rPr>
                        <a:t>（複数レコード）取り込みデータを表示。取り込まない場合は、取り込まないボタンで削除。</a:t>
                      </a:r>
                    </a:p>
                  </a:txBody>
                  <a:tcPr marL="50800" marR="50800" marT="50800" marB="50800"/>
                </a:tc>
                <a:extLst>
                  <a:ext uri="{0D108BD9-81ED-4DB2-BD59-A6C34878D82A}">
                    <a16:rowId xmlns:a16="http://schemas.microsoft.com/office/drawing/2014/main" val="3847739241"/>
                  </a:ext>
                </a:extLst>
              </a:tr>
              <a:tr h="235870">
                <a:tc>
                  <a:txBody>
                    <a:bodyPr/>
                    <a:lstStyle/>
                    <a:p>
                      <a:pPr fontAlgn="t"/>
                      <a:r>
                        <a:rPr lang="en-US" sz="900" dirty="0" err="1">
                          <a:effectLst/>
                          <a:latin typeface="メイリオ" panose="020B0604030504040204" pitchFamily="50" charset="-128"/>
                          <a:ea typeface="メイリオ" panose="020B0604030504040204" pitchFamily="50" charset="-128"/>
                        </a:rPr>
                        <a:t>edit.jsp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編集画面。</a:t>
                      </a:r>
                      <a:r>
                        <a:rPr lang="en-US" altLang="ja-JP" sz="900" dirty="0">
                          <a:effectLst/>
                          <a:latin typeface="メイリオ" panose="020B0604030504040204" pitchFamily="50" charset="-128"/>
                          <a:ea typeface="メイリオ" panose="020B0604030504040204" pitchFamily="50" charset="-128"/>
                        </a:rPr>
                        <a:t>_form</a:t>
                      </a:r>
                      <a:r>
                        <a:rPr lang="ja-JP" altLang="en-US" sz="900" dirty="0">
                          <a:effectLst/>
                          <a:latin typeface="メイリオ" panose="020B0604030504040204" pitchFamily="50" charset="-128"/>
                          <a:ea typeface="メイリオ" panose="020B0604030504040204" pitchFamily="50" charset="-128"/>
                        </a:rPr>
                        <a:t>で入力項目を表示。</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101571923"/>
                  </a:ext>
                </a:extLst>
              </a:tr>
            </a:tbl>
          </a:graphicData>
        </a:graphic>
      </p:graphicFrame>
      <p:sp>
        <p:nvSpPr>
          <p:cNvPr id="5" name="テキスト ボックス 4">
            <a:extLst>
              <a:ext uri="{FF2B5EF4-FFF2-40B4-BE49-F238E27FC236}">
                <a16:creationId xmlns:a16="http://schemas.microsoft.com/office/drawing/2014/main" id="{D422F181-21D1-539A-665D-6A74CCA66466}"/>
              </a:ext>
            </a:extLst>
          </p:cNvPr>
          <p:cNvSpPr txBox="1"/>
          <p:nvPr/>
        </p:nvSpPr>
        <p:spPr>
          <a:xfrm>
            <a:off x="346588" y="4235530"/>
            <a:ext cx="1350976"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jsp</a:t>
            </a:r>
            <a:endParaRPr lang="ja-JP" altLang="en-US" sz="900" dirty="0">
              <a:latin typeface="メイリオ" panose="020B0604030504040204" pitchFamily="50" charset="-128"/>
              <a:ea typeface="メイリオ" panose="020B0604030504040204" pitchFamily="50" charset="-128"/>
            </a:endParaRPr>
          </a:p>
        </p:txBody>
      </p:sp>
      <p:sp>
        <p:nvSpPr>
          <p:cNvPr id="6" name="テキスト ボックス 5">
            <a:extLst>
              <a:ext uri="{FF2B5EF4-FFF2-40B4-BE49-F238E27FC236}">
                <a16:creationId xmlns:a16="http://schemas.microsoft.com/office/drawing/2014/main" id="{9007A9C9-D0E4-2473-ABEE-109A5969C85C}"/>
              </a:ext>
            </a:extLst>
          </p:cNvPr>
          <p:cNvSpPr txBox="1"/>
          <p:nvPr/>
        </p:nvSpPr>
        <p:spPr>
          <a:xfrm>
            <a:off x="-7705" y="-4235"/>
            <a:ext cx="2412840" cy="230832"/>
          </a:xfrm>
          <a:prstGeom prst="rect">
            <a:avLst/>
          </a:prstGeom>
          <a:solidFill>
            <a:srgbClr val="FFC000"/>
          </a:solidFill>
        </p:spPr>
        <p:txBody>
          <a:bodyPr wrap="none" rtlCol="0">
            <a:spAutoFit/>
          </a:bodyPr>
          <a:lstStyle/>
          <a:p>
            <a:r>
              <a:rPr lang="ja-JP" altLang="en-US" sz="900" dirty="0"/>
              <a:t>検査情報登録　</a:t>
            </a:r>
            <a:r>
              <a:rPr lang="en-US" altLang="ja-JP" sz="900" dirty="0"/>
              <a:t>Action</a:t>
            </a:r>
            <a:r>
              <a:rPr lang="ja-JP" altLang="en-US" sz="900" dirty="0"/>
              <a:t>クラス、</a:t>
            </a:r>
            <a:r>
              <a:rPr lang="en-US" altLang="ja-JP" sz="900" dirty="0" err="1"/>
              <a:t>jsp</a:t>
            </a:r>
            <a:r>
              <a:rPr lang="ja-JP" altLang="en-US" sz="900" dirty="0"/>
              <a:t>ファイル</a:t>
            </a:r>
          </a:p>
        </p:txBody>
      </p:sp>
    </p:spTree>
    <p:extLst>
      <p:ext uri="{BB962C8B-B14F-4D97-AF65-F5344CB8AC3E}">
        <p14:creationId xmlns:p14="http://schemas.microsoft.com/office/powerpoint/2010/main" val="22882374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 8">
            <a:extLst>
              <a:ext uri="{FF2B5EF4-FFF2-40B4-BE49-F238E27FC236}">
                <a16:creationId xmlns:a16="http://schemas.microsoft.com/office/drawing/2014/main" id="{D67AD5AE-ADEC-9C76-1B41-4A7D30235F97}"/>
              </a:ext>
            </a:extLst>
          </p:cNvPr>
          <p:cNvGraphicFramePr>
            <a:graphicFrameLocks noGrp="1"/>
          </p:cNvGraphicFramePr>
          <p:nvPr>
            <p:extLst>
              <p:ext uri="{D42A27DB-BD31-4B8C-83A1-F6EECF244321}">
                <p14:modId xmlns:p14="http://schemas.microsoft.com/office/powerpoint/2010/main" val="2752490635"/>
              </p:ext>
            </p:extLst>
          </p:nvPr>
        </p:nvGraphicFramePr>
        <p:xfrm>
          <a:off x="182880" y="471685"/>
          <a:ext cx="11852366" cy="5893128"/>
        </p:xfrm>
        <a:graphic>
          <a:graphicData uri="http://schemas.openxmlformats.org/drawingml/2006/table">
            <a:tbl>
              <a:tblPr firstRow="1" bandRow="1">
                <a:tableStyleId>{8799B23B-EC83-4686-B30A-512413B5E67A}</a:tableStyleId>
              </a:tblPr>
              <a:tblGrid>
                <a:gridCol w="2004703">
                  <a:extLst>
                    <a:ext uri="{9D8B030D-6E8A-4147-A177-3AD203B41FA5}">
                      <a16:colId xmlns:a16="http://schemas.microsoft.com/office/drawing/2014/main" val="1394253334"/>
                    </a:ext>
                  </a:extLst>
                </a:gridCol>
                <a:gridCol w="1713857">
                  <a:extLst>
                    <a:ext uri="{9D8B030D-6E8A-4147-A177-3AD203B41FA5}">
                      <a16:colId xmlns:a16="http://schemas.microsoft.com/office/drawing/2014/main" val="2072105060"/>
                    </a:ext>
                  </a:extLst>
                </a:gridCol>
                <a:gridCol w="1732825">
                  <a:extLst>
                    <a:ext uri="{9D8B030D-6E8A-4147-A177-3AD203B41FA5}">
                      <a16:colId xmlns:a16="http://schemas.microsoft.com/office/drawing/2014/main" val="2833924481"/>
                    </a:ext>
                  </a:extLst>
                </a:gridCol>
                <a:gridCol w="6400981">
                  <a:extLst>
                    <a:ext uri="{9D8B030D-6E8A-4147-A177-3AD203B41FA5}">
                      <a16:colId xmlns:a16="http://schemas.microsoft.com/office/drawing/2014/main" val="2501236595"/>
                    </a:ext>
                  </a:extLst>
                </a:gridCol>
              </a:tblGrid>
              <a:tr h="262480">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413266">
                <a:tc>
                  <a:txBody>
                    <a:bodyPr/>
                    <a:lstStyle/>
                    <a:p>
                      <a:pPr algn="l" fontAlgn="t"/>
                      <a:r>
                        <a:rPr lang="en-US" sz="900" dirty="0">
                          <a:effectLst/>
                          <a:latin typeface="メイリオ" panose="020B0604030504040204" pitchFamily="50" charset="-128"/>
                          <a:ea typeface="メイリオ" panose="020B0604030504040204" pitchFamily="50" charset="-128"/>
                        </a:rPr>
                        <a:t>create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エラーがあれば返す</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pev</a:t>
                      </a:r>
                      <a:r>
                        <a:rPr lang="en-US" sz="900" dirty="0">
                          <a:effectLst/>
                          <a:latin typeface="メイリオ" panose="020B0604030504040204" pitchFamily="50" charset="-128"/>
                          <a:ea typeface="メイリオ" panose="020B0604030504040204" pitchFamily="50" charset="-128"/>
                        </a:rPr>
                        <a:t>, Boolean </a:t>
                      </a:r>
                      <a:r>
                        <a:rPr lang="en-US" sz="900" dirty="0" err="1">
                          <a:effectLst/>
                          <a:latin typeface="メイリオ" panose="020B0604030504040204" pitchFamily="50" charset="-128"/>
                          <a:ea typeface="メイリオ" panose="020B0604030504040204" pitchFamily="50" charset="-128"/>
                        </a:rPr>
                        <a:t>duplicateCheck</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新規作成画面に入力されたデータ（</a:t>
                      </a:r>
                      <a:r>
                        <a:rPr lang="en-US" altLang="ja-JP" sz="900" dirty="0" err="1">
                          <a:effectLst/>
                          <a:latin typeface="メイリオ" panose="020B0604030504040204" pitchFamily="50" charset="-128"/>
                          <a:ea typeface="メイリオ" panose="020B0604030504040204" pitchFamily="50" charset="-128"/>
                        </a:rPr>
                        <a:t>PatientExaminationView</a:t>
                      </a:r>
                      <a:r>
                        <a:rPr lang="ja-JP" altLang="en-US" sz="900" dirty="0">
                          <a:effectLst/>
                          <a:latin typeface="メイリオ" panose="020B0604030504040204" pitchFamily="50" charset="-128"/>
                          <a:ea typeface="メイリオ" panose="020B0604030504040204" pitchFamily="50" charset="-128"/>
                        </a:rPr>
                        <a:t>）の値を</a:t>
                      </a:r>
                      <a:r>
                        <a:rPr lang="en-US" altLang="ja-JP" sz="900" dirty="0">
                          <a:effectLst/>
                          <a:latin typeface="メイリオ" panose="020B0604030504040204" pitchFamily="50" charset="-128"/>
                          <a:ea typeface="メイリオ" panose="020B0604030504040204" pitchFamily="50" charset="-128"/>
                        </a:rPr>
                        <a:t>Validator</a:t>
                      </a:r>
                      <a:r>
                        <a:rPr lang="ja-JP" altLang="en-US" sz="900" dirty="0">
                          <a:effectLst/>
                          <a:latin typeface="メイリオ" panose="020B0604030504040204" pitchFamily="50" charset="-128"/>
                          <a:ea typeface="メイリオ" panose="020B0604030504040204" pitchFamily="50" charset="-128"/>
                        </a:rPr>
                        <a:t>で検証後、エラーがなければ、</a:t>
                      </a:r>
                      <a:r>
                        <a:rPr lang="en-US" altLang="ja-JP" sz="900" dirty="0" err="1">
                          <a:effectLst/>
                          <a:latin typeface="メイリオ" panose="020B0604030504040204" pitchFamily="50" charset="-128"/>
                          <a:ea typeface="メイリオ" panose="020B0604030504040204" pitchFamily="50" charset="-128"/>
                        </a:rPr>
                        <a:t>PatientExamiantion</a:t>
                      </a:r>
                      <a:r>
                        <a:rPr lang="ja-JP" altLang="en-US" sz="900" dirty="0">
                          <a:effectLst/>
                          <a:latin typeface="メイリオ" panose="020B0604030504040204" pitchFamily="50" charset="-128"/>
                          <a:ea typeface="メイリオ" panose="020B0604030504040204" pitchFamily="50" charset="-128"/>
                        </a:rPr>
                        <a:t>テーブルと</a:t>
                      </a:r>
                      <a:r>
                        <a:rPr lang="en-US" altLang="ja-JP" sz="900" dirty="0">
                          <a:effectLst/>
                          <a:latin typeface="メイリオ" panose="020B0604030504040204" pitchFamily="50" charset="-128"/>
                          <a:ea typeface="メイリオ" panose="020B0604030504040204" pitchFamily="50" charset="-128"/>
                        </a:rPr>
                        <a:t>Patient</a:t>
                      </a:r>
                      <a:r>
                        <a:rPr lang="ja-JP" altLang="en-US" sz="900" dirty="0">
                          <a:effectLst/>
                          <a:latin typeface="メイリオ" panose="020B0604030504040204" pitchFamily="50" charset="-128"/>
                          <a:ea typeface="メイリオ" panose="020B0604030504040204" pitchFamily="50" charset="-128"/>
                        </a:rPr>
                        <a:t>テーブルに登録。</a:t>
                      </a:r>
                      <a:r>
                        <a:rPr lang="en-US" altLang="ja-JP" sz="900" dirty="0" err="1">
                          <a:effectLst/>
                          <a:latin typeface="メイリオ" panose="020B0604030504040204" pitchFamily="50" charset="-128"/>
                          <a:ea typeface="メイリオ" panose="020B0604030504040204" pitchFamily="50" charset="-128"/>
                        </a:rPr>
                        <a:t>duplicateCheck</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True</a:t>
                      </a:r>
                      <a:r>
                        <a:rPr lang="ja-JP" altLang="en-US" sz="900" dirty="0">
                          <a:effectLst/>
                          <a:latin typeface="メイリオ" panose="020B0604030504040204" pitchFamily="50" charset="-128"/>
                          <a:ea typeface="メイリオ" panose="020B0604030504040204" pitchFamily="50" charset="-128"/>
                        </a:rPr>
                        <a:t>なら、重複チェックを行う。</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19574636"/>
                  </a:ext>
                </a:extLst>
              </a:tr>
              <a:tr h="414902">
                <a:tc>
                  <a:txBody>
                    <a:bodyPr/>
                    <a:lstStyle/>
                    <a:p>
                      <a:pPr algn="l" fontAlgn="t"/>
                      <a:r>
                        <a:rPr lang="en-US" sz="900" dirty="0">
                          <a:effectLst/>
                          <a:latin typeface="メイリオ" panose="020B0604030504040204" pitchFamily="50" charset="-128"/>
                          <a:ea typeface="メイリオ" panose="020B0604030504040204" pitchFamily="50" charset="-128"/>
                        </a:rPr>
                        <a:t>update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エラーがあれば返す</a:t>
                      </a:r>
                    </a:p>
                  </a:txBody>
                  <a:tcPr marL="50800" marR="50800" marT="50800" marB="50800"/>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PatientExaminationView</a:t>
                      </a:r>
                      <a:r>
                        <a:rPr lang="en-US" altLang="ja-JP" sz="900" dirty="0">
                          <a:effectLst/>
                          <a:latin typeface="メイリオ" panose="020B0604030504040204" pitchFamily="50" charset="-128"/>
                          <a:ea typeface="メイリオ" panose="020B0604030504040204" pitchFamily="50" charset="-128"/>
                        </a:rPr>
                        <a:t> </a:t>
                      </a:r>
                      <a:r>
                        <a:rPr lang="en-US" altLang="ja-JP" sz="900" dirty="0" err="1">
                          <a:effectLst/>
                          <a:latin typeface="メイリオ" panose="020B0604030504040204" pitchFamily="50" charset="-128"/>
                          <a:ea typeface="メイリオ" panose="020B0604030504040204" pitchFamily="50" charset="-128"/>
                        </a:rPr>
                        <a:t>pev</a:t>
                      </a:r>
                      <a:r>
                        <a:rPr lang="en-US" altLang="ja-JP" sz="900" dirty="0">
                          <a:effectLst/>
                          <a:latin typeface="メイリオ" panose="020B0604030504040204" pitchFamily="50" charset="-128"/>
                          <a:ea typeface="メイリオ" panose="020B0604030504040204" pitchFamily="50" charset="-128"/>
                        </a:rPr>
                        <a:t>, Boolean </a:t>
                      </a:r>
                      <a:r>
                        <a:rPr lang="en-US" altLang="ja-JP" sz="900" dirty="0" err="1">
                          <a:effectLst/>
                          <a:latin typeface="メイリオ" panose="020B0604030504040204" pitchFamily="50" charset="-128"/>
                          <a:ea typeface="メイリオ" panose="020B0604030504040204" pitchFamily="50" charset="-128"/>
                        </a:rPr>
                        <a:t>duplicateCheck</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画面から入力された検査情報の登録内容をもとに、データを更新する。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868133080"/>
                  </a:ext>
                </a:extLst>
              </a:tr>
              <a:tr h="262480">
                <a:tc>
                  <a:txBody>
                    <a:bodyPr/>
                    <a:lstStyle/>
                    <a:p>
                      <a:pPr algn="l" fontAlgn="t"/>
                      <a:r>
                        <a:rPr lang="en-US" sz="900" dirty="0">
                          <a:effectLst/>
                          <a:latin typeface="メイリオ" panose="020B0604030504040204" pitchFamily="50" charset="-128"/>
                          <a:ea typeface="メイリオ" panose="020B0604030504040204" pitchFamily="50" charset="-128"/>
                        </a:rPr>
                        <a:t>destroy</a:t>
                      </a: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void</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引数で指定した</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のレコードを削除。</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773374530"/>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getExamPerPage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List&lt;</a:t>
                      </a:r>
                      <a:r>
                        <a:rPr lang="en-US" altLang="ja-JP" sz="800" dirty="0" err="1">
                          <a:effectLst/>
                          <a:latin typeface="メイリオ" panose="020B0604030504040204" pitchFamily="50" charset="-128"/>
                          <a:ea typeface="メイリオ" panose="020B0604030504040204" pitchFamily="50" charset="-128"/>
                        </a:rPr>
                        <a:t>PatientExaminationView</a:t>
                      </a:r>
                      <a:r>
                        <a:rPr lang="en-US" altLang="ja-JP" sz="900" dirty="0">
                          <a:effectLst/>
                          <a:latin typeface="メイリオ" panose="020B0604030504040204" pitchFamily="50" charset="-128"/>
                          <a:ea typeface="メイリオ" panose="020B0604030504040204" pitchFamily="50" charset="-128"/>
                        </a:rPr>
                        <a:t>&gt;</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int page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指定されたページ数の一覧画面に表示する検査情報データを取得し、</a:t>
                      </a:r>
                      <a:r>
                        <a:rPr lang="en-US" altLang="ja-JP" sz="900" dirty="0" err="1">
                          <a:effectLst/>
                          <a:latin typeface="メイリオ" panose="020B0604030504040204" pitchFamily="50" charset="-128"/>
                          <a:ea typeface="メイリオ" panose="020B0604030504040204" pitchFamily="50" charset="-128"/>
                        </a:rPr>
                        <a:t>PatientExaminationView</a:t>
                      </a:r>
                      <a:r>
                        <a:rPr lang="ja-JP" altLang="en-US" sz="900" dirty="0">
                          <a:effectLst/>
                          <a:latin typeface="メイリオ" panose="020B0604030504040204" pitchFamily="50" charset="-128"/>
                          <a:ea typeface="メイリオ" panose="020B0604030504040204" pitchFamily="50" charset="-128"/>
                        </a:rPr>
                        <a:t>のリストで返却する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473006763"/>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countExamination</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long</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全検査件数を取得し、返却する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596385479"/>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getExamPerPageInTheExamDate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List&lt;</a:t>
                      </a:r>
                      <a:r>
                        <a:rPr lang="en-US" altLang="ja-JP" sz="900" dirty="0" err="1">
                          <a:effectLst/>
                          <a:latin typeface="メイリオ" panose="020B0604030504040204" pitchFamily="50" charset="-128"/>
                          <a:ea typeface="メイリオ" panose="020B0604030504040204" pitchFamily="50" charset="-128"/>
                        </a:rPr>
                        <a:t>PatientExaminationView</a:t>
                      </a:r>
                      <a:r>
                        <a:rPr lang="en-US" altLang="ja-JP" sz="900" dirty="0">
                          <a:effectLst/>
                          <a:latin typeface="メイリオ" panose="020B0604030504040204" pitchFamily="50" charset="-128"/>
                          <a:ea typeface="メイリオ" panose="020B0604030504040204" pitchFamily="50" charset="-128"/>
                        </a:rPr>
                        <a:t>&gt;</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LocalDate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examDate</a:t>
                      </a:r>
                      <a:r>
                        <a:rPr lang="en-US" sz="900" dirty="0">
                          <a:effectLst/>
                          <a:latin typeface="メイリオ" panose="020B0604030504040204" pitchFamily="50" charset="-128"/>
                          <a:ea typeface="メイリオ" panose="020B0604030504040204" pitchFamily="50" charset="-128"/>
                        </a:rPr>
                        <a:t>, </a:t>
                      </a:r>
                    </a:p>
                    <a:p>
                      <a:pPr fontAlgn="t"/>
                      <a:r>
                        <a:rPr lang="en-US" sz="900" dirty="0">
                          <a:effectLst/>
                          <a:latin typeface="メイリオ" panose="020B0604030504040204" pitchFamily="50" charset="-128"/>
                          <a:ea typeface="メイリオ" panose="020B0604030504040204" pitchFamily="50" charset="-128"/>
                        </a:rPr>
                        <a:t>int page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指定されたページ数の一覧画面に表示する指定日の検査情報データを取得し、</a:t>
                      </a:r>
                      <a:r>
                        <a:rPr lang="en-US" altLang="ja-JP" sz="900" dirty="0" err="1">
                          <a:effectLst/>
                          <a:latin typeface="メイリオ" panose="020B0604030504040204" pitchFamily="50" charset="-128"/>
                          <a:ea typeface="メイリオ" panose="020B0604030504040204" pitchFamily="50" charset="-128"/>
                        </a:rPr>
                        <a:t>PatientExaminationView</a:t>
                      </a:r>
                      <a:r>
                        <a:rPr lang="ja-JP" altLang="en-US" sz="900" dirty="0">
                          <a:effectLst/>
                          <a:latin typeface="メイリオ" panose="020B0604030504040204" pitchFamily="50" charset="-128"/>
                          <a:ea typeface="メイリオ" panose="020B0604030504040204" pitchFamily="50" charset="-128"/>
                        </a:rPr>
                        <a:t>のリストで返却する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770331736"/>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countExamInTheExamDate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long</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LocalDate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examDate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指定した検査日の検査件数を取得し、返却する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341411283"/>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getTheExamInTheExamDate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List&lt;</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&gt;</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LocalDate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examDate</a:t>
                      </a:r>
                      <a:r>
                        <a:rPr lang="en-US" sz="900" dirty="0">
                          <a:effectLst/>
                          <a:latin typeface="メイリオ" panose="020B0604030504040204" pitchFamily="50" charset="-128"/>
                          <a:ea typeface="メイリオ" panose="020B0604030504040204" pitchFamily="50" charset="-128"/>
                        </a:rPr>
                        <a:t>, Examination 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検査日と検査項目を指定して検査情報データを取得し、</a:t>
                      </a:r>
                      <a:r>
                        <a:rPr lang="en-US" altLang="ja-JP" sz="900" dirty="0" err="1">
                          <a:effectLst/>
                          <a:latin typeface="メイリオ" panose="020B0604030504040204" pitchFamily="50" charset="-128"/>
                          <a:ea typeface="メイリオ" panose="020B0604030504040204" pitchFamily="50" charset="-128"/>
                        </a:rPr>
                        <a:t>PatientExamination</a:t>
                      </a:r>
                      <a:r>
                        <a:rPr lang="ja-JP" altLang="en-US" sz="900" dirty="0">
                          <a:effectLst/>
                          <a:latin typeface="メイリオ" panose="020B0604030504040204" pitchFamily="50" charset="-128"/>
                          <a:ea typeface="メイリオ" panose="020B0604030504040204" pitchFamily="50" charset="-128"/>
                        </a:rPr>
                        <a:t>のリストで返却する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567842997"/>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getPatNoDupliInTheExamDate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List&lt;Patient&gt;</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LocalDate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examDate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検査日を指定して患者データを取得し、患者のリストで返却する</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の重複なし</a:t>
                      </a:r>
                      <a:r>
                        <a:rPr lang="en-US" altLang="ja-JP" sz="900" dirty="0">
                          <a:effectLst/>
                          <a:latin typeface="メイリオ" panose="020B0604030504040204" pitchFamily="50" charset="-128"/>
                          <a:ea typeface="メイリオ" panose="020B0604030504040204" pitchFamily="50" charset="-128"/>
                        </a:rPr>
                        <a:t>)</a:t>
                      </a:r>
                    </a:p>
                  </a:txBody>
                  <a:tcPr marL="50800" marR="50800" marT="50800" marB="50800"/>
                </a:tc>
                <a:extLst>
                  <a:ext uri="{0D108BD9-81ED-4DB2-BD59-A6C34878D82A}">
                    <a16:rowId xmlns:a16="http://schemas.microsoft.com/office/drawing/2014/main" val="2776866024"/>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getPatNoDupliByExamItemInTheExamDate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List&lt;Patient&gt;</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LocalDate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examDate</a:t>
                      </a:r>
                      <a:r>
                        <a:rPr lang="en-US" sz="900" dirty="0">
                          <a:effectLst/>
                          <a:latin typeface="メイリオ" panose="020B0604030504040204" pitchFamily="50" charset="-128"/>
                          <a:ea typeface="メイリオ" panose="020B0604030504040204" pitchFamily="50" charset="-128"/>
                        </a:rPr>
                        <a:t>, Examination 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検査日と検査項目を指定して患者データを取得し、患者のリストで返却する</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の重複なし</a:t>
                      </a:r>
                      <a:r>
                        <a:rPr lang="en-US" altLang="ja-JP" sz="900" dirty="0">
                          <a:effectLst/>
                          <a:latin typeface="メイリオ" panose="020B0604030504040204" pitchFamily="50" charset="-128"/>
                          <a:ea typeface="メイリオ" panose="020B0604030504040204" pitchFamily="50" charset="-128"/>
                        </a:rPr>
                        <a:t>)</a:t>
                      </a:r>
                    </a:p>
                  </a:txBody>
                  <a:tcPr marL="50800" marR="50800" marT="50800" marB="50800"/>
                </a:tc>
                <a:extLst>
                  <a:ext uri="{0D108BD9-81ED-4DB2-BD59-A6C34878D82A}">
                    <a16:rowId xmlns:a16="http://schemas.microsoft.com/office/drawing/2014/main" val="1121550717"/>
                  </a:ext>
                </a:extLst>
              </a:tr>
              <a:tr h="262480">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err="1">
                          <a:effectLst/>
                          <a:latin typeface="メイリオ" panose="020B0604030504040204" pitchFamily="50" charset="-128"/>
                          <a:ea typeface="メイリオ" panose="020B0604030504040204" pitchFamily="50" charset="-128"/>
                        </a:rPr>
                        <a:t>findOne</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PatientExaminationView</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id</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を条件に取得したデータを</a:t>
                      </a:r>
                      <a:r>
                        <a:rPr lang="en-US" altLang="ja-JP" sz="900" dirty="0" err="1">
                          <a:effectLst/>
                          <a:latin typeface="メイリオ" panose="020B0604030504040204" pitchFamily="50" charset="-128"/>
                          <a:ea typeface="メイリオ" panose="020B0604030504040204" pitchFamily="50" charset="-128"/>
                        </a:rPr>
                        <a:t>PatientExaminationView</a:t>
                      </a:r>
                      <a:r>
                        <a:rPr lang="ja-JP" altLang="en-US" sz="900" dirty="0">
                          <a:effectLst/>
                          <a:latin typeface="メイリオ" panose="020B0604030504040204" pitchFamily="50" charset="-128"/>
                          <a:ea typeface="メイリオ" panose="020B0604030504040204" pitchFamily="50" charset="-128"/>
                        </a:rPr>
                        <a:t>のインスタンスで返却する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109300137"/>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findByPatId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List&lt;</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&gt;</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Patient p</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患者インスタンスを条件に検査情報テーブルから取得したレコードを</a:t>
                      </a:r>
                      <a:r>
                        <a:rPr lang="en-US" altLang="ja-JP" sz="900" dirty="0" err="1">
                          <a:effectLst/>
                          <a:latin typeface="メイリオ" panose="020B0604030504040204" pitchFamily="50" charset="-128"/>
                          <a:ea typeface="メイリオ" panose="020B0604030504040204" pitchFamily="50" charset="-128"/>
                        </a:rPr>
                        <a:t>PatientExamination</a:t>
                      </a:r>
                      <a:r>
                        <a:rPr lang="ja-JP" altLang="en-US" sz="900" dirty="0">
                          <a:effectLst/>
                          <a:latin typeface="メイリオ" panose="020B0604030504040204" pitchFamily="50" charset="-128"/>
                          <a:ea typeface="メイリオ" panose="020B0604030504040204" pitchFamily="50" charset="-128"/>
                        </a:rPr>
                        <a:t>インスタンスリストとして返却</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52961676"/>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countPatExamByPatient</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long</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Patient p</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検査情報テーブルにある指定した患者の件数を取得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90713140"/>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countByPatientId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long</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a:t>
                      </a:r>
                      <a:r>
                        <a:rPr lang="en-US" sz="900" dirty="0" err="1">
                          <a:effectLst/>
                          <a:latin typeface="メイリオ" panose="020B0604030504040204" pitchFamily="50" charset="-128"/>
                          <a:ea typeface="メイリオ" panose="020B0604030504040204" pitchFamily="50" charset="-128"/>
                        </a:rPr>
                        <a:t>patientId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Patient(</a:t>
                      </a:r>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テーブルから、引数で指定した患者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のレコード数を取得し、返却する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864797178"/>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findPatient</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Patient p</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int </a:t>
                      </a:r>
                      <a:r>
                        <a:rPr lang="en-US" sz="900" dirty="0" err="1">
                          <a:effectLst/>
                          <a:latin typeface="メイリオ" panose="020B0604030504040204" pitchFamily="50" charset="-128"/>
                          <a:ea typeface="メイリオ" panose="020B0604030504040204" pitchFamily="50" charset="-128"/>
                        </a:rPr>
                        <a:t>patientId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Patient(</a:t>
                      </a:r>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テーブルから、引数で指定した患者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のレコードを取得。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636863599"/>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findExamination</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Examination</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examinationItem</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Examination(</a:t>
                      </a:r>
                      <a:r>
                        <a:rPr lang="ja-JP" altLang="en-US" sz="900" dirty="0">
                          <a:effectLst/>
                          <a:latin typeface="メイリオ" panose="020B0604030504040204" pitchFamily="50" charset="-128"/>
                          <a:ea typeface="メイリオ" panose="020B0604030504040204" pitchFamily="50" charset="-128"/>
                        </a:rPr>
                        <a:t>検査項目</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テーブルから、引数で指定した検査項目のレコードを取得。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049052782"/>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createInternalPatient</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void</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患者データを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件登録する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16282764"/>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createInternalPatExam</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void</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患者の検査情報を</a:t>
                      </a:r>
                      <a:r>
                        <a:rPr lang="en-US" altLang="ja-JP" sz="900" dirty="0">
                          <a:effectLst/>
                          <a:latin typeface="メイリオ" panose="020B0604030504040204" pitchFamily="50" charset="-128"/>
                          <a:ea typeface="メイリオ" panose="020B0604030504040204" pitchFamily="50" charset="-128"/>
                        </a:rPr>
                        <a:t>1</a:t>
                      </a:r>
                      <a:r>
                        <a:rPr lang="ja-JP" altLang="en-US" sz="900" dirty="0">
                          <a:effectLst/>
                          <a:latin typeface="メイリオ" panose="020B0604030504040204" pitchFamily="50" charset="-128"/>
                          <a:ea typeface="メイリオ" panose="020B0604030504040204" pitchFamily="50" charset="-128"/>
                        </a:rPr>
                        <a:t>件登録する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137948820"/>
                  </a:ext>
                </a:extLst>
              </a:tr>
              <a:tr h="262480">
                <a:tc>
                  <a:txBody>
                    <a:bodyPr/>
                    <a:lstStyle/>
                    <a:p>
                      <a:pPr algn="l" fontAlgn="t"/>
                      <a:r>
                        <a:rPr lang="en-US" sz="900" dirty="0" err="1">
                          <a:effectLst/>
                          <a:latin typeface="メイリオ" panose="020B0604030504040204" pitchFamily="50" charset="-128"/>
                          <a:ea typeface="メイリオ" panose="020B0604030504040204" pitchFamily="50" charset="-128"/>
                        </a:rPr>
                        <a:t>updateInternal</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a:effectLst/>
                          <a:latin typeface="メイリオ" panose="020B0604030504040204" pitchFamily="50" charset="-128"/>
                          <a:ea typeface="メイリオ" panose="020B0604030504040204" pitchFamily="50" charset="-128"/>
                        </a:rPr>
                        <a:t>void</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検査情報を更新する</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592220238"/>
                  </a:ext>
                </a:extLst>
              </a:tr>
            </a:tbl>
          </a:graphicData>
        </a:graphic>
      </p:graphicFrame>
      <p:sp>
        <p:nvSpPr>
          <p:cNvPr id="6" name="テキスト ボックス 5">
            <a:extLst>
              <a:ext uri="{FF2B5EF4-FFF2-40B4-BE49-F238E27FC236}">
                <a16:creationId xmlns:a16="http://schemas.microsoft.com/office/drawing/2014/main" id="{56058240-75BF-528A-9F26-AFBE0C67EEDA}"/>
              </a:ext>
            </a:extLst>
          </p:cNvPr>
          <p:cNvSpPr txBox="1"/>
          <p:nvPr/>
        </p:nvSpPr>
        <p:spPr>
          <a:xfrm>
            <a:off x="339594" y="235064"/>
            <a:ext cx="2264269"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PatientExaminationService</a:t>
            </a:r>
            <a:r>
              <a:rPr lang="ja-JP" altLang="en-US" sz="900" dirty="0">
                <a:latin typeface="メイリオ" panose="020B0604030504040204" pitchFamily="50" charset="-128"/>
                <a:ea typeface="メイリオ" panose="020B0604030504040204" pitchFamily="50" charset="-128"/>
              </a:rPr>
              <a:t>クラス</a:t>
            </a:r>
          </a:p>
        </p:txBody>
      </p:sp>
      <p:sp>
        <p:nvSpPr>
          <p:cNvPr id="3" name="テキスト ボックス 2">
            <a:extLst>
              <a:ext uri="{FF2B5EF4-FFF2-40B4-BE49-F238E27FC236}">
                <a16:creationId xmlns:a16="http://schemas.microsoft.com/office/drawing/2014/main" id="{A7B6F008-3539-9B81-70A4-B2DD2072C264}"/>
              </a:ext>
            </a:extLst>
          </p:cNvPr>
          <p:cNvSpPr txBox="1"/>
          <p:nvPr/>
        </p:nvSpPr>
        <p:spPr>
          <a:xfrm>
            <a:off x="-7705" y="-4235"/>
            <a:ext cx="1713931" cy="230832"/>
          </a:xfrm>
          <a:prstGeom prst="rect">
            <a:avLst/>
          </a:prstGeom>
          <a:solidFill>
            <a:srgbClr val="FFC000"/>
          </a:solidFill>
        </p:spPr>
        <p:txBody>
          <a:bodyPr wrap="none" rtlCol="0">
            <a:spAutoFit/>
          </a:bodyPr>
          <a:lstStyle/>
          <a:p>
            <a:r>
              <a:rPr lang="ja-JP" altLang="en-US" sz="900" dirty="0"/>
              <a:t>検査情報登録　</a:t>
            </a:r>
            <a:r>
              <a:rPr lang="en-US" altLang="ja-JP" sz="900" dirty="0"/>
              <a:t>service</a:t>
            </a:r>
            <a:r>
              <a:rPr lang="ja-JP" altLang="en-US" sz="900" dirty="0"/>
              <a:t>クラス</a:t>
            </a:r>
          </a:p>
        </p:txBody>
      </p:sp>
    </p:spTree>
    <p:extLst>
      <p:ext uri="{BB962C8B-B14F-4D97-AF65-F5344CB8AC3E}">
        <p14:creationId xmlns:p14="http://schemas.microsoft.com/office/powerpoint/2010/main" val="34894315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0D64F746-EBB9-35D4-57A3-9271055434EB}"/>
              </a:ext>
            </a:extLst>
          </p:cNvPr>
          <p:cNvSpPr txBox="1"/>
          <p:nvPr/>
        </p:nvSpPr>
        <p:spPr>
          <a:xfrm>
            <a:off x="337407" y="235064"/>
            <a:ext cx="1924406"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PatientExaminationValidator</a:t>
            </a:r>
            <a:endParaRPr lang="ja-JP" altLang="en-US" sz="900" dirty="0">
              <a:latin typeface="メイリオ" panose="020B0604030504040204" pitchFamily="50" charset="-128"/>
              <a:ea typeface="メイリオ" panose="020B0604030504040204" pitchFamily="50" charset="-128"/>
            </a:endParaRPr>
          </a:p>
        </p:txBody>
      </p:sp>
      <p:graphicFrame>
        <p:nvGraphicFramePr>
          <p:cNvPr id="5" name="表 8">
            <a:extLst>
              <a:ext uri="{FF2B5EF4-FFF2-40B4-BE49-F238E27FC236}">
                <a16:creationId xmlns:a16="http://schemas.microsoft.com/office/drawing/2014/main" id="{A92CDA8A-5124-5FFC-3B8D-59368FD59162}"/>
              </a:ext>
            </a:extLst>
          </p:cNvPr>
          <p:cNvGraphicFramePr>
            <a:graphicFrameLocks noGrp="1"/>
          </p:cNvGraphicFramePr>
          <p:nvPr>
            <p:extLst>
              <p:ext uri="{D42A27DB-BD31-4B8C-83A1-F6EECF244321}">
                <p14:modId xmlns:p14="http://schemas.microsoft.com/office/powerpoint/2010/main" val="3034580990"/>
              </p:ext>
            </p:extLst>
          </p:nvPr>
        </p:nvGraphicFramePr>
        <p:xfrm>
          <a:off x="345874" y="465896"/>
          <a:ext cx="11500252" cy="3214525"/>
        </p:xfrm>
        <a:graphic>
          <a:graphicData uri="http://schemas.openxmlformats.org/drawingml/2006/table">
            <a:tbl>
              <a:tblPr firstRow="1" bandRow="1">
                <a:tableStyleId>{8799B23B-EC83-4686-B30A-512413B5E67A}</a:tableStyleId>
              </a:tblPr>
              <a:tblGrid>
                <a:gridCol w="1779259">
                  <a:extLst>
                    <a:ext uri="{9D8B030D-6E8A-4147-A177-3AD203B41FA5}">
                      <a16:colId xmlns:a16="http://schemas.microsoft.com/office/drawing/2014/main" val="1394253334"/>
                    </a:ext>
                  </a:extLst>
                </a:gridCol>
                <a:gridCol w="1461934">
                  <a:extLst>
                    <a:ext uri="{9D8B030D-6E8A-4147-A177-3AD203B41FA5}">
                      <a16:colId xmlns:a16="http://schemas.microsoft.com/office/drawing/2014/main" val="2072105060"/>
                    </a:ext>
                  </a:extLst>
                </a:gridCol>
                <a:gridCol w="2918236">
                  <a:extLst>
                    <a:ext uri="{9D8B030D-6E8A-4147-A177-3AD203B41FA5}">
                      <a16:colId xmlns:a16="http://schemas.microsoft.com/office/drawing/2014/main" val="2833924481"/>
                    </a:ext>
                  </a:extLst>
                </a:gridCol>
                <a:gridCol w="5340823">
                  <a:extLst>
                    <a:ext uri="{9D8B030D-6E8A-4147-A177-3AD203B41FA5}">
                      <a16:colId xmlns:a16="http://schemas.microsoft.com/office/drawing/2014/main" val="2501236595"/>
                    </a:ext>
                  </a:extLst>
                </a:gridCol>
              </a:tblGrid>
              <a:tr h="291473">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528643">
                <a:tc>
                  <a:txBody>
                    <a:bodyPr/>
                    <a:lstStyle/>
                    <a:p>
                      <a:pPr algn="l" fontAlgn="t"/>
                      <a:r>
                        <a:rPr lang="en-US" sz="900" dirty="0">
                          <a:effectLst/>
                          <a:latin typeface="メイリオ" panose="020B0604030504040204" pitchFamily="50" charset="-128"/>
                          <a:ea typeface="メイリオ" panose="020B0604030504040204" pitchFamily="50" charset="-128"/>
                        </a:rPr>
                        <a:t>validate</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List&lt;String&gt;</a:t>
                      </a:r>
                    </a:p>
                    <a:p>
                      <a:pPr fontAlgn="t"/>
                      <a:r>
                        <a:rPr lang="ja-JP" altLang="en-US" sz="900" dirty="0">
                          <a:effectLst/>
                          <a:latin typeface="メイリオ" panose="020B0604030504040204" pitchFamily="50" charset="-128"/>
                          <a:ea typeface="メイリオ" panose="020B0604030504040204" pitchFamily="50" charset="-128"/>
                        </a:rPr>
                        <a:t>エラーをリストで返す</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patExamService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pev</a:t>
                      </a:r>
                      <a:r>
                        <a:rPr lang="en-US" sz="900" dirty="0">
                          <a:effectLst/>
                          <a:latin typeface="メイリオ" panose="020B0604030504040204" pitchFamily="50" charset="-128"/>
                          <a:ea typeface="メイリオ" panose="020B0604030504040204" pitchFamily="50" charset="-128"/>
                        </a:rPr>
                        <a:t>,</a:t>
                      </a:r>
                    </a:p>
                    <a:p>
                      <a:pPr fontAlgn="t"/>
                      <a:r>
                        <a:rPr lang="en-US" sz="900" dirty="0">
                          <a:effectLst/>
                          <a:latin typeface="メイリオ" panose="020B0604030504040204" pitchFamily="50" charset="-128"/>
                          <a:ea typeface="メイリオ" panose="020B0604030504040204" pitchFamily="50" charset="-128"/>
                        </a:rPr>
                        <a:t>Boolean </a:t>
                      </a:r>
                      <a:r>
                        <a:rPr lang="en-US" sz="900" dirty="0" err="1">
                          <a:effectLst/>
                          <a:latin typeface="メイリオ" panose="020B0604030504040204" pitchFamily="50" charset="-128"/>
                          <a:ea typeface="メイリオ" panose="020B0604030504040204" pitchFamily="50" charset="-128"/>
                        </a:rPr>
                        <a:t>duplicateCheck</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検査情報インスタンスの各項目についてバリデーションを行う</a:t>
                      </a:r>
                      <a:endParaRPr lang="en-US" altLang="ja-JP" sz="900" dirty="0">
                        <a:effectLst/>
                        <a:latin typeface="メイリオ" panose="020B0604030504040204" pitchFamily="50" charset="-128"/>
                        <a:ea typeface="メイリオ" panose="020B0604030504040204" pitchFamily="50" charset="-128"/>
                      </a:endParaRPr>
                    </a:p>
                    <a:p>
                      <a:pPr fontAlgn="t"/>
                      <a:r>
                        <a:rPr lang="en-US" altLang="ja-JP" sz="900" dirty="0" err="1">
                          <a:effectLst/>
                          <a:latin typeface="メイリオ" panose="020B0604030504040204" pitchFamily="50" charset="-128"/>
                          <a:ea typeface="メイリオ" panose="020B0604030504040204" pitchFamily="50" charset="-128"/>
                        </a:rPr>
                        <a:t>duplicateCheck</a:t>
                      </a:r>
                      <a:r>
                        <a:rPr lang="ja-JP" altLang="en-US" sz="900" dirty="0">
                          <a:effectLst/>
                          <a:latin typeface="メイリオ" panose="020B0604030504040204" pitchFamily="50" charset="-128"/>
                          <a:ea typeface="メイリオ" panose="020B0604030504040204" pitchFamily="50" charset="-128"/>
                        </a:rPr>
                        <a:t>：重複チェック（</a:t>
                      </a:r>
                      <a:r>
                        <a:rPr lang="en-US" altLang="ja-JP" sz="900" dirty="0">
                          <a:effectLst/>
                          <a:latin typeface="メイリオ" panose="020B0604030504040204" pitchFamily="50" charset="-128"/>
                          <a:ea typeface="メイリオ" panose="020B0604030504040204" pitchFamily="50" charset="-128"/>
                        </a:rPr>
                        <a:t>True</a:t>
                      </a:r>
                      <a:r>
                        <a:rPr lang="ja-JP" altLang="en-US" sz="900" dirty="0">
                          <a:effectLst/>
                          <a:latin typeface="メイリオ" panose="020B0604030504040204" pitchFamily="50" charset="-128"/>
                          <a:ea typeface="メイリオ" panose="020B0604030504040204" pitchFamily="50" charset="-128"/>
                        </a:rPr>
                        <a:t>の場合）</a:t>
                      </a:r>
                    </a:p>
                  </a:txBody>
                  <a:tcPr marL="50800" marR="50800" marT="50800" marB="50800"/>
                </a:tc>
                <a:extLst>
                  <a:ext uri="{0D108BD9-81ED-4DB2-BD59-A6C34878D82A}">
                    <a16:rowId xmlns:a16="http://schemas.microsoft.com/office/drawing/2014/main" val="119574636"/>
                  </a:ext>
                </a:extLst>
              </a:tr>
              <a:tr h="528643">
                <a:tc>
                  <a:txBody>
                    <a:bodyPr/>
                    <a:lstStyle/>
                    <a:p>
                      <a:pPr algn="l" fontAlgn="t"/>
                      <a:r>
                        <a:rPr lang="en-US" sz="900" dirty="0" err="1">
                          <a:effectLst/>
                          <a:latin typeface="メイリオ" panose="020B0604030504040204" pitchFamily="50" charset="-128"/>
                          <a:ea typeface="メイリオ" panose="020B0604030504040204" pitchFamily="50" charset="-128"/>
                        </a:rPr>
                        <a:t>validatePatientId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 String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patExamService</a:t>
                      </a:r>
                      <a:r>
                        <a:rPr lang="en-US" sz="900" dirty="0">
                          <a:effectLst/>
                          <a:latin typeface="メイリオ" panose="020B0604030504040204" pitchFamily="50" charset="-128"/>
                          <a:ea typeface="メイリオ" panose="020B0604030504040204" pitchFamily="50" charset="-128"/>
                        </a:rPr>
                        <a:t>, </a:t>
                      </a:r>
                    </a:p>
                    <a:p>
                      <a:pPr fontAlgn="t"/>
                      <a:r>
                        <a:rPr lang="en-US" sz="900" dirty="0">
                          <a:effectLst/>
                          <a:latin typeface="メイリオ" panose="020B0604030504040204" pitchFamily="50" charset="-128"/>
                          <a:ea typeface="メイリオ" panose="020B0604030504040204" pitchFamily="50" charset="-128"/>
                        </a:rPr>
                        <a:t>int </a:t>
                      </a:r>
                      <a:r>
                        <a:rPr lang="en-US" sz="900" dirty="0" err="1">
                          <a:effectLst/>
                          <a:latin typeface="メイリオ" panose="020B0604030504040204" pitchFamily="50" charset="-128"/>
                          <a:ea typeface="メイリオ" panose="020B0604030504040204" pitchFamily="50" charset="-128"/>
                        </a:rPr>
                        <a:t>patientId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の入力チェックを行い、エラーメッセージを返却。空白または</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が</a:t>
                      </a:r>
                      <a:r>
                        <a:rPr lang="en-US" altLang="ja-JP" sz="900" dirty="0">
                          <a:effectLst/>
                          <a:latin typeface="メイリオ" panose="020B0604030504040204" pitchFamily="50" charset="-128"/>
                          <a:ea typeface="メイリオ" panose="020B0604030504040204" pitchFamily="50" charset="-128"/>
                        </a:rPr>
                        <a:t>8</a:t>
                      </a:r>
                      <a:r>
                        <a:rPr lang="ja-JP" altLang="en-US" sz="900" dirty="0">
                          <a:effectLst/>
                          <a:latin typeface="メイリオ" panose="020B0604030504040204" pitchFamily="50" charset="-128"/>
                          <a:ea typeface="メイリオ" panose="020B0604030504040204" pitchFamily="50" charset="-128"/>
                        </a:rPr>
                        <a:t>桁でない場合、エラーメッセージを返す。</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46002">
                <a:tc>
                  <a:txBody>
                    <a:bodyPr/>
                    <a:lstStyle/>
                    <a:p>
                      <a:pPr fontAlgn="t"/>
                      <a:r>
                        <a:rPr lang="en-US" sz="900" dirty="0" err="1">
                          <a:effectLst/>
                          <a:latin typeface="メイリオ" panose="020B0604030504040204" pitchFamily="50" charset="-128"/>
                          <a:ea typeface="メイリオ" panose="020B0604030504040204" pitchFamily="50" charset="-128"/>
                        </a:rPr>
                        <a:t>validatePatientName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patientName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患者名の入力値（空白）チェック。</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93371084"/>
                  </a:ext>
                </a:extLst>
              </a:tr>
              <a:tr h="349869">
                <a:tc>
                  <a:txBody>
                    <a:bodyPr/>
                    <a:lstStyle/>
                    <a:p>
                      <a:pPr fontAlgn="t"/>
                      <a:r>
                        <a:rPr lang="en-US" sz="900" dirty="0" err="1">
                          <a:effectLst/>
                          <a:latin typeface="メイリオ" panose="020B0604030504040204" pitchFamily="50" charset="-128"/>
                          <a:ea typeface="メイリオ" panose="020B0604030504040204" pitchFamily="50" charset="-128"/>
                        </a:rPr>
                        <a:t>validatePatientNameMatch</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patExamService</a:t>
                      </a:r>
                      <a:r>
                        <a:rPr lang="en-US" sz="900" dirty="0">
                          <a:effectLst/>
                          <a:latin typeface="メイリオ" panose="020B0604030504040204" pitchFamily="50" charset="-128"/>
                          <a:ea typeface="メイリオ" panose="020B0604030504040204" pitchFamily="50" charset="-128"/>
                        </a:rPr>
                        <a:t>,</a:t>
                      </a:r>
                    </a:p>
                    <a:p>
                      <a:pPr fontAlgn="t"/>
                      <a:r>
                        <a:rPr lang="en-US"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患者テーブルに登録されている患者名と入力した患者名が一致しなければエラーメッセージを返却。</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42738762"/>
                  </a:ext>
                </a:extLst>
              </a:tr>
              <a:tr h="246002">
                <a:tc>
                  <a:txBody>
                    <a:bodyPr/>
                    <a:lstStyle/>
                    <a:p>
                      <a:pPr fontAlgn="t"/>
                      <a:r>
                        <a:rPr lang="en-US" sz="900" dirty="0" err="1">
                          <a:effectLst/>
                          <a:latin typeface="メイリオ" panose="020B0604030504040204" pitchFamily="50" charset="-128"/>
                          <a:ea typeface="メイリオ" panose="020B0604030504040204" pitchFamily="50" charset="-128"/>
                        </a:rPr>
                        <a:t>validatePatientNameKana</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String </a:t>
                      </a:r>
                      <a:r>
                        <a:rPr lang="en-US" sz="900" dirty="0" err="1">
                          <a:effectLst/>
                          <a:latin typeface="メイリオ" panose="020B0604030504040204" pitchFamily="50" charset="-128"/>
                          <a:ea typeface="メイリオ" panose="020B0604030504040204" pitchFamily="50" charset="-128"/>
                        </a:rPr>
                        <a:t>patientNameKana</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患者名（ひらがな）の入力値（空白）チェック。</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83864479"/>
                  </a:ext>
                </a:extLst>
              </a:tr>
              <a:tr h="349869">
                <a:tc>
                  <a:txBody>
                    <a:bodyPr/>
                    <a:lstStyle/>
                    <a:p>
                      <a:pPr fontAlgn="t"/>
                      <a:r>
                        <a:rPr lang="en-US" sz="900" dirty="0" err="1">
                          <a:effectLst/>
                          <a:latin typeface="メイリオ" panose="020B0604030504040204" pitchFamily="50" charset="-128"/>
                          <a:ea typeface="メイリオ" panose="020B0604030504040204" pitchFamily="50" charset="-128"/>
                        </a:rPr>
                        <a:t>validateExaminationDate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String</a:t>
                      </a:r>
                    </a:p>
                    <a:p>
                      <a:pPr fontAlgn="t"/>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LocalDate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examinationDate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検査日の入力チェックを行い、エラーを返却</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59342584"/>
                  </a:ext>
                </a:extLst>
              </a:tr>
              <a:tr h="246002">
                <a:tc>
                  <a:txBody>
                    <a:bodyPr/>
                    <a:lstStyle/>
                    <a:p>
                      <a:pPr fontAlgn="t"/>
                      <a:r>
                        <a:rPr lang="en-US" sz="900" dirty="0" err="1">
                          <a:effectLst/>
                          <a:latin typeface="メイリオ" panose="020B0604030504040204" pitchFamily="50" charset="-128"/>
                          <a:ea typeface="メイリオ" panose="020B0604030504040204" pitchFamily="50" charset="-128"/>
                        </a:rPr>
                        <a:t>validateAllDupliError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String</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PatientExaminationService</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patExamService</a:t>
                      </a:r>
                      <a:r>
                        <a:rPr lang="en-US" sz="900" dirty="0">
                          <a:effectLst/>
                          <a:latin typeface="メイリオ" panose="020B0604030504040204" pitchFamily="50" charset="-128"/>
                          <a:ea typeface="メイリオ" panose="020B0604030504040204" pitchFamily="50" charset="-128"/>
                        </a:rPr>
                        <a:t>,</a:t>
                      </a:r>
                    </a:p>
                    <a:p>
                      <a:pPr fontAlgn="t"/>
                      <a:r>
                        <a:rPr lang="en-US"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900" dirty="0">
                          <a:effectLst/>
                          <a:latin typeface="メイリオ" panose="020B0604030504040204" pitchFamily="50" charset="-128"/>
                          <a:ea typeface="メイリオ" panose="020B0604030504040204" pitchFamily="50" charset="-128"/>
                        </a:rPr>
                        <a:t>検査情報テーブルに、入力データと同じレコードがある場合、確認のためにエラーメッセージを返却</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863819725"/>
                  </a:ext>
                </a:extLst>
              </a:tr>
              <a:tr h="246002">
                <a:tc>
                  <a:txBody>
                    <a:bodyPr/>
                    <a:lstStyle/>
                    <a:p>
                      <a:pPr fontAlgn="t"/>
                      <a:r>
                        <a:rPr lang="en-US" sz="900" dirty="0" err="1">
                          <a:effectLst/>
                          <a:latin typeface="メイリオ" panose="020B0604030504040204" pitchFamily="50" charset="-128"/>
                          <a:ea typeface="メイリオ" panose="020B0604030504040204" pitchFamily="50" charset="-128"/>
                        </a:rPr>
                        <a:t>deleteSpace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Boolean</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a:effectLst/>
                          <a:latin typeface="メイリオ" panose="020B0604030504040204" pitchFamily="50" charset="-128"/>
                          <a:ea typeface="メイリオ" panose="020B0604030504040204" pitchFamily="50" charset="-128"/>
                        </a:rPr>
                        <a:t>String name</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ja-JP" altLang="en-US" sz="900" dirty="0">
                          <a:effectLst/>
                          <a:latin typeface="メイリオ" panose="020B0604030504040204" pitchFamily="50" charset="-128"/>
                          <a:ea typeface="メイリオ" panose="020B0604030504040204" pitchFamily="50" charset="-128"/>
                        </a:rPr>
                        <a:t>入力値の空白削除。名前一致の確認時に使用。</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076597062"/>
                  </a:ext>
                </a:extLst>
              </a:tr>
            </a:tbl>
          </a:graphicData>
        </a:graphic>
      </p:graphicFrame>
      <p:sp>
        <p:nvSpPr>
          <p:cNvPr id="3" name="テキスト ボックス 2">
            <a:extLst>
              <a:ext uri="{FF2B5EF4-FFF2-40B4-BE49-F238E27FC236}">
                <a16:creationId xmlns:a16="http://schemas.microsoft.com/office/drawing/2014/main" id="{4403F16F-F47F-2370-BAAF-2517A4A91374}"/>
              </a:ext>
            </a:extLst>
          </p:cNvPr>
          <p:cNvSpPr txBox="1"/>
          <p:nvPr/>
        </p:nvSpPr>
        <p:spPr>
          <a:xfrm>
            <a:off x="-7705" y="-4235"/>
            <a:ext cx="1797287" cy="230832"/>
          </a:xfrm>
          <a:prstGeom prst="rect">
            <a:avLst/>
          </a:prstGeom>
          <a:solidFill>
            <a:srgbClr val="FFC000"/>
          </a:solidFill>
        </p:spPr>
        <p:txBody>
          <a:bodyPr wrap="none" rtlCol="0">
            <a:spAutoFit/>
          </a:bodyPr>
          <a:lstStyle/>
          <a:p>
            <a:r>
              <a:rPr lang="ja-JP" altLang="en-US" sz="900" dirty="0"/>
              <a:t>検査情報登録　</a:t>
            </a:r>
            <a:r>
              <a:rPr lang="en-US" altLang="ja-JP" sz="900" dirty="0"/>
              <a:t>validator</a:t>
            </a:r>
            <a:r>
              <a:rPr lang="ja-JP" altLang="en-US" sz="900" dirty="0"/>
              <a:t>クラス</a:t>
            </a:r>
          </a:p>
        </p:txBody>
      </p:sp>
    </p:spTree>
    <p:extLst>
      <p:ext uri="{BB962C8B-B14F-4D97-AF65-F5344CB8AC3E}">
        <p14:creationId xmlns:p14="http://schemas.microsoft.com/office/powerpoint/2010/main" val="10577778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 8">
            <a:extLst>
              <a:ext uri="{FF2B5EF4-FFF2-40B4-BE49-F238E27FC236}">
                <a16:creationId xmlns:a16="http://schemas.microsoft.com/office/drawing/2014/main" id="{5BB2AF0F-30F2-1B8D-A815-7639D5150732}"/>
              </a:ext>
            </a:extLst>
          </p:cNvPr>
          <p:cNvGraphicFramePr>
            <a:graphicFrameLocks noGrp="1"/>
          </p:cNvGraphicFramePr>
          <p:nvPr>
            <p:extLst>
              <p:ext uri="{D42A27DB-BD31-4B8C-83A1-F6EECF244321}">
                <p14:modId xmlns:p14="http://schemas.microsoft.com/office/powerpoint/2010/main" val="4096543650"/>
              </p:ext>
            </p:extLst>
          </p:nvPr>
        </p:nvGraphicFramePr>
        <p:xfrm>
          <a:off x="345670" y="485405"/>
          <a:ext cx="11502773" cy="1605280"/>
        </p:xfrm>
        <a:graphic>
          <a:graphicData uri="http://schemas.openxmlformats.org/drawingml/2006/table">
            <a:tbl>
              <a:tblPr firstRow="1" bandRow="1">
                <a:tableStyleId>{8799B23B-EC83-4686-B30A-512413B5E67A}</a:tableStyleId>
              </a:tblPr>
              <a:tblGrid>
                <a:gridCol w="1440797">
                  <a:extLst>
                    <a:ext uri="{9D8B030D-6E8A-4147-A177-3AD203B41FA5}">
                      <a16:colId xmlns:a16="http://schemas.microsoft.com/office/drawing/2014/main" val="1394253334"/>
                    </a:ext>
                  </a:extLst>
                </a:gridCol>
                <a:gridCol w="1651000">
                  <a:extLst>
                    <a:ext uri="{9D8B030D-6E8A-4147-A177-3AD203B41FA5}">
                      <a16:colId xmlns:a16="http://schemas.microsoft.com/office/drawing/2014/main" val="2072105060"/>
                    </a:ext>
                  </a:extLst>
                </a:gridCol>
                <a:gridCol w="1879600">
                  <a:extLst>
                    <a:ext uri="{9D8B030D-6E8A-4147-A177-3AD203B41FA5}">
                      <a16:colId xmlns:a16="http://schemas.microsoft.com/office/drawing/2014/main" val="2833924481"/>
                    </a:ext>
                  </a:extLst>
                </a:gridCol>
                <a:gridCol w="6531376">
                  <a:extLst>
                    <a:ext uri="{9D8B030D-6E8A-4147-A177-3AD203B41FA5}">
                      <a16:colId xmlns:a16="http://schemas.microsoft.com/office/drawing/2014/main" val="2501236595"/>
                    </a:ext>
                  </a:extLst>
                </a:gridCol>
              </a:tblGrid>
              <a:tr h="202343">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359010">
                <a:tc>
                  <a:txBody>
                    <a:bodyPr/>
                    <a:lstStyle/>
                    <a:p>
                      <a:pPr algn="l" fontAlgn="t"/>
                      <a:r>
                        <a:rPr lang="en-US" sz="900" dirty="0" err="1">
                          <a:effectLst/>
                          <a:latin typeface="メイリオ" panose="020B0604030504040204" pitchFamily="50" charset="-128"/>
                          <a:ea typeface="メイリオ" panose="020B0604030504040204" pitchFamily="50" charset="-128"/>
                        </a:rPr>
                        <a:t>toModel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モデルのインスタンスから</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モデルのインスタンスを作成する。</a:t>
                      </a:r>
                      <a:endParaRPr lang="en-US" altLang="ja-JP" sz="900" dirty="0">
                        <a:effectLst/>
                        <a:latin typeface="メイリオ" panose="020B0604030504040204" pitchFamily="50" charset="-128"/>
                        <a:ea typeface="メイリオ" panose="020B0604030504040204" pitchFamily="50" charset="-128"/>
                      </a:endParaRPr>
                    </a:p>
                    <a:p>
                      <a:pPr fontAlgn="t"/>
                      <a:r>
                        <a:rPr lang="en-US" altLang="ja-JP" sz="900" dirty="0">
                          <a:effectLst/>
                          <a:latin typeface="メイリオ" panose="020B0604030504040204" pitchFamily="50" charset="-128"/>
                          <a:ea typeface="メイリオ" panose="020B0604030504040204" pitchFamily="50" charset="-128"/>
                        </a:rPr>
                        <a:t>Patient</a:t>
                      </a:r>
                      <a:r>
                        <a:rPr lang="ja-JP" altLang="en-US" sz="900" dirty="0">
                          <a:effectLst/>
                          <a:latin typeface="メイリオ" panose="020B0604030504040204" pitchFamily="50" charset="-128"/>
                          <a:ea typeface="メイリオ" panose="020B0604030504040204" pitchFamily="50" charset="-128"/>
                        </a:rPr>
                        <a:t>インスタンスは、すでにテーブルにレコードがあれば、既存のものを取得。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19574636"/>
                  </a:ext>
                </a:extLst>
              </a:tr>
              <a:tr h="202343">
                <a:tc>
                  <a:txBody>
                    <a:bodyPr/>
                    <a:lstStyle/>
                    <a:p>
                      <a:pPr algn="l" fontAlgn="t"/>
                      <a:r>
                        <a:rPr lang="en-US" sz="900" dirty="0" err="1">
                          <a:effectLst/>
                          <a:latin typeface="メイリオ" panose="020B0604030504040204" pitchFamily="50" charset="-128"/>
                          <a:ea typeface="メイリオ" panose="020B0604030504040204" pitchFamily="50" charset="-128"/>
                        </a:rPr>
                        <a:t>toView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PatientExamination</a:t>
                      </a:r>
                      <a:r>
                        <a:rPr lang="en-US" sz="900" dirty="0">
                          <a:effectLst/>
                          <a:latin typeface="メイリオ" panose="020B0604030504040204" pitchFamily="50" charset="-128"/>
                          <a:ea typeface="メイリオ" panose="020B0604030504040204" pitchFamily="50" charset="-128"/>
                        </a:rPr>
                        <a:t> pe</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モデルを</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に変換。</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318583">
                <a:tc>
                  <a:txBody>
                    <a:bodyPr/>
                    <a:lstStyle/>
                    <a:p>
                      <a:pPr fontAlgn="t"/>
                      <a:r>
                        <a:rPr lang="en-US" sz="900" dirty="0" err="1">
                          <a:effectLst/>
                          <a:latin typeface="メイリオ" panose="020B0604030504040204" pitchFamily="50" charset="-128"/>
                          <a:ea typeface="メイリオ" panose="020B0604030504040204" pitchFamily="50" charset="-128"/>
                        </a:rPr>
                        <a:t>toViewList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altLang="ja-JP"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&gt;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altLang="ja-JP"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&gt; list</a:t>
                      </a: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モデルのリストから</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モデルのリストを作成する</a:t>
                      </a:r>
                      <a:endParaRPr lang="en-US" altLang="ja-JP" sz="900" dirty="0">
                        <a:effectLst/>
                        <a:latin typeface="メイリオ" panose="020B0604030504040204" pitchFamily="50" charset="-128"/>
                        <a:ea typeface="メイリオ" panose="020B0604030504040204" pitchFamily="50" charset="-128"/>
                      </a:endParaRPr>
                    </a:p>
                    <a:p>
                      <a:pPr fontAlgn="t"/>
                      <a:r>
                        <a:rPr lang="en-US" sz="900" dirty="0" err="1">
                          <a:effectLst/>
                          <a:latin typeface="メイリオ" panose="020B0604030504040204" pitchFamily="50" charset="-128"/>
                          <a:ea typeface="メイリオ" panose="020B0604030504040204" pitchFamily="50" charset="-128"/>
                        </a:rPr>
                        <a:t>toView</a:t>
                      </a:r>
                      <a:r>
                        <a:rPr lang="ja-JP" altLang="en-US" sz="900" dirty="0">
                          <a:effectLst/>
                          <a:latin typeface="メイリオ" panose="020B0604030504040204" pitchFamily="50" charset="-128"/>
                          <a:ea typeface="メイリオ" panose="020B0604030504040204" pitchFamily="50" charset="-128"/>
                        </a:rPr>
                        <a:t>を使用してまず、</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モデルに変換する。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318583">
                <a:tc>
                  <a:txBody>
                    <a:bodyPr/>
                    <a:lstStyle/>
                    <a:p>
                      <a:pPr fontAlgn="t"/>
                      <a:r>
                        <a:rPr lang="en-US" sz="900" dirty="0" err="1">
                          <a:effectLst/>
                          <a:latin typeface="メイリオ" panose="020B0604030504040204" pitchFamily="50" charset="-128"/>
                          <a:ea typeface="メイリオ" panose="020B0604030504040204" pitchFamily="50" charset="-128"/>
                        </a:rPr>
                        <a:t>copyViewToModel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900" dirty="0" err="1">
                          <a:effectLst/>
                          <a:latin typeface="メイリオ" panose="020B0604030504040204" pitchFamily="50" charset="-128"/>
                          <a:ea typeface="メイリオ" panose="020B0604030504040204" pitchFamily="50" charset="-128"/>
                        </a:rPr>
                        <a:t>PatientExamination</a:t>
                      </a:r>
                      <a:r>
                        <a:rPr lang="en-US" sz="900" dirty="0">
                          <a:effectLst/>
                          <a:latin typeface="メイリオ" panose="020B0604030504040204" pitchFamily="50" charset="-128"/>
                          <a:ea typeface="メイリオ" panose="020B0604030504040204" pitchFamily="50" charset="-128"/>
                        </a:rPr>
                        <a:t> pe, </a:t>
                      </a:r>
                      <a:r>
                        <a:rPr lang="en-US" sz="900" dirty="0" err="1">
                          <a:effectLst/>
                          <a:latin typeface="メイリオ" panose="020B0604030504040204" pitchFamily="50" charset="-128"/>
                          <a:ea typeface="メイリオ" panose="020B0604030504040204" pitchFamily="50" charset="-128"/>
                        </a:rPr>
                        <a:t>PatientExaminationView</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pev</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モデルの全フィールドの内容を</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モデルのフィールドにコピーする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593371084"/>
                  </a:ext>
                </a:extLst>
              </a:tr>
            </a:tbl>
          </a:graphicData>
        </a:graphic>
      </p:graphicFrame>
      <p:sp>
        <p:nvSpPr>
          <p:cNvPr id="6" name="テキスト ボックス 5">
            <a:extLst>
              <a:ext uri="{FF2B5EF4-FFF2-40B4-BE49-F238E27FC236}">
                <a16:creationId xmlns:a16="http://schemas.microsoft.com/office/drawing/2014/main" id="{47466045-F49E-8E69-CD24-B0BD7EF4BF31}"/>
              </a:ext>
            </a:extLst>
          </p:cNvPr>
          <p:cNvSpPr txBox="1"/>
          <p:nvPr/>
        </p:nvSpPr>
        <p:spPr>
          <a:xfrm>
            <a:off x="335091" y="239487"/>
            <a:ext cx="2242646"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PatientExaminationConverter</a:t>
            </a:r>
            <a:r>
              <a:rPr lang="ja-JP" altLang="en-US" sz="900" dirty="0">
                <a:latin typeface="メイリオ" panose="020B0604030504040204" pitchFamily="50" charset="-128"/>
                <a:ea typeface="メイリオ" panose="020B0604030504040204" pitchFamily="50" charset="-128"/>
              </a:rPr>
              <a:t>クラス</a:t>
            </a:r>
          </a:p>
        </p:txBody>
      </p:sp>
      <p:sp>
        <p:nvSpPr>
          <p:cNvPr id="9" name="テキスト ボックス 8">
            <a:extLst>
              <a:ext uri="{FF2B5EF4-FFF2-40B4-BE49-F238E27FC236}">
                <a16:creationId xmlns:a16="http://schemas.microsoft.com/office/drawing/2014/main" id="{7059E0AB-5279-98FB-546C-FC564F6BF6F0}"/>
              </a:ext>
            </a:extLst>
          </p:cNvPr>
          <p:cNvSpPr txBox="1"/>
          <p:nvPr/>
        </p:nvSpPr>
        <p:spPr>
          <a:xfrm>
            <a:off x="345669" y="2950528"/>
            <a:ext cx="1909851"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ExamiantionConverter</a:t>
            </a:r>
            <a:r>
              <a:rPr lang="ja-JP" altLang="en-US" sz="900" dirty="0">
                <a:latin typeface="メイリオ" panose="020B0604030504040204" pitchFamily="50" charset="-128"/>
                <a:ea typeface="メイリオ" panose="020B0604030504040204" pitchFamily="50" charset="-128"/>
              </a:rPr>
              <a:t>クラス</a:t>
            </a:r>
          </a:p>
        </p:txBody>
      </p:sp>
      <p:graphicFrame>
        <p:nvGraphicFramePr>
          <p:cNvPr id="10" name="表 8">
            <a:extLst>
              <a:ext uri="{FF2B5EF4-FFF2-40B4-BE49-F238E27FC236}">
                <a16:creationId xmlns:a16="http://schemas.microsoft.com/office/drawing/2014/main" id="{D0A9295D-286C-910E-67AA-5A3ADB342794}"/>
              </a:ext>
            </a:extLst>
          </p:cNvPr>
          <p:cNvGraphicFramePr>
            <a:graphicFrameLocks noGrp="1"/>
          </p:cNvGraphicFramePr>
          <p:nvPr>
            <p:extLst>
              <p:ext uri="{D42A27DB-BD31-4B8C-83A1-F6EECF244321}">
                <p14:modId xmlns:p14="http://schemas.microsoft.com/office/powerpoint/2010/main" val="2038555754"/>
              </p:ext>
            </p:extLst>
          </p:nvPr>
        </p:nvGraphicFramePr>
        <p:xfrm>
          <a:off x="345666" y="3185784"/>
          <a:ext cx="11502772" cy="782123"/>
        </p:xfrm>
        <a:graphic>
          <a:graphicData uri="http://schemas.openxmlformats.org/drawingml/2006/table">
            <a:tbl>
              <a:tblPr firstRow="1" bandRow="1">
                <a:tableStyleId>{8799B23B-EC83-4686-B30A-512413B5E67A}</a:tableStyleId>
              </a:tblPr>
              <a:tblGrid>
                <a:gridCol w="1999601">
                  <a:extLst>
                    <a:ext uri="{9D8B030D-6E8A-4147-A177-3AD203B41FA5}">
                      <a16:colId xmlns:a16="http://schemas.microsoft.com/office/drawing/2014/main" val="1394253334"/>
                    </a:ext>
                  </a:extLst>
                </a:gridCol>
                <a:gridCol w="863600">
                  <a:extLst>
                    <a:ext uri="{9D8B030D-6E8A-4147-A177-3AD203B41FA5}">
                      <a16:colId xmlns:a16="http://schemas.microsoft.com/office/drawing/2014/main" val="2072105060"/>
                    </a:ext>
                  </a:extLst>
                </a:gridCol>
                <a:gridCol w="2277533">
                  <a:extLst>
                    <a:ext uri="{9D8B030D-6E8A-4147-A177-3AD203B41FA5}">
                      <a16:colId xmlns:a16="http://schemas.microsoft.com/office/drawing/2014/main" val="2833924481"/>
                    </a:ext>
                  </a:extLst>
                </a:gridCol>
                <a:gridCol w="6362038">
                  <a:extLst>
                    <a:ext uri="{9D8B030D-6E8A-4147-A177-3AD203B41FA5}">
                      <a16:colId xmlns:a16="http://schemas.microsoft.com/office/drawing/2014/main" val="2501236595"/>
                    </a:ext>
                  </a:extLst>
                </a:gridCol>
              </a:tblGrid>
              <a:tr h="282892">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toModel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Examiantion</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err="1">
                          <a:effectLst/>
                          <a:latin typeface="メイリオ" panose="020B0604030504040204" pitchFamily="50" charset="-128"/>
                          <a:ea typeface="メイリオ" panose="020B0604030504040204" pitchFamily="50" charset="-128"/>
                        </a:rPr>
                        <a:t>PatientExaminationView</a:t>
                      </a:r>
                      <a:r>
                        <a:rPr lang="en-US" altLang="ja-JP" sz="900" dirty="0">
                          <a:effectLst/>
                          <a:latin typeface="メイリオ" panose="020B0604030504040204" pitchFamily="50" charset="-128"/>
                          <a:ea typeface="メイリオ" panose="020B0604030504040204" pitchFamily="50" charset="-128"/>
                        </a:rPr>
                        <a:t> </a:t>
                      </a:r>
                      <a:r>
                        <a:rPr lang="en-US" altLang="ja-JP" sz="900" dirty="0" err="1">
                          <a:effectLst/>
                          <a:latin typeface="メイリオ" panose="020B0604030504040204" pitchFamily="50" charset="-128"/>
                          <a:ea typeface="メイリオ" panose="020B0604030504040204" pitchFamily="50" charset="-128"/>
                        </a:rPr>
                        <a:t>pev</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モデルのインスタンスから</a:t>
                      </a:r>
                      <a:r>
                        <a:rPr lang="en-US" altLang="ja-JP" sz="900" dirty="0">
                          <a:effectLst/>
                          <a:latin typeface="メイリオ" panose="020B0604030504040204" pitchFamily="50" charset="-128"/>
                          <a:ea typeface="メイリオ" panose="020B0604030504040204" pitchFamily="50" charset="-128"/>
                        </a:rPr>
                        <a:t>Examination</a:t>
                      </a:r>
                      <a:r>
                        <a:rPr lang="ja-JP" altLang="en-US" sz="900" dirty="0">
                          <a:effectLst/>
                          <a:latin typeface="メイリオ" panose="020B0604030504040204" pitchFamily="50" charset="-128"/>
                          <a:ea typeface="メイリオ" panose="020B0604030504040204" pitchFamily="50" charset="-128"/>
                        </a:rPr>
                        <a:t>の</a:t>
                      </a:r>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モデルのインスタンスを作成する</a:t>
                      </a:r>
                    </a:p>
                  </a:txBody>
                  <a:tcPr marL="50800" marR="50800" marT="50800" marB="50800"/>
                </a:tc>
                <a:extLst>
                  <a:ext uri="{0D108BD9-81ED-4DB2-BD59-A6C34878D82A}">
                    <a16:rowId xmlns:a16="http://schemas.microsoft.com/office/drawing/2014/main" val="119574636"/>
                  </a:ext>
                </a:extLst>
              </a:tr>
              <a:tr h="198680">
                <a:tc>
                  <a:txBody>
                    <a:bodyPr/>
                    <a:lstStyle/>
                    <a:p>
                      <a:pPr algn="l" fontAlgn="t"/>
                      <a:r>
                        <a:rPr lang="en-US" sz="900" dirty="0" err="1">
                          <a:effectLst/>
                          <a:latin typeface="メイリオ" panose="020B0604030504040204" pitchFamily="50" charset="-128"/>
                          <a:ea typeface="メイリオ" panose="020B0604030504040204" pitchFamily="50" charset="-128"/>
                        </a:rPr>
                        <a:t>CopyModel</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altLang="ja-JP" sz="900" dirty="0" err="1">
                          <a:effectLst/>
                          <a:latin typeface="メイリオ" panose="020B0604030504040204" pitchFamily="50" charset="-128"/>
                          <a:ea typeface="メイリオ" panose="020B0604030504040204" pitchFamily="50" charset="-128"/>
                        </a:rPr>
                        <a:t>Examiantion</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altLang="ja-JP" sz="900" dirty="0" err="1">
                          <a:effectLst/>
                          <a:latin typeface="メイリオ" panose="020B0604030504040204" pitchFamily="50" charset="-128"/>
                          <a:ea typeface="メイリオ" panose="020B0604030504040204" pitchFamily="50" charset="-128"/>
                        </a:rPr>
                        <a:t>PatientExaminationView</a:t>
                      </a:r>
                      <a:r>
                        <a:rPr lang="en-US" altLang="ja-JP" sz="900" dirty="0">
                          <a:effectLst/>
                          <a:latin typeface="メイリオ" panose="020B0604030504040204" pitchFamily="50" charset="-128"/>
                          <a:ea typeface="メイリオ" panose="020B0604030504040204" pitchFamily="50" charset="-128"/>
                        </a:rPr>
                        <a:t> </a:t>
                      </a:r>
                      <a:r>
                        <a:rPr lang="en-US" altLang="ja-JP" sz="900" dirty="0" err="1">
                          <a:effectLst/>
                          <a:latin typeface="メイリオ" panose="020B0604030504040204" pitchFamily="50" charset="-128"/>
                          <a:ea typeface="メイリオ" panose="020B0604030504040204" pitchFamily="50" charset="-128"/>
                        </a:rPr>
                        <a:t>pev</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モデルのインスタンスからデータベースにある</a:t>
                      </a:r>
                      <a:r>
                        <a:rPr lang="en-US" altLang="ja-JP" sz="900" dirty="0">
                          <a:effectLst/>
                          <a:latin typeface="メイリオ" panose="020B0604030504040204" pitchFamily="50" charset="-128"/>
                          <a:ea typeface="メイリオ" panose="020B0604030504040204" pitchFamily="50" charset="-128"/>
                        </a:rPr>
                        <a:t>Examination</a:t>
                      </a:r>
                      <a:r>
                        <a:rPr lang="ja-JP" altLang="en-US" sz="900" dirty="0">
                          <a:effectLst/>
                          <a:latin typeface="メイリオ" panose="020B0604030504040204" pitchFamily="50" charset="-128"/>
                          <a:ea typeface="メイリオ" panose="020B0604030504040204" pitchFamily="50" charset="-128"/>
                        </a:rPr>
                        <a:t>のインスタンスを取得</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bl>
          </a:graphicData>
        </a:graphic>
      </p:graphicFrame>
      <p:sp>
        <p:nvSpPr>
          <p:cNvPr id="2" name="テキスト ボックス 1">
            <a:extLst>
              <a:ext uri="{FF2B5EF4-FFF2-40B4-BE49-F238E27FC236}">
                <a16:creationId xmlns:a16="http://schemas.microsoft.com/office/drawing/2014/main" id="{52CDD039-F18C-995F-9D0B-D2F3530A77C8}"/>
              </a:ext>
            </a:extLst>
          </p:cNvPr>
          <p:cNvSpPr txBox="1"/>
          <p:nvPr/>
        </p:nvSpPr>
        <p:spPr>
          <a:xfrm>
            <a:off x="-7705" y="-4235"/>
            <a:ext cx="1856598" cy="230832"/>
          </a:xfrm>
          <a:prstGeom prst="rect">
            <a:avLst/>
          </a:prstGeom>
          <a:solidFill>
            <a:srgbClr val="FFC000"/>
          </a:solidFill>
        </p:spPr>
        <p:txBody>
          <a:bodyPr wrap="none" rtlCol="0">
            <a:spAutoFit/>
          </a:bodyPr>
          <a:lstStyle/>
          <a:p>
            <a:r>
              <a:rPr lang="ja-JP" altLang="en-US" sz="900" dirty="0"/>
              <a:t>検査情報登録　</a:t>
            </a:r>
            <a:r>
              <a:rPr lang="en-US" altLang="ja-JP" sz="900" dirty="0"/>
              <a:t>Converter</a:t>
            </a:r>
            <a:r>
              <a:rPr lang="ja-JP" altLang="en-US" sz="900" dirty="0"/>
              <a:t>クラス</a:t>
            </a:r>
          </a:p>
        </p:txBody>
      </p:sp>
    </p:spTree>
    <p:extLst>
      <p:ext uri="{BB962C8B-B14F-4D97-AF65-F5344CB8AC3E}">
        <p14:creationId xmlns:p14="http://schemas.microsoft.com/office/powerpoint/2010/main" val="3545675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641BD38B-6F97-875C-DA95-5CE99F991BDE}"/>
              </a:ext>
            </a:extLst>
          </p:cNvPr>
          <p:cNvSpPr txBox="1"/>
          <p:nvPr/>
        </p:nvSpPr>
        <p:spPr>
          <a:xfrm>
            <a:off x="350438" y="237523"/>
            <a:ext cx="2270531"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PatientExamination</a:t>
            </a:r>
            <a:r>
              <a:rPr lang="en-US" altLang="ja-JP" sz="900" dirty="0">
                <a:latin typeface="メイリオ" panose="020B0604030504040204" pitchFamily="50" charset="-128"/>
                <a:ea typeface="メイリオ" panose="020B0604030504040204" pitchFamily="50" charset="-128"/>
              </a:rPr>
              <a:t> </a:t>
            </a:r>
            <a:r>
              <a:rPr lang="en-US" altLang="ja-JP" sz="900" dirty="0" err="1">
                <a:latin typeface="メイリオ" panose="020B0604030504040204" pitchFamily="50" charset="-128"/>
                <a:ea typeface="メイリオ" panose="020B0604030504040204" pitchFamily="50" charset="-128"/>
              </a:rPr>
              <a:t>NamedQuery</a:t>
            </a:r>
            <a:endParaRPr lang="ja-JP" altLang="en-US" sz="900" dirty="0">
              <a:latin typeface="メイリオ" panose="020B0604030504040204" pitchFamily="50" charset="-128"/>
              <a:ea typeface="メイリオ" panose="020B0604030504040204" pitchFamily="50" charset="-128"/>
            </a:endParaRPr>
          </a:p>
        </p:txBody>
      </p:sp>
      <p:graphicFrame>
        <p:nvGraphicFramePr>
          <p:cNvPr id="7" name="表 8">
            <a:extLst>
              <a:ext uri="{FF2B5EF4-FFF2-40B4-BE49-F238E27FC236}">
                <a16:creationId xmlns:a16="http://schemas.microsoft.com/office/drawing/2014/main" id="{B92E2A01-59E2-1456-7219-CF441375C549}"/>
              </a:ext>
            </a:extLst>
          </p:cNvPr>
          <p:cNvGraphicFramePr>
            <a:graphicFrameLocks noGrp="1"/>
          </p:cNvGraphicFramePr>
          <p:nvPr>
            <p:extLst>
              <p:ext uri="{D42A27DB-BD31-4B8C-83A1-F6EECF244321}">
                <p14:modId xmlns:p14="http://schemas.microsoft.com/office/powerpoint/2010/main" val="2191285979"/>
              </p:ext>
            </p:extLst>
          </p:nvPr>
        </p:nvGraphicFramePr>
        <p:xfrm>
          <a:off x="350437" y="468355"/>
          <a:ext cx="9481539" cy="4153139"/>
        </p:xfrm>
        <a:graphic>
          <a:graphicData uri="http://schemas.openxmlformats.org/drawingml/2006/table">
            <a:tbl>
              <a:tblPr firstRow="1" bandRow="1">
                <a:tableStyleId>{8799B23B-EC83-4686-B30A-512413B5E67A}</a:tableStyleId>
              </a:tblPr>
              <a:tblGrid>
                <a:gridCol w="4729297">
                  <a:extLst>
                    <a:ext uri="{9D8B030D-6E8A-4147-A177-3AD203B41FA5}">
                      <a16:colId xmlns:a16="http://schemas.microsoft.com/office/drawing/2014/main" val="1394253334"/>
                    </a:ext>
                  </a:extLst>
                </a:gridCol>
                <a:gridCol w="4752242">
                  <a:extLst>
                    <a:ext uri="{9D8B030D-6E8A-4147-A177-3AD203B41FA5}">
                      <a16:colId xmlns:a16="http://schemas.microsoft.com/office/drawing/2014/main" val="2501236595"/>
                    </a:ext>
                  </a:extLst>
                </a:gridCol>
              </a:tblGrid>
              <a:tr h="264671">
                <a:tc>
                  <a:txBody>
                    <a:bodyPr/>
                    <a:lstStyle/>
                    <a:p>
                      <a:pPr algn="l" fontAlgn="b"/>
                      <a:r>
                        <a:rPr lang="en-US" altLang="ja-JP" sz="900" dirty="0">
                          <a:effectLst/>
                          <a:latin typeface="メイリオ" panose="020B0604030504040204" pitchFamily="50" charset="-128"/>
                          <a:ea typeface="メイリオ" panose="020B0604030504040204" pitchFamily="50" charset="-128"/>
                        </a:rPr>
                        <a:t>Name</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323191">
                <a:tc>
                  <a:txBody>
                    <a:bodyPr/>
                    <a:lstStyle/>
                    <a:p>
                      <a:pPr algn="l" fontAlgn="t"/>
                      <a:r>
                        <a:rPr lang="en-US" sz="900" dirty="0">
                          <a:effectLst/>
                          <a:latin typeface="メイリオ" panose="020B0604030504040204" pitchFamily="50" charset="-128"/>
                          <a:ea typeface="メイリオ" panose="020B0604030504040204" pitchFamily="50" charset="-128"/>
                        </a:rPr>
                        <a:t>Q_PAT_EXAM_COUNT_REGISTEREDBY_PAT = </a:t>
                      </a:r>
                      <a:r>
                        <a:rPr lang="en-US" sz="900" dirty="0" err="1">
                          <a:effectLst/>
                          <a:latin typeface="メイリオ" panose="020B0604030504040204" pitchFamily="50" charset="-128"/>
                          <a:ea typeface="メイリオ" panose="020B0604030504040204" pitchFamily="50" charset="-128"/>
                        </a:rPr>
                        <a:t>patientExamination</a:t>
                      </a:r>
                      <a:r>
                        <a:rPr lang="en-US" sz="900" dirty="0">
                          <a:effectLst/>
                          <a:latin typeface="メイリオ" panose="020B0604030504040204" pitchFamily="50" charset="-128"/>
                          <a:ea typeface="メイリオ" panose="020B0604030504040204" pitchFamily="50" charset="-128"/>
                        </a:rPr>
                        <a:t> + ".</a:t>
                      </a:r>
                      <a:r>
                        <a:rPr lang="en-US" sz="900" dirty="0" err="1">
                          <a:effectLst/>
                          <a:latin typeface="メイリオ" panose="020B0604030504040204" pitchFamily="50" charset="-128"/>
                          <a:ea typeface="メイリオ" panose="020B0604030504040204" pitchFamily="50" charset="-128"/>
                        </a:rPr>
                        <a:t>countRegisteredByPatient</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指定した患者の検査数を取得する</a:t>
                      </a:r>
                    </a:p>
                  </a:txBody>
                  <a:tcPr marL="50800" marR="50800" marT="50800" marB="50800"/>
                </a:tc>
                <a:extLst>
                  <a:ext uri="{0D108BD9-81ED-4DB2-BD59-A6C34878D82A}">
                    <a16:rowId xmlns:a16="http://schemas.microsoft.com/office/drawing/2014/main" val="119574636"/>
                  </a:ext>
                </a:extLst>
              </a:tr>
              <a:tr h="209123">
                <a:tc>
                  <a:txBody>
                    <a:bodyPr/>
                    <a:lstStyle/>
                    <a:p>
                      <a:pPr algn="l" fontAlgn="t"/>
                      <a:r>
                        <a:rPr lang="en-US" sz="900" dirty="0">
                          <a:effectLst/>
                          <a:latin typeface="メイリオ" panose="020B0604030504040204" pitchFamily="50" charset="-128"/>
                          <a:ea typeface="メイリオ" panose="020B0604030504040204" pitchFamily="50" charset="-128"/>
                        </a:rPr>
                        <a:t>Q_PAT_EXAM_GET_MINE_REGISTEREDBY_PAT = </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getMineRegisteredByPatient</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指定した患者の検査情報を取得する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437258">
                <a:tc>
                  <a:txBody>
                    <a:bodyPr/>
                    <a:lstStyle/>
                    <a:p>
                      <a:pPr fontAlgn="t"/>
                      <a:r>
                        <a:rPr lang="en-US" sz="900" dirty="0">
                          <a:effectLst/>
                          <a:latin typeface="メイリオ" panose="020B0604030504040204" pitchFamily="50" charset="-128"/>
                          <a:ea typeface="メイリオ" panose="020B0604030504040204" pitchFamily="50" charset="-128"/>
                        </a:rPr>
                        <a:t>Q_PAT_EXAM_GET_MINE = </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getMine</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全ての検査情報を</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の降順で取得する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r h="437258">
                <a:tc>
                  <a:txBody>
                    <a:bodyPr/>
                    <a:lstStyle/>
                    <a:p>
                      <a:pPr fontAlgn="t"/>
                      <a:r>
                        <a:rPr lang="en-US" sz="900" dirty="0">
                          <a:effectLst/>
                          <a:latin typeface="メイリオ" panose="020B0604030504040204" pitchFamily="50" charset="-128"/>
                          <a:ea typeface="メイリオ" panose="020B0604030504040204" pitchFamily="50" charset="-128"/>
                        </a:rPr>
                        <a:t>Q_PAT_EXAM_COUNT_ALL = </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countAll</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全検査のレコード数を取得する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164000842"/>
                  </a:ext>
                </a:extLst>
              </a:tr>
              <a:tr h="437258">
                <a:tc>
                  <a:txBody>
                    <a:bodyPr/>
                    <a:lstStyle/>
                    <a:p>
                      <a:pPr fontAlgn="t"/>
                      <a:r>
                        <a:rPr lang="en-US" sz="900" dirty="0">
                          <a:effectLst/>
                          <a:latin typeface="メイリオ" panose="020B0604030504040204" pitchFamily="50" charset="-128"/>
                          <a:ea typeface="メイリオ" panose="020B0604030504040204" pitchFamily="50" charset="-128"/>
                        </a:rPr>
                        <a:t>Q_PAT_EXAM_GET_MINE_REGISTEREDBY_EXAM_DATE = </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getMineRegisteredByExamDate</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指定した検査日の検査情報を取得する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43869035"/>
                  </a:ext>
                </a:extLst>
              </a:tr>
              <a:tr h="437258">
                <a:tc>
                  <a:txBody>
                    <a:bodyPr/>
                    <a:lstStyle/>
                    <a:p>
                      <a:pPr fontAlgn="t"/>
                      <a:r>
                        <a:rPr lang="en-US" sz="900" dirty="0">
                          <a:effectLst/>
                          <a:latin typeface="メイリオ" panose="020B0604030504040204" pitchFamily="50" charset="-128"/>
                          <a:ea typeface="メイリオ" panose="020B0604030504040204" pitchFamily="50" charset="-128"/>
                        </a:rPr>
                        <a:t>Q_PAT_EXAM_COUNT_REGISTEREDBY_EXAM_DATE = </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countRegisteredByExaminationDate</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指定した検査日の全検査のレコード数を取得する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655063155"/>
                  </a:ext>
                </a:extLst>
              </a:tr>
              <a:tr h="437258">
                <a:tc>
                  <a:txBody>
                    <a:bodyPr/>
                    <a:lstStyle/>
                    <a:p>
                      <a:pPr fontAlgn="t"/>
                      <a:r>
                        <a:rPr lang="en-US" sz="900" dirty="0">
                          <a:effectLst/>
                          <a:latin typeface="メイリオ" panose="020B0604030504040204" pitchFamily="50" charset="-128"/>
                          <a:ea typeface="メイリオ" panose="020B0604030504040204" pitchFamily="50" charset="-128"/>
                        </a:rPr>
                        <a:t>Q_PAT_EXAM_GET_MINE_REGISTEREDBY_EXAM_DATE_AND_ITEM = </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getMineRegisteredByExamDateAndItem</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検査日と検査項目を指定し、その検査情報を取得する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010465491"/>
                  </a:ext>
                </a:extLst>
              </a:tr>
              <a:tr h="437258">
                <a:tc>
                  <a:txBody>
                    <a:bodyPr/>
                    <a:lstStyle/>
                    <a:p>
                      <a:pPr fontAlgn="t"/>
                      <a:r>
                        <a:rPr lang="en-US" sz="900" dirty="0">
                          <a:effectLst/>
                          <a:latin typeface="メイリオ" panose="020B0604030504040204" pitchFamily="50" charset="-128"/>
                          <a:ea typeface="メイリオ" panose="020B0604030504040204" pitchFamily="50" charset="-128"/>
                        </a:rPr>
                        <a:t>Q_PAT_EXAM_GET_PAT_DISTINCT_PAT_REGISTEREDBY_EXAM_DATE = </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getMineDistinctPatientRegisteredByExamDate</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検査日を指定し、その患者情報を取得する（患者の重複なし）</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87550594"/>
                  </a:ext>
                </a:extLst>
              </a:tr>
              <a:tr h="437258">
                <a:tc>
                  <a:txBody>
                    <a:bodyPr/>
                    <a:lstStyle/>
                    <a:p>
                      <a:pPr fontAlgn="t"/>
                      <a:r>
                        <a:rPr lang="en-US" sz="900" dirty="0">
                          <a:effectLst/>
                          <a:latin typeface="メイリオ" panose="020B0604030504040204" pitchFamily="50" charset="-128"/>
                          <a:ea typeface="メイリオ" panose="020B0604030504040204" pitchFamily="50" charset="-128"/>
                        </a:rPr>
                        <a:t>Q_PAT_EXAM_GET_PAT_DISTINCT_PAT_REGISTEREDBY_EXAM_DATE_AND_ITEM = </a:t>
                      </a:r>
                      <a:r>
                        <a:rPr lang="en-US" altLang="ja-JP" sz="900" dirty="0" err="1">
                          <a:effectLst/>
                          <a:latin typeface="メイリオ" panose="020B0604030504040204" pitchFamily="50" charset="-128"/>
                          <a:ea typeface="メイリオ" panose="020B0604030504040204" pitchFamily="50" charset="-128"/>
                        </a:rPr>
                        <a:t>patientExamination</a:t>
                      </a:r>
                      <a:r>
                        <a:rPr lang="en-US" altLang="ja-JP" sz="900" dirty="0">
                          <a:effectLst/>
                          <a:latin typeface="メイリオ" panose="020B0604030504040204" pitchFamily="50" charset="-128"/>
                          <a:ea typeface="メイリオ" panose="020B0604030504040204" pitchFamily="50" charset="-128"/>
                        </a:rPr>
                        <a:t> </a:t>
                      </a:r>
                      <a:r>
                        <a:rPr lang="en-US" sz="900" dirty="0">
                          <a:effectLst/>
                          <a:latin typeface="メイリオ" panose="020B0604030504040204" pitchFamily="50" charset="-128"/>
                          <a:ea typeface="メイリオ" panose="020B0604030504040204" pitchFamily="50" charset="-128"/>
                        </a:rPr>
                        <a:t>+ ".</a:t>
                      </a:r>
                      <a:r>
                        <a:rPr lang="en-US" sz="900" dirty="0" err="1">
                          <a:effectLst/>
                          <a:latin typeface="メイリオ" panose="020B0604030504040204" pitchFamily="50" charset="-128"/>
                          <a:ea typeface="メイリオ" panose="020B0604030504040204" pitchFamily="50" charset="-128"/>
                        </a:rPr>
                        <a:t>getMineDistinctPatientRegisteredByExamDateAndItem</a:t>
                      </a:r>
                      <a:r>
                        <a:rPr lang="en-US" sz="900" dirty="0">
                          <a:effectLst/>
                          <a:latin typeface="メイリオ" panose="020B0604030504040204" pitchFamily="50" charset="-128"/>
                          <a:ea typeface="メイリオ" panose="020B0604030504040204" pitchFamily="50" charset="-128"/>
                        </a:rPr>
                        <a:t>";</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検査日と検査項目を指定し、その患者情報を取得する（患者の重複なし）</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220491965"/>
                  </a:ext>
                </a:extLst>
              </a:tr>
            </a:tbl>
          </a:graphicData>
        </a:graphic>
      </p:graphicFrame>
      <p:sp>
        <p:nvSpPr>
          <p:cNvPr id="8" name="テキスト ボックス 7">
            <a:extLst>
              <a:ext uri="{FF2B5EF4-FFF2-40B4-BE49-F238E27FC236}">
                <a16:creationId xmlns:a16="http://schemas.microsoft.com/office/drawing/2014/main" id="{19D456A3-49B4-3059-DF88-C53B2F6990FE}"/>
              </a:ext>
            </a:extLst>
          </p:cNvPr>
          <p:cNvSpPr txBox="1"/>
          <p:nvPr/>
        </p:nvSpPr>
        <p:spPr>
          <a:xfrm>
            <a:off x="350439" y="4840531"/>
            <a:ext cx="1992167" cy="230832"/>
          </a:xfrm>
          <a:prstGeom prst="rect">
            <a:avLst/>
          </a:prstGeom>
          <a:solidFill>
            <a:schemeClr val="accent6">
              <a:lumMod val="20000"/>
              <a:lumOff val="80000"/>
            </a:schemeClr>
          </a:solidFill>
        </p:spPr>
        <p:txBody>
          <a:bodyPr wrap="square" rtlCol="0">
            <a:spAutoFit/>
          </a:bodyPr>
          <a:lstStyle/>
          <a:p>
            <a:r>
              <a:rPr lang="en-US" altLang="ja-JP" sz="900" dirty="0">
                <a:latin typeface="メイリオ" panose="020B0604030504040204" pitchFamily="50" charset="-128"/>
                <a:ea typeface="メイリオ" panose="020B0604030504040204" pitchFamily="50" charset="-128"/>
              </a:rPr>
              <a:t>Examination  </a:t>
            </a:r>
            <a:r>
              <a:rPr lang="en-US" altLang="ja-JP" sz="900" dirty="0" err="1">
                <a:latin typeface="メイリオ" panose="020B0604030504040204" pitchFamily="50" charset="-128"/>
                <a:ea typeface="メイリオ" panose="020B0604030504040204" pitchFamily="50" charset="-128"/>
              </a:rPr>
              <a:t>NamedQuery</a:t>
            </a:r>
            <a:endParaRPr lang="ja-JP" altLang="en-US" sz="900" dirty="0">
              <a:latin typeface="メイリオ" panose="020B0604030504040204" pitchFamily="50" charset="-128"/>
              <a:ea typeface="メイリオ" panose="020B0604030504040204" pitchFamily="50" charset="-128"/>
            </a:endParaRPr>
          </a:p>
        </p:txBody>
      </p:sp>
      <p:graphicFrame>
        <p:nvGraphicFramePr>
          <p:cNvPr id="9" name="表 8">
            <a:extLst>
              <a:ext uri="{FF2B5EF4-FFF2-40B4-BE49-F238E27FC236}">
                <a16:creationId xmlns:a16="http://schemas.microsoft.com/office/drawing/2014/main" id="{841263C4-868B-61BC-00C7-11A5F7AA7E8C}"/>
              </a:ext>
            </a:extLst>
          </p:cNvPr>
          <p:cNvGraphicFramePr>
            <a:graphicFrameLocks noGrp="1"/>
          </p:cNvGraphicFramePr>
          <p:nvPr>
            <p:extLst>
              <p:ext uri="{D42A27DB-BD31-4B8C-83A1-F6EECF244321}">
                <p14:modId xmlns:p14="http://schemas.microsoft.com/office/powerpoint/2010/main" val="1981465445"/>
              </p:ext>
            </p:extLst>
          </p:nvPr>
        </p:nvGraphicFramePr>
        <p:xfrm>
          <a:off x="350438" y="5071363"/>
          <a:ext cx="9481538" cy="658812"/>
        </p:xfrm>
        <a:graphic>
          <a:graphicData uri="http://schemas.openxmlformats.org/drawingml/2006/table">
            <a:tbl>
              <a:tblPr firstRow="1" bandRow="1">
                <a:tableStyleId>{8799B23B-EC83-4686-B30A-512413B5E67A}</a:tableStyleId>
              </a:tblPr>
              <a:tblGrid>
                <a:gridCol w="4717951">
                  <a:extLst>
                    <a:ext uri="{9D8B030D-6E8A-4147-A177-3AD203B41FA5}">
                      <a16:colId xmlns:a16="http://schemas.microsoft.com/office/drawing/2014/main" val="1394253334"/>
                    </a:ext>
                  </a:extLst>
                </a:gridCol>
                <a:gridCol w="4763587">
                  <a:extLst>
                    <a:ext uri="{9D8B030D-6E8A-4147-A177-3AD203B41FA5}">
                      <a16:colId xmlns:a16="http://schemas.microsoft.com/office/drawing/2014/main" val="2501236595"/>
                    </a:ext>
                  </a:extLst>
                </a:gridCol>
              </a:tblGrid>
              <a:tr h="282892">
                <a:tc>
                  <a:txBody>
                    <a:bodyPr/>
                    <a:lstStyle/>
                    <a:p>
                      <a:pPr algn="l" fontAlgn="b"/>
                      <a:r>
                        <a:rPr lang="en-US" altLang="ja-JP" sz="900" dirty="0">
                          <a:effectLst/>
                          <a:latin typeface="メイリオ" panose="020B0604030504040204" pitchFamily="50" charset="-128"/>
                          <a:ea typeface="メイリオ" panose="020B0604030504040204" pitchFamily="50" charset="-128"/>
                        </a:rPr>
                        <a:t>Name</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a:effectLst/>
                          <a:latin typeface="メイリオ" panose="020B0604030504040204" pitchFamily="50" charset="-128"/>
                          <a:ea typeface="メイリオ" panose="020B0604030504040204" pitchFamily="50" charset="-128"/>
                        </a:rPr>
                        <a:t>Q_EXAM_GET_MINE_REGISTEREDBY_PAT = examination + ".</a:t>
                      </a:r>
                      <a:r>
                        <a:rPr lang="en-US" sz="900" dirty="0" err="1">
                          <a:effectLst/>
                          <a:latin typeface="メイリオ" panose="020B0604030504040204" pitchFamily="50" charset="-128"/>
                          <a:ea typeface="メイリオ" panose="020B0604030504040204" pitchFamily="50" charset="-128"/>
                        </a:rPr>
                        <a:t>getMineRegisteredByExaminationItem</a:t>
                      </a:r>
                      <a:r>
                        <a:rPr lang="en-US" sz="900" dirty="0">
                          <a:effectLst/>
                          <a:latin typeface="メイリオ" panose="020B0604030504040204" pitchFamily="50" charset="-128"/>
                          <a:ea typeface="メイリオ" panose="020B0604030504040204" pitchFamily="50" charset="-128"/>
                        </a:rPr>
                        <a:t>";</a:t>
                      </a: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検査項目テーブルから指定した検査項目のレコードを取得する</a:t>
                      </a:r>
                    </a:p>
                  </a:txBody>
                  <a:tcPr marL="50800" marR="50800" marT="50800" marB="50800"/>
                </a:tc>
                <a:extLst>
                  <a:ext uri="{0D108BD9-81ED-4DB2-BD59-A6C34878D82A}">
                    <a16:rowId xmlns:a16="http://schemas.microsoft.com/office/drawing/2014/main" val="119574636"/>
                  </a:ext>
                </a:extLst>
              </a:tr>
            </a:tbl>
          </a:graphicData>
        </a:graphic>
      </p:graphicFrame>
      <p:sp>
        <p:nvSpPr>
          <p:cNvPr id="3" name="テキスト ボックス 2">
            <a:extLst>
              <a:ext uri="{FF2B5EF4-FFF2-40B4-BE49-F238E27FC236}">
                <a16:creationId xmlns:a16="http://schemas.microsoft.com/office/drawing/2014/main" id="{F50FC961-7427-7A8B-2308-37380A891DBB}"/>
              </a:ext>
            </a:extLst>
          </p:cNvPr>
          <p:cNvSpPr txBox="1"/>
          <p:nvPr/>
        </p:nvSpPr>
        <p:spPr>
          <a:xfrm>
            <a:off x="-7705" y="-4235"/>
            <a:ext cx="1688283" cy="230832"/>
          </a:xfrm>
          <a:prstGeom prst="rect">
            <a:avLst/>
          </a:prstGeom>
          <a:solidFill>
            <a:srgbClr val="FFC000"/>
          </a:solidFill>
        </p:spPr>
        <p:txBody>
          <a:bodyPr wrap="none" rtlCol="0">
            <a:spAutoFit/>
          </a:bodyPr>
          <a:lstStyle/>
          <a:p>
            <a:r>
              <a:rPr lang="ja-JP" altLang="en-US" sz="900" dirty="0"/>
              <a:t>検査情報登録　</a:t>
            </a:r>
            <a:r>
              <a:rPr lang="en-US" altLang="ja-JP" sz="900" dirty="0" err="1"/>
              <a:t>NamedQuery</a:t>
            </a:r>
            <a:endParaRPr lang="ja-JP" altLang="en-US" sz="900" dirty="0"/>
          </a:p>
        </p:txBody>
      </p:sp>
    </p:spTree>
    <p:extLst>
      <p:ext uri="{BB962C8B-B14F-4D97-AF65-F5344CB8AC3E}">
        <p14:creationId xmlns:p14="http://schemas.microsoft.com/office/powerpoint/2010/main" val="22076747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F3CFB30F-874E-49DE-77A8-9DFB6DD30B39}"/>
              </a:ext>
            </a:extLst>
          </p:cNvPr>
          <p:cNvSpPr txBox="1"/>
          <p:nvPr/>
        </p:nvSpPr>
        <p:spPr>
          <a:xfrm>
            <a:off x="-3961" y="-4235"/>
            <a:ext cx="1685077" cy="230832"/>
          </a:xfrm>
          <a:prstGeom prst="rect">
            <a:avLst/>
          </a:prstGeom>
          <a:solidFill>
            <a:schemeClr val="accent4">
              <a:lumMod val="20000"/>
              <a:lumOff val="80000"/>
            </a:schemeClr>
          </a:solidFill>
        </p:spPr>
        <p:txBody>
          <a:bodyPr wrap="none" rtlCol="0">
            <a:spAutoFit/>
          </a:bodyPr>
          <a:lstStyle/>
          <a:p>
            <a:r>
              <a:rPr lang="ja-JP" altLang="en-US" sz="900" dirty="0"/>
              <a:t>患者の体内デバイス検索機能</a:t>
            </a:r>
          </a:p>
        </p:txBody>
      </p:sp>
      <p:pic>
        <p:nvPicPr>
          <p:cNvPr id="5" name="図 4">
            <a:extLst>
              <a:ext uri="{FF2B5EF4-FFF2-40B4-BE49-F238E27FC236}">
                <a16:creationId xmlns:a16="http://schemas.microsoft.com/office/drawing/2014/main" id="{6828A36B-6812-4148-92E7-9D9917DD8015}"/>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Lst>
          </a:blip>
          <a:srcRect r="1262"/>
          <a:stretch/>
        </p:blipFill>
        <p:spPr>
          <a:xfrm>
            <a:off x="0" y="1234684"/>
            <a:ext cx="6392091" cy="2860373"/>
          </a:xfrm>
          <a:prstGeom prst="rect">
            <a:avLst/>
          </a:prstGeom>
        </p:spPr>
      </p:pic>
      <p:sp>
        <p:nvSpPr>
          <p:cNvPr id="6" name="テキスト ボックス 5">
            <a:extLst>
              <a:ext uri="{FF2B5EF4-FFF2-40B4-BE49-F238E27FC236}">
                <a16:creationId xmlns:a16="http://schemas.microsoft.com/office/drawing/2014/main" id="{ED52632A-63D8-A4D1-F94A-F5EA8970160E}"/>
              </a:ext>
            </a:extLst>
          </p:cNvPr>
          <p:cNvSpPr txBox="1"/>
          <p:nvPr/>
        </p:nvSpPr>
        <p:spPr>
          <a:xfrm>
            <a:off x="168088" y="926907"/>
            <a:ext cx="1685077" cy="307777"/>
          </a:xfrm>
          <a:prstGeom prst="rect">
            <a:avLst/>
          </a:prstGeom>
          <a:noFill/>
        </p:spPr>
        <p:txBody>
          <a:bodyPr wrap="square" rtlCol="0">
            <a:spAutoFit/>
          </a:bodyPr>
          <a:lstStyle/>
          <a:p>
            <a:r>
              <a:rPr lang="ja-JP" altLang="en-US" sz="1400" dirty="0">
                <a:latin typeface="メイリオ" panose="020B0604030504040204" pitchFamily="50" charset="-128"/>
                <a:ea typeface="メイリオ" panose="020B0604030504040204" pitchFamily="50" charset="-128"/>
              </a:rPr>
              <a:t>ログイン後の画面</a:t>
            </a:r>
            <a:endParaRPr lang="en-US" altLang="ja-JP" sz="1400" dirty="0">
              <a:latin typeface="メイリオ" panose="020B0604030504040204" pitchFamily="50" charset="-128"/>
              <a:ea typeface="メイリオ" panose="020B0604030504040204" pitchFamily="50" charset="-128"/>
            </a:endParaRPr>
          </a:p>
        </p:txBody>
      </p:sp>
      <p:pic>
        <p:nvPicPr>
          <p:cNvPr id="7" name="図 6">
            <a:extLst>
              <a:ext uri="{FF2B5EF4-FFF2-40B4-BE49-F238E27FC236}">
                <a16:creationId xmlns:a16="http://schemas.microsoft.com/office/drawing/2014/main" id="{3262D1FD-3044-0121-0F01-033DC859E6E6}"/>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25000"/>
                    </a14:imgEffect>
                  </a14:imgLayer>
                </a14:imgProps>
              </a:ext>
            </a:extLst>
          </a:blip>
          <a:srcRect l="529" t="14254" r="2116" b="11959"/>
          <a:stretch/>
        </p:blipFill>
        <p:spPr>
          <a:xfrm>
            <a:off x="7080068" y="0"/>
            <a:ext cx="5071015" cy="1185097"/>
          </a:xfrm>
          <a:prstGeom prst="rect">
            <a:avLst/>
          </a:prstGeom>
        </p:spPr>
      </p:pic>
      <p:sp>
        <p:nvSpPr>
          <p:cNvPr id="8" name="正方形/長方形 7">
            <a:extLst>
              <a:ext uri="{FF2B5EF4-FFF2-40B4-BE49-F238E27FC236}">
                <a16:creationId xmlns:a16="http://schemas.microsoft.com/office/drawing/2014/main" id="{D640F6D8-A747-6612-CDC5-0DCD33401C87}"/>
              </a:ext>
            </a:extLst>
          </p:cNvPr>
          <p:cNvSpPr/>
          <p:nvPr/>
        </p:nvSpPr>
        <p:spPr>
          <a:xfrm>
            <a:off x="5216434" y="1728095"/>
            <a:ext cx="1175657" cy="481266"/>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9" name="直線矢印コネクタ 8">
            <a:extLst>
              <a:ext uri="{FF2B5EF4-FFF2-40B4-BE49-F238E27FC236}">
                <a16:creationId xmlns:a16="http://schemas.microsoft.com/office/drawing/2014/main" id="{A88A310E-E01A-FDAC-E6D9-D80F73EB1505}"/>
              </a:ext>
            </a:extLst>
          </p:cNvPr>
          <p:cNvCxnSpPr>
            <a:cxnSpLocks/>
          </p:cNvCxnSpPr>
          <p:nvPr/>
        </p:nvCxnSpPr>
        <p:spPr>
          <a:xfrm flipV="1">
            <a:off x="6392091" y="1080795"/>
            <a:ext cx="687977" cy="64730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2" name="図 11">
            <a:extLst>
              <a:ext uri="{FF2B5EF4-FFF2-40B4-BE49-F238E27FC236}">
                <a16:creationId xmlns:a16="http://schemas.microsoft.com/office/drawing/2014/main" id="{0DB56747-B393-42F3-DE15-FA79762D7772}"/>
              </a:ext>
            </a:extLst>
          </p:cNvPr>
          <p:cNvPicPr>
            <a:picLocks noChangeAspect="1"/>
          </p:cNvPicPr>
          <p:nvPr/>
        </p:nvPicPr>
        <p:blipFill rotWithShape="1">
          <a:blip r:embed="rId6">
            <a:extLst>
              <a:ext uri="{BEBA8EAE-BF5A-486C-A8C5-ECC9F3942E4B}">
                <a14:imgProps xmlns:a14="http://schemas.microsoft.com/office/drawing/2010/main">
                  <a14:imgLayer r:embed="rId7">
                    <a14:imgEffect>
                      <a14:sharpenSoften amount="25000"/>
                    </a14:imgEffect>
                  </a14:imgLayer>
                </a14:imgProps>
              </a:ext>
            </a:extLst>
          </a:blip>
          <a:srcRect l="1326" t="11976" r="8642" b="4793"/>
          <a:stretch/>
        </p:blipFill>
        <p:spPr>
          <a:xfrm>
            <a:off x="7201989" y="2385651"/>
            <a:ext cx="4990011" cy="1657395"/>
          </a:xfrm>
          <a:prstGeom prst="rect">
            <a:avLst/>
          </a:prstGeom>
        </p:spPr>
      </p:pic>
      <p:sp>
        <p:nvSpPr>
          <p:cNvPr id="15" name="正方形/長方形 14">
            <a:extLst>
              <a:ext uri="{FF2B5EF4-FFF2-40B4-BE49-F238E27FC236}">
                <a16:creationId xmlns:a16="http://schemas.microsoft.com/office/drawing/2014/main" id="{69A3639B-EEDC-503E-3AAD-CD9D08DB6EE6}"/>
              </a:ext>
            </a:extLst>
          </p:cNvPr>
          <p:cNvSpPr/>
          <p:nvPr/>
        </p:nvSpPr>
        <p:spPr>
          <a:xfrm>
            <a:off x="5416730" y="3406187"/>
            <a:ext cx="975361" cy="25141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 name="直線矢印コネクタ 15">
            <a:extLst>
              <a:ext uri="{FF2B5EF4-FFF2-40B4-BE49-F238E27FC236}">
                <a16:creationId xmlns:a16="http://schemas.microsoft.com/office/drawing/2014/main" id="{86B2F4DD-8AFF-5143-3626-42BD0A7A4EBD}"/>
              </a:ext>
            </a:extLst>
          </p:cNvPr>
          <p:cNvCxnSpPr>
            <a:cxnSpLocks/>
          </p:cNvCxnSpPr>
          <p:nvPr/>
        </p:nvCxnSpPr>
        <p:spPr>
          <a:xfrm flipV="1">
            <a:off x="6392091" y="2702772"/>
            <a:ext cx="748938" cy="869449"/>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49029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 8">
            <a:extLst>
              <a:ext uri="{FF2B5EF4-FFF2-40B4-BE49-F238E27FC236}">
                <a16:creationId xmlns:a16="http://schemas.microsoft.com/office/drawing/2014/main" id="{9F3D44EA-2BF9-296D-624A-E1E55503B947}"/>
              </a:ext>
            </a:extLst>
          </p:cNvPr>
          <p:cNvGraphicFramePr>
            <a:graphicFrameLocks noGrp="1"/>
          </p:cNvGraphicFramePr>
          <p:nvPr/>
        </p:nvGraphicFramePr>
        <p:xfrm>
          <a:off x="321730" y="461748"/>
          <a:ext cx="7247469" cy="1020883"/>
        </p:xfrm>
        <a:graphic>
          <a:graphicData uri="http://schemas.openxmlformats.org/drawingml/2006/table">
            <a:tbl>
              <a:tblPr firstRow="1" bandRow="1">
                <a:tableStyleId>{8799B23B-EC83-4686-B30A-512413B5E67A}</a:tableStyleId>
              </a:tblPr>
              <a:tblGrid>
                <a:gridCol w="1040548">
                  <a:extLst>
                    <a:ext uri="{9D8B030D-6E8A-4147-A177-3AD203B41FA5}">
                      <a16:colId xmlns:a16="http://schemas.microsoft.com/office/drawing/2014/main" val="1394253334"/>
                    </a:ext>
                  </a:extLst>
                </a:gridCol>
                <a:gridCol w="1769380">
                  <a:extLst>
                    <a:ext uri="{9D8B030D-6E8A-4147-A177-3AD203B41FA5}">
                      <a16:colId xmlns:a16="http://schemas.microsoft.com/office/drawing/2014/main" val="2833924481"/>
                    </a:ext>
                  </a:extLst>
                </a:gridCol>
                <a:gridCol w="4437541">
                  <a:extLst>
                    <a:ext uri="{9D8B030D-6E8A-4147-A177-3AD203B41FA5}">
                      <a16:colId xmlns:a16="http://schemas.microsoft.com/office/drawing/2014/main" val="2501236595"/>
                    </a:ext>
                  </a:extLst>
                </a:gridCol>
              </a:tblGrid>
              <a:tr h="282892">
                <a:tc>
                  <a:txBody>
                    <a:bodyPr/>
                    <a:lstStyle/>
                    <a:p>
                      <a:pPr algn="l" fontAlgn="b"/>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クラス</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用途</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ActionBase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SearcherAction</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サーブレットに関する処理</a:t>
                      </a:r>
                    </a:p>
                  </a:txBody>
                  <a:tcPr marL="50800" marR="50800" marT="50800" marB="50800"/>
                </a:tc>
                <a:extLst>
                  <a:ext uri="{0D108BD9-81ED-4DB2-BD59-A6C34878D82A}">
                    <a16:rowId xmlns:a16="http://schemas.microsoft.com/office/drawing/2014/main" val="119574636"/>
                  </a:ext>
                </a:extLst>
              </a:tr>
              <a:tr h="198680">
                <a:tc>
                  <a:txBody>
                    <a:bodyPr/>
                    <a:lstStyle/>
                    <a:p>
                      <a:pPr algn="l" fontAlgn="t"/>
                      <a:r>
                        <a:rPr lang="en-US" sz="900" dirty="0">
                          <a:effectLst/>
                          <a:latin typeface="メイリオ" panose="020B0604030504040204" pitchFamily="50" charset="-128"/>
                          <a:ea typeface="メイリオ" panose="020B0604030504040204" pitchFamily="50" charset="-128"/>
                        </a:rPr>
                        <a:t>View</a:t>
                      </a: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SearchPatientDeviceView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検索結果の表示項目を定義</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00501">
                <a:tc>
                  <a:txBody>
                    <a:bodyPr/>
                    <a:lstStyle/>
                    <a:p>
                      <a:pPr algn="l" fontAlgn="t"/>
                      <a:r>
                        <a:rPr lang="en-US" sz="900" dirty="0">
                          <a:effectLst/>
                          <a:latin typeface="メイリオ" panose="020B0604030504040204" pitchFamily="50" charset="-128"/>
                          <a:ea typeface="メイリオ" panose="020B0604030504040204" pitchFamily="50" charset="-128"/>
                        </a:rPr>
                        <a:t>Converter</a:t>
                      </a: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SearchConverter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DTO (</a:t>
                      </a:r>
                      <a:r>
                        <a:rPr lang="en-US" altLang="ja-JP" sz="900" dirty="0" err="1">
                          <a:effectLst/>
                          <a:latin typeface="メイリオ" panose="020B0604030504040204" pitchFamily="50" charset="-128"/>
                          <a:ea typeface="メイリオ" panose="020B0604030504040204" pitchFamily="50" charset="-128"/>
                        </a:rPr>
                        <a:t>patientDevice</a:t>
                      </a:r>
                      <a:r>
                        <a:rPr lang="en-US" altLang="ja-JP" sz="900" dirty="0">
                          <a:effectLst/>
                          <a:latin typeface="メイリオ" panose="020B0604030504040204" pitchFamily="50" charset="-128"/>
                          <a:ea typeface="メイリオ" panose="020B0604030504040204" pitchFamily="50" charset="-128"/>
                        </a:rPr>
                        <a:t>)</a:t>
                      </a:r>
                      <a:r>
                        <a:rPr lang="ja-JP" altLang="en-US" sz="900" dirty="0">
                          <a:effectLst/>
                          <a:latin typeface="メイリオ" panose="020B0604030504040204" pitchFamily="50" charset="-128"/>
                          <a:ea typeface="メイリオ" panose="020B0604030504040204" pitchFamily="50" charset="-128"/>
                        </a:rPr>
                        <a:t>モデルと</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a:t>
                      </a:r>
                      <a:r>
                        <a:rPr lang="en-US" altLang="ja-JP" sz="900" dirty="0" err="1">
                          <a:effectLst/>
                          <a:latin typeface="メイリオ" panose="020B0604030504040204" pitchFamily="50" charset="-128"/>
                          <a:ea typeface="メイリオ" panose="020B0604030504040204" pitchFamily="50" charset="-128"/>
                        </a:rPr>
                        <a:t>SearchPatientDeviceView</a:t>
                      </a:r>
                      <a:r>
                        <a:rPr lang="ja-JP" altLang="en-US" sz="900" dirty="0">
                          <a:effectLst/>
                          <a:latin typeface="メイリオ" panose="020B0604030504040204" pitchFamily="50" charset="-128"/>
                          <a:ea typeface="メイリオ" panose="020B0604030504040204" pitchFamily="50" charset="-128"/>
                        </a:rPr>
                        <a:t>）の変換</a:t>
                      </a:r>
                    </a:p>
                  </a:txBody>
                  <a:tcPr marL="50800" marR="50800" marT="50800" marB="50800"/>
                </a:tc>
                <a:extLst>
                  <a:ext uri="{0D108BD9-81ED-4DB2-BD59-A6C34878D82A}">
                    <a16:rowId xmlns:a16="http://schemas.microsoft.com/office/drawing/2014/main" val="2625248501"/>
                  </a:ext>
                </a:extLst>
              </a:tr>
            </a:tbl>
          </a:graphicData>
        </a:graphic>
      </p:graphicFrame>
      <p:sp>
        <p:nvSpPr>
          <p:cNvPr id="2" name="テキスト ボックス 1">
            <a:extLst>
              <a:ext uri="{FF2B5EF4-FFF2-40B4-BE49-F238E27FC236}">
                <a16:creationId xmlns:a16="http://schemas.microsoft.com/office/drawing/2014/main" id="{FA8FCD57-149E-0899-5335-956289E718F6}"/>
              </a:ext>
            </a:extLst>
          </p:cNvPr>
          <p:cNvSpPr txBox="1"/>
          <p:nvPr/>
        </p:nvSpPr>
        <p:spPr>
          <a:xfrm>
            <a:off x="4748" y="-4235"/>
            <a:ext cx="1685077" cy="230832"/>
          </a:xfrm>
          <a:prstGeom prst="rect">
            <a:avLst/>
          </a:prstGeom>
          <a:solidFill>
            <a:schemeClr val="accent4">
              <a:lumMod val="20000"/>
              <a:lumOff val="80000"/>
            </a:schemeClr>
          </a:solidFill>
        </p:spPr>
        <p:txBody>
          <a:bodyPr wrap="none" rtlCol="0">
            <a:spAutoFit/>
          </a:bodyPr>
          <a:lstStyle/>
          <a:p>
            <a:r>
              <a:rPr lang="ja-JP" altLang="en-US" sz="900" dirty="0"/>
              <a:t>患者の体内デバイス検索機能</a:t>
            </a:r>
          </a:p>
        </p:txBody>
      </p:sp>
    </p:spTree>
    <p:extLst>
      <p:ext uri="{BB962C8B-B14F-4D97-AF65-F5344CB8AC3E}">
        <p14:creationId xmlns:p14="http://schemas.microsoft.com/office/powerpoint/2010/main" val="19288574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 8">
            <a:extLst>
              <a:ext uri="{FF2B5EF4-FFF2-40B4-BE49-F238E27FC236}">
                <a16:creationId xmlns:a16="http://schemas.microsoft.com/office/drawing/2014/main" id="{439CDD9B-945A-F476-E6B1-EEEEA6E994E3}"/>
              </a:ext>
            </a:extLst>
          </p:cNvPr>
          <p:cNvGraphicFramePr>
            <a:graphicFrameLocks noGrp="1"/>
          </p:cNvGraphicFramePr>
          <p:nvPr/>
        </p:nvGraphicFramePr>
        <p:xfrm>
          <a:off x="342303" y="475693"/>
          <a:ext cx="11511030" cy="1028598"/>
        </p:xfrm>
        <a:graphic>
          <a:graphicData uri="http://schemas.openxmlformats.org/drawingml/2006/table">
            <a:tbl>
              <a:tblPr firstRow="1" bandRow="1">
                <a:tableStyleId>{8799B23B-EC83-4686-B30A-512413B5E67A}</a:tableStyleId>
              </a:tblPr>
              <a:tblGrid>
                <a:gridCol w="1485698">
                  <a:extLst>
                    <a:ext uri="{9D8B030D-6E8A-4147-A177-3AD203B41FA5}">
                      <a16:colId xmlns:a16="http://schemas.microsoft.com/office/drawing/2014/main" val="1394253334"/>
                    </a:ext>
                  </a:extLst>
                </a:gridCol>
                <a:gridCol w="1132756">
                  <a:extLst>
                    <a:ext uri="{9D8B030D-6E8A-4147-A177-3AD203B41FA5}">
                      <a16:colId xmlns:a16="http://schemas.microsoft.com/office/drawing/2014/main" val="2072105060"/>
                    </a:ext>
                  </a:extLst>
                </a:gridCol>
                <a:gridCol w="8892576">
                  <a:extLst>
                    <a:ext uri="{9D8B030D-6E8A-4147-A177-3AD203B41FA5}">
                      <a16:colId xmlns:a16="http://schemas.microsoft.com/office/drawing/2014/main" val="2501236595"/>
                    </a:ext>
                  </a:extLst>
                </a:gridCol>
              </a:tblGrid>
              <a:tr h="221633">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221633">
                <a:tc>
                  <a:txBody>
                    <a:bodyPr/>
                    <a:lstStyle/>
                    <a:p>
                      <a:pPr algn="l" fontAlgn="t"/>
                      <a:r>
                        <a:rPr lang="en-US" sz="900" dirty="0" err="1">
                          <a:effectLst/>
                          <a:latin typeface="メイリオ" panose="020B0604030504040204" pitchFamily="50" charset="-128"/>
                          <a:ea typeface="メイリオ" panose="020B0604030504040204" pitchFamily="50" charset="-128"/>
                        </a:rPr>
                        <a:t>searchByDepartment</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従業員が所属している部署で検査をうける患者のデバイス一覧画面を表示する</a:t>
                      </a:r>
                    </a:p>
                  </a:txBody>
                  <a:tcPr marL="50800" marR="50800" marT="50800" marB="50800"/>
                </a:tc>
                <a:extLst>
                  <a:ext uri="{0D108BD9-81ED-4DB2-BD59-A6C34878D82A}">
                    <a16:rowId xmlns:a16="http://schemas.microsoft.com/office/drawing/2014/main" val="119574636"/>
                  </a:ext>
                </a:extLst>
              </a:tr>
              <a:tr h="275539">
                <a:tc>
                  <a:txBody>
                    <a:bodyPr/>
                    <a:lstStyle/>
                    <a:p>
                      <a:pPr algn="l" fontAlgn="t"/>
                      <a:r>
                        <a:rPr lang="en-US" sz="900" dirty="0">
                          <a:effectLst/>
                          <a:latin typeface="メイリオ" panose="020B0604030504040204" pitchFamily="50" charset="-128"/>
                          <a:ea typeface="メイリオ" panose="020B0604030504040204" pitchFamily="50" charset="-128"/>
                        </a:rPr>
                        <a:t>show</a:t>
                      </a: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詳細画面を表示</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75539">
                <a:tc>
                  <a:txBody>
                    <a:bodyPr/>
                    <a:lstStyle/>
                    <a:p>
                      <a:pPr algn="l" fontAlgn="t"/>
                      <a:r>
                        <a:rPr lang="en-US" sz="900" dirty="0" err="1">
                          <a:effectLst/>
                          <a:latin typeface="メイリオ" panose="020B0604030504040204" pitchFamily="50" charset="-128"/>
                          <a:ea typeface="メイリオ" panose="020B0604030504040204" pitchFamily="50" charset="-128"/>
                        </a:rPr>
                        <a:t>searchByPatId</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a:effectLst/>
                          <a:latin typeface="メイリオ" panose="020B0604030504040204" pitchFamily="50" charset="-128"/>
                          <a:ea typeface="メイリオ" panose="020B0604030504040204" pitchFamily="50" charset="-128"/>
                        </a:rPr>
                        <a:t>void</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をもとに検索した結果（体内デバイス情報）を取得</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04204235"/>
                  </a:ext>
                </a:extLst>
              </a:tr>
            </a:tbl>
          </a:graphicData>
        </a:graphic>
      </p:graphicFrame>
      <p:sp>
        <p:nvSpPr>
          <p:cNvPr id="2" name="テキスト ボックス 1">
            <a:extLst>
              <a:ext uri="{FF2B5EF4-FFF2-40B4-BE49-F238E27FC236}">
                <a16:creationId xmlns:a16="http://schemas.microsoft.com/office/drawing/2014/main" id="{177ADBBB-BFF9-8CF6-A80A-36F1F7D694D3}"/>
              </a:ext>
            </a:extLst>
          </p:cNvPr>
          <p:cNvSpPr txBox="1"/>
          <p:nvPr/>
        </p:nvSpPr>
        <p:spPr>
          <a:xfrm>
            <a:off x="347136" y="230916"/>
            <a:ext cx="1637705"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SearcherAction</a:t>
            </a:r>
            <a:r>
              <a:rPr lang="ja-JP" altLang="en-US" sz="900" dirty="0">
                <a:latin typeface="メイリオ" panose="020B0604030504040204" pitchFamily="50" charset="-128"/>
                <a:ea typeface="メイリオ" panose="020B0604030504040204" pitchFamily="50" charset="-128"/>
              </a:rPr>
              <a:t>クラス</a:t>
            </a:r>
          </a:p>
        </p:txBody>
      </p:sp>
      <p:graphicFrame>
        <p:nvGraphicFramePr>
          <p:cNvPr id="3" name="表 8">
            <a:extLst>
              <a:ext uri="{FF2B5EF4-FFF2-40B4-BE49-F238E27FC236}">
                <a16:creationId xmlns:a16="http://schemas.microsoft.com/office/drawing/2014/main" id="{6EFEA1AB-16B4-67DF-57F5-0EAB5A8229DD}"/>
              </a:ext>
            </a:extLst>
          </p:cNvPr>
          <p:cNvGraphicFramePr>
            <a:graphicFrameLocks noGrp="1"/>
          </p:cNvGraphicFramePr>
          <p:nvPr/>
        </p:nvGraphicFramePr>
        <p:xfrm>
          <a:off x="342306" y="2248090"/>
          <a:ext cx="9783827" cy="1051422"/>
        </p:xfrm>
        <a:graphic>
          <a:graphicData uri="http://schemas.openxmlformats.org/drawingml/2006/table">
            <a:tbl>
              <a:tblPr firstRow="1" bandRow="1">
                <a:tableStyleId>{8799B23B-EC83-4686-B30A-512413B5E67A}</a:tableStyleId>
              </a:tblPr>
              <a:tblGrid>
                <a:gridCol w="1624842">
                  <a:extLst>
                    <a:ext uri="{9D8B030D-6E8A-4147-A177-3AD203B41FA5}">
                      <a16:colId xmlns:a16="http://schemas.microsoft.com/office/drawing/2014/main" val="1394253334"/>
                    </a:ext>
                  </a:extLst>
                </a:gridCol>
                <a:gridCol w="8158985">
                  <a:extLst>
                    <a:ext uri="{9D8B030D-6E8A-4147-A177-3AD203B41FA5}">
                      <a16:colId xmlns:a16="http://schemas.microsoft.com/office/drawing/2014/main" val="2501236595"/>
                    </a:ext>
                  </a:extLst>
                </a:gridCol>
              </a:tblGrid>
              <a:tr h="279468">
                <a:tc>
                  <a:txBody>
                    <a:bodyPr/>
                    <a:lstStyle/>
                    <a:p>
                      <a:pPr algn="l" fontAlgn="b"/>
                      <a:r>
                        <a:rPr lang="en-US" altLang="ja-JP" sz="900" dirty="0" err="1">
                          <a:effectLst/>
                          <a:latin typeface="メイリオ" panose="020B0604030504040204" pitchFamily="50" charset="-128"/>
                          <a:ea typeface="メイリオ" panose="020B0604030504040204" pitchFamily="50" charset="-128"/>
                        </a:rPr>
                        <a:t>jsp</a:t>
                      </a:r>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用途</a:t>
                      </a:r>
                    </a:p>
                  </a:txBody>
                  <a:tcPr marL="50800" marR="50800" marT="50800" marB="50800" anchor="b"/>
                </a:tc>
                <a:extLst>
                  <a:ext uri="{0D108BD9-81ED-4DB2-BD59-A6C34878D82A}">
                    <a16:rowId xmlns:a16="http://schemas.microsoft.com/office/drawing/2014/main" val="3211795070"/>
                  </a:ext>
                </a:extLst>
              </a:tr>
              <a:tr h="257318">
                <a:tc>
                  <a:txBody>
                    <a:bodyPr/>
                    <a:lstStyle/>
                    <a:p>
                      <a:pPr algn="l" fontAlgn="t"/>
                      <a:r>
                        <a:rPr lang="en-US" sz="900" dirty="0" err="1">
                          <a:effectLst/>
                          <a:latin typeface="メイリオ" panose="020B0604030504040204" pitchFamily="50" charset="-128"/>
                          <a:ea typeface="メイリオ" panose="020B0604030504040204" pitchFamily="50" charset="-128"/>
                        </a:rPr>
                        <a:t>searchByExamItem.jsp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従業員が所属している部署で検査をうける患者のデバイス一覧画面を表示する</a:t>
                      </a:r>
                    </a:p>
                  </a:txBody>
                  <a:tcPr marL="50800" marR="50800" marT="50800" marB="50800"/>
                </a:tc>
                <a:extLst>
                  <a:ext uri="{0D108BD9-81ED-4DB2-BD59-A6C34878D82A}">
                    <a16:rowId xmlns:a16="http://schemas.microsoft.com/office/drawing/2014/main" val="119574636"/>
                  </a:ext>
                </a:extLst>
              </a:tr>
              <a:tr h="257318">
                <a:tc>
                  <a:txBody>
                    <a:bodyPr/>
                    <a:lstStyle/>
                    <a:p>
                      <a:pPr algn="l" fontAlgn="t"/>
                      <a:r>
                        <a:rPr lang="en-US" sz="900" dirty="0" err="1">
                          <a:effectLst/>
                          <a:latin typeface="メイリオ" panose="020B0604030504040204" pitchFamily="50" charset="-128"/>
                          <a:ea typeface="メイリオ" panose="020B0604030504040204" pitchFamily="50" charset="-128"/>
                        </a:rPr>
                        <a:t>searchByPatientId.jsp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患者</a:t>
                      </a:r>
                      <a:r>
                        <a:rPr lang="en-US" altLang="ja-JP" sz="900" dirty="0">
                          <a:effectLst/>
                          <a:latin typeface="メイリオ" panose="020B0604030504040204" pitchFamily="50" charset="-128"/>
                          <a:ea typeface="メイリオ" panose="020B0604030504040204" pitchFamily="50" charset="-128"/>
                        </a:rPr>
                        <a:t>ID</a:t>
                      </a:r>
                      <a:r>
                        <a:rPr lang="ja-JP" altLang="en-US" sz="900" dirty="0">
                          <a:effectLst/>
                          <a:latin typeface="メイリオ" panose="020B0604030504040204" pitchFamily="50" charset="-128"/>
                          <a:ea typeface="メイリオ" panose="020B0604030504040204" pitchFamily="50" charset="-128"/>
                        </a:rPr>
                        <a:t>をもとに検索した結果を表示</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2599315136"/>
                  </a:ext>
                </a:extLst>
              </a:tr>
              <a:tr h="257318">
                <a:tc>
                  <a:txBody>
                    <a:bodyPr/>
                    <a:lstStyle/>
                    <a:p>
                      <a:pPr algn="l" fontAlgn="t"/>
                      <a:r>
                        <a:rPr lang="en-US" sz="900" dirty="0" err="1">
                          <a:effectLst/>
                          <a:latin typeface="メイリオ" panose="020B0604030504040204" pitchFamily="50" charset="-128"/>
                          <a:ea typeface="メイリオ" panose="020B0604030504040204" pitchFamily="50" charset="-128"/>
                        </a:rPr>
                        <a:t>show.jsp</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ja-JP" altLang="en-US" sz="900" dirty="0">
                          <a:effectLst/>
                          <a:latin typeface="メイリオ" panose="020B0604030504040204" pitchFamily="50" charset="-128"/>
                          <a:ea typeface="メイリオ" panose="020B0604030504040204" pitchFamily="50" charset="-128"/>
                        </a:rPr>
                        <a:t>体内デバイスの詳細画面表示。編集可能。</a:t>
                      </a:r>
                      <a:endParaRPr lang="en-US" altLang="ja-JP"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018041576"/>
                  </a:ext>
                </a:extLst>
              </a:tr>
            </a:tbl>
          </a:graphicData>
        </a:graphic>
      </p:graphicFrame>
      <p:sp>
        <p:nvSpPr>
          <p:cNvPr id="5" name="テキスト ボックス 4">
            <a:extLst>
              <a:ext uri="{FF2B5EF4-FFF2-40B4-BE49-F238E27FC236}">
                <a16:creationId xmlns:a16="http://schemas.microsoft.com/office/drawing/2014/main" id="{D422F181-21D1-539A-665D-6A74CCA66466}"/>
              </a:ext>
            </a:extLst>
          </p:cNvPr>
          <p:cNvSpPr txBox="1"/>
          <p:nvPr/>
        </p:nvSpPr>
        <p:spPr>
          <a:xfrm>
            <a:off x="346588" y="2000324"/>
            <a:ext cx="1350976"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jsp</a:t>
            </a:r>
            <a:endParaRPr lang="ja-JP" altLang="en-US" sz="900" dirty="0">
              <a:latin typeface="メイリオ" panose="020B0604030504040204" pitchFamily="50" charset="-128"/>
              <a:ea typeface="メイリオ" panose="020B0604030504040204" pitchFamily="50" charset="-128"/>
            </a:endParaRPr>
          </a:p>
        </p:txBody>
      </p:sp>
      <p:sp>
        <p:nvSpPr>
          <p:cNvPr id="6" name="テキスト ボックス 5">
            <a:extLst>
              <a:ext uri="{FF2B5EF4-FFF2-40B4-BE49-F238E27FC236}">
                <a16:creationId xmlns:a16="http://schemas.microsoft.com/office/drawing/2014/main" id="{AAE3CA5E-6532-2705-3906-00CB89612B95}"/>
              </a:ext>
            </a:extLst>
          </p:cNvPr>
          <p:cNvSpPr txBox="1"/>
          <p:nvPr/>
        </p:nvSpPr>
        <p:spPr>
          <a:xfrm>
            <a:off x="4748" y="-4235"/>
            <a:ext cx="3220753" cy="230832"/>
          </a:xfrm>
          <a:prstGeom prst="rect">
            <a:avLst/>
          </a:prstGeom>
          <a:solidFill>
            <a:schemeClr val="accent4">
              <a:lumMod val="20000"/>
              <a:lumOff val="80000"/>
            </a:schemeClr>
          </a:solidFill>
        </p:spPr>
        <p:txBody>
          <a:bodyPr wrap="none" rtlCol="0">
            <a:spAutoFit/>
          </a:bodyPr>
          <a:lstStyle/>
          <a:p>
            <a:r>
              <a:rPr lang="ja-JP" altLang="en-US" sz="900" dirty="0"/>
              <a:t>患者の体内デバイス検索機能　</a:t>
            </a:r>
            <a:r>
              <a:rPr lang="en-US" altLang="ja-JP" sz="900" dirty="0"/>
              <a:t>Action</a:t>
            </a:r>
            <a:r>
              <a:rPr lang="ja-JP" altLang="en-US" sz="900" dirty="0"/>
              <a:t>クラス・</a:t>
            </a:r>
            <a:r>
              <a:rPr lang="en-US" altLang="ja-JP" sz="900" dirty="0" err="1"/>
              <a:t>jsp</a:t>
            </a:r>
            <a:r>
              <a:rPr lang="ja-JP" altLang="en-US" sz="900" dirty="0"/>
              <a:t>ファイル</a:t>
            </a:r>
          </a:p>
        </p:txBody>
      </p:sp>
    </p:spTree>
    <p:extLst>
      <p:ext uri="{BB962C8B-B14F-4D97-AF65-F5344CB8AC3E}">
        <p14:creationId xmlns:p14="http://schemas.microsoft.com/office/powerpoint/2010/main" val="36723505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 8">
            <a:extLst>
              <a:ext uri="{FF2B5EF4-FFF2-40B4-BE49-F238E27FC236}">
                <a16:creationId xmlns:a16="http://schemas.microsoft.com/office/drawing/2014/main" id="{5BB2AF0F-30F2-1B8D-A815-7639D5150732}"/>
              </a:ext>
            </a:extLst>
          </p:cNvPr>
          <p:cNvGraphicFramePr>
            <a:graphicFrameLocks noGrp="1"/>
          </p:cNvGraphicFramePr>
          <p:nvPr/>
        </p:nvGraphicFramePr>
        <p:xfrm>
          <a:off x="345670" y="459278"/>
          <a:ext cx="11502773" cy="614680"/>
        </p:xfrm>
        <a:graphic>
          <a:graphicData uri="http://schemas.openxmlformats.org/drawingml/2006/table">
            <a:tbl>
              <a:tblPr firstRow="1" bandRow="1">
                <a:tableStyleId>{8799B23B-EC83-4686-B30A-512413B5E67A}</a:tableStyleId>
              </a:tblPr>
              <a:tblGrid>
                <a:gridCol w="1440797">
                  <a:extLst>
                    <a:ext uri="{9D8B030D-6E8A-4147-A177-3AD203B41FA5}">
                      <a16:colId xmlns:a16="http://schemas.microsoft.com/office/drawing/2014/main" val="1394253334"/>
                    </a:ext>
                  </a:extLst>
                </a:gridCol>
                <a:gridCol w="1651000">
                  <a:extLst>
                    <a:ext uri="{9D8B030D-6E8A-4147-A177-3AD203B41FA5}">
                      <a16:colId xmlns:a16="http://schemas.microsoft.com/office/drawing/2014/main" val="2072105060"/>
                    </a:ext>
                  </a:extLst>
                </a:gridCol>
                <a:gridCol w="1879600">
                  <a:extLst>
                    <a:ext uri="{9D8B030D-6E8A-4147-A177-3AD203B41FA5}">
                      <a16:colId xmlns:a16="http://schemas.microsoft.com/office/drawing/2014/main" val="2833924481"/>
                    </a:ext>
                  </a:extLst>
                </a:gridCol>
                <a:gridCol w="6531376">
                  <a:extLst>
                    <a:ext uri="{9D8B030D-6E8A-4147-A177-3AD203B41FA5}">
                      <a16:colId xmlns:a16="http://schemas.microsoft.com/office/drawing/2014/main" val="2501236595"/>
                    </a:ext>
                  </a:extLst>
                </a:gridCol>
              </a:tblGrid>
              <a:tr h="202343">
                <a:tc>
                  <a:txBody>
                    <a:bodyPr/>
                    <a:lstStyle/>
                    <a:p>
                      <a:pPr algn="l" fontAlgn="b"/>
                      <a:r>
                        <a:rPr lang="ja-JP" altLang="en-US" sz="900" dirty="0">
                          <a:effectLst/>
                          <a:latin typeface="メイリオ" panose="020B0604030504040204" pitchFamily="50" charset="-128"/>
                          <a:ea typeface="メイリオ" panose="020B0604030504040204" pitchFamily="50" charset="-128"/>
                        </a:rPr>
                        <a:t>メソッド</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返り</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引数</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処理</a:t>
                      </a:r>
                    </a:p>
                  </a:txBody>
                  <a:tcPr marL="50800" marR="50800" marT="50800" marB="50800" anchor="b"/>
                </a:tc>
                <a:extLst>
                  <a:ext uri="{0D108BD9-81ED-4DB2-BD59-A6C34878D82A}">
                    <a16:rowId xmlns:a16="http://schemas.microsoft.com/office/drawing/2014/main" val="3211795070"/>
                  </a:ext>
                </a:extLst>
              </a:tr>
              <a:tr h="318583">
                <a:tc>
                  <a:txBody>
                    <a:bodyPr/>
                    <a:lstStyle/>
                    <a:p>
                      <a:pPr fontAlgn="t"/>
                      <a:r>
                        <a:rPr lang="en-US" sz="900" dirty="0" err="1">
                          <a:effectLst/>
                          <a:latin typeface="メイリオ" panose="020B0604030504040204" pitchFamily="50" charset="-128"/>
                          <a:ea typeface="メイリオ" panose="020B0604030504040204" pitchFamily="50" charset="-128"/>
                        </a:rPr>
                        <a:t>toViewList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sz="900" dirty="0" err="1">
                          <a:effectLst/>
                          <a:latin typeface="メイリオ" panose="020B0604030504040204" pitchFamily="50" charset="-128"/>
                          <a:ea typeface="メイリオ" panose="020B0604030504040204" pitchFamily="50" charset="-128"/>
                        </a:rPr>
                        <a:t>SearchPatientDeviceView</a:t>
                      </a:r>
                      <a:r>
                        <a:rPr lang="en-US" sz="900" dirty="0">
                          <a:effectLst/>
                          <a:latin typeface="メイリオ" panose="020B0604030504040204" pitchFamily="50" charset="-128"/>
                          <a:ea typeface="メイリオ" panose="020B0604030504040204" pitchFamily="50" charset="-128"/>
                        </a:rPr>
                        <a:t>&gt;</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List&lt;</a:t>
                      </a:r>
                      <a:r>
                        <a:rPr lang="en-US" sz="900" dirty="0" err="1">
                          <a:effectLst/>
                          <a:latin typeface="メイリオ" panose="020B0604030504040204" pitchFamily="50" charset="-128"/>
                          <a:ea typeface="メイリオ" panose="020B0604030504040204" pitchFamily="50" charset="-128"/>
                        </a:rPr>
                        <a:t>PatientDevice</a:t>
                      </a:r>
                      <a:r>
                        <a:rPr lang="en-US" sz="900" dirty="0">
                          <a:effectLst/>
                          <a:latin typeface="メイリオ" panose="020B0604030504040204" pitchFamily="50" charset="-128"/>
                          <a:ea typeface="メイリオ" panose="020B0604030504040204" pitchFamily="50" charset="-128"/>
                        </a:rPr>
                        <a:t>&gt; </a:t>
                      </a:r>
                      <a:r>
                        <a:rPr lang="en-US" sz="900" dirty="0" err="1">
                          <a:effectLst/>
                          <a:latin typeface="メイリオ" panose="020B0604030504040204" pitchFamily="50" charset="-128"/>
                          <a:ea typeface="メイリオ" panose="020B0604030504040204" pitchFamily="50" charset="-128"/>
                        </a:rPr>
                        <a:t>pdList</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DTO</a:t>
                      </a:r>
                      <a:r>
                        <a:rPr lang="ja-JP" altLang="en-US" sz="900" dirty="0">
                          <a:effectLst/>
                          <a:latin typeface="メイリオ" panose="020B0604030504040204" pitchFamily="50" charset="-128"/>
                          <a:ea typeface="メイリオ" panose="020B0604030504040204" pitchFamily="50" charset="-128"/>
                        </a:rPr>
                        <a:t>モデルのリストから</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モデルのリストを作成する</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bl>
          </a:graphicData>
        </a:graphic>
      </p:graphicFrame>
      <p:sp>
        <p:nvSpPr>
          <p:cNvPr id="6" name="テキスト ボックス 5">
            <a:extLst>
              <a:ext uri="{FF2B5EF4-FFF2-40B4-BE49-F238E27FC236}">
                <a16:creationId xmlns:a16="http://schemas.microsoft.com/office/drawing/2014/main" id="{47466045-F49E-8E69-CD24-B0BD7EF4BF31}"/>
              </a:ext>
            </a:extLst>
          </p:cNvPr>
          <p:cNvSpPr txBox="1"/>
          <p:nvPr/>
        </p:nvSpPr>
        <p:spPr>
          <a:xfrm>
            <a:off x="335091" y="239487"/>
            <a:ext cx="1924407" cy="230832"/>
          </a:xfrm>
          <a:prstGeom prst="rect">
            <a:avLst/>
          </a:prstGeom>
          <a:solidFill>
            <a:schemeClr val="accent6">
              <a:lumMod val="20000"/>
              <a:lumOff val="80000"/>
            </a:schemeClr>
          </a:solidFill>
        </p:spPr>
        <p:txBody>
          <a:bodyPr wrap="square" rtlCol="0">
            <a:spAutoFit/>
          </a:bodyPr>
          <a:lstStyle/>
          <a:p>
            <a:r>
              <a:rPr lang="en-US" altLang="ja-JP" sz="900" dirty="0" err="1">
                <a:latin typeface="メイリオ" panose="020B0604030504040204" pitchFamily="50" charset="-128"/>
                <a:ea typeface="メイリオ" panose="020B0604030504040204" pitchFamily="50" charset="-128"/>
              </a:rPr>
              <a:t>SearchConverter</a:t>
            </a:r>
            <a:r>
              <a:rPr lang="ja-JP" altLang="en-US" sz="900" dirty="0">
                <a:latin typeface="メイリオ" panose="020B0604030504040204" pitchFamily="50" charset="-128"/>
                <a:ea typeface="メイリオ" panose="020B0604030504040204" pitchFamily="50" charset="-128"/>
              </a:rPr>
              <a:t>クラス</a:t>
            </a:r>
          </a:p>
        </p:txBody>
      </p:sp>
      <p:sp>
        <p:nvSpPr>
          <p:cNvPr id="2" name="テキスト ボックス 1">
            <a:extLst>
              <a:ext uri="{FF2B5EF4-FFF2-40B4-BE49-F238E27FC236}">
                <a16:creationId xmlns:a16="http://schemas.microsoft.com/office/drawing/2014/main" id="{DB847514-FBEF-EA31-B5C2-3847DB8A8F79}"/>
              </a:ext>
            </a:extLst>
          </p:cNvPr>
          <p:cNvSpPr txBox="1"/>
          <p:nvPr/>
        </p:nvSpPr>
        <p:spPr>
          <a:xfrm>
            <a:off x="4747" y="-4235"/>
            <a:ext cx="2664512" cy="230832"/>
          </a:xfrm>
          <a:prstGeom prst="rect">
            <a:avLst/>
          </a:prstGeom>
          <a:solidFill>
            <a:schemeClr val="accent4">
              <a:lumMod val="20000"/>
              <a:lumOff val="80000"/>
            </a:schemeClr>
          </a:solidFill>
        </p:spPr>
        <p:txBody>
          <a:bodyPr wrap="none" rtlCol="0">
            <a:spAutoFit/>
          </a:bodyPr>
          <a:lstStyle/>
          <a:p>
            <a:r>
              <a:rPr lang="ja-JP" altLang="en-US" sz="900" dirty="0"/>
              <a:t>患者の体内デバイス検索機能　</a:t>
            </a:r>
            <a:r>
              <a:rPr lang="en-US" altLang="ja-JP" sz="900" dirty="0"/>
              <a:t>Converter</a:t>
            </a:r>
            <a:r>
              <a:rPr lang="ja-JP" altLang="en-US" sz="900" dirty="0"/>
              <a:t>クラス</a:t>
            </a:r>
          </a:p>
        </p:txBody>
      </p:sp>
    </p:spTree>
    <p:extLst>
      <p:ext uri="{BB962C8B-B14F-4D97-AF65-F5344CB8AC3E}">
        <p14:creationId xmlns:p14="http://schemas.microsoft.com/office/powerpoint/2010/main" val="1447227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89F9CC42-2660-63AC-FC9B-5622BC8793C1}"/>
              </a:ext>
            </a:extLst>
          </p:cNvPr>
          <p:cNvSpPr txBox="1">
            <a:spLocks noChangeAspect="1"/>
          </p:cNvSpPr>
          <p:nvPr/>
        </p:nvSpPr>
        <p:spPr>
          <a:xfrm>
            <a:off x="-9625" y="-1211"/>
            <a:ext cx="1620957" cy="338554"/>
          </a:xfrm>
          <a:prstGeom prst="rect">
            <a:avLst/>
          </a:prstGeom>
          <a:solidFill>
            <a:schemeClr val="accent5">
              <a:lumMod val="20000"/>
              <a:lumOff val="80000"/>
            </a:schemeClr>
          </a:solidFill>
        </p:spPr>
        <p:txBody>
          <a:bodyPr wrap="none" rtlCol="0">
            <a:spAutoFit/>
          </a:bodyPr>
          <a:lstStyle/>
          <a:p>
            <a:r>
              <a:rPr lang="ja-JP" altLang="en-US" sz="1600" dirty="0">
                <a:latin typeface="メイリオ" panose="020B0604030504040204" pitchFamily="50" charset="-128"/>
                <a:ea typeface="メイリオ" panose="020B0604030504040204" pitchFamily="50" charset="-128"/>
              </a:rPr>
              <a:t>登録画面　推移</a:t>
            </a:r>
          </a:p>
        </p:txBody>
      </p:sp>
      <p:pic>
        <p:nvPicPr>
          <p:cNvPr id="2" name="図 1">
            <a:extLst>
              <a:ext uri="{FF2B5EF4-FFF2-40B4-BE49-F238E27FC236}">
                <a16:creationId xmlns:a16="http://schemas.microsoft.com/office/drawing/2014/main" id="{126BD915-18FD-0508-50E4-1C57722F8667}"/>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3936719" y="312811"/>
            <a:ext cx="3461563" cy="2212771"/>
          </a:xfrm>
          <a:prstGeom prst="rect">
            <a:avLst/>
          </a:prstGeom>
        </p:spPr>
      </p:pic>
      <p:sp>
        <p:nvSpPr>
          <p:cNvPr id="3" name="正方形/長方形 2">
            <a:extLst>
              <a:ext uri="{FF2B5EF4-FFF2-40B4-BE49-F238E27FC236}">
                <a16:creationId xmlns:a16="http://schemas.microsoft.com/office/drawing/2014/main" id="{71CB0B3D-44A2-7F3B-FCAA-48B5D60FB5E0}"/>
              </a:ext>
            </a:extLst>
          </p:cNvPr>
          <p:cNvSpPr/>
          <p:nvPr/>
        </p:nvSpPr>
        <p:spPr>
          <a:xfrm>
            <a:off x="3997679" y="1065571"/>
            <a:ext cx="1175278" cy="26974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6" name="直線矢印コネクタ 5">
            <a:extLst>
              <a:ext uri="{FF2B5EF4-FFF2-40B4-BE49-F238E27FC236}">
                <a16:creationId xmlns:a16="http://schemas.microsoft.com/office/drawing/2014/main" id="{6977E157-D3D9-2EC1-935B-88C627E61AE9}"/>
              </a:ext>
            </a:extLst>
          </p:cNvPr>
          <p:cNvCxnSpPr>
            <a:cxnSpLocks/>
          </p:cNvCxnSpPr>
          <p:nvPr/>
        </p:nvCxnSpPr>
        <p:spPr>
          <a:xfrm flipH="1">
            <a:off x="2844800" y="1200441"/>
            <a:ext cx="1091919" cy="152701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29" name="図 28">
            <a:extLst>
              <a:ext uri="{FF2B5EF4-FFF2-40B4-BE49-F238E27FC236}">
                <a16:creationId xmlns:a16="http://schemas.microsoft.com/office/drawing/2014/main" id="{18BE493F-EFF6-DCCC-9297-082D9E5AECF9}"/>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25000"/>
                    </a14:imgEffect>
                  </a14:imgLayer>
                </a14:imgProps>
              </a:ext>
            </a:extLst>
          </a:blip>
          <a:srcRect r="17924"/>
          <a:stretch/>
        </p:blipFill>
        <p:spPr>
          <a:xfrm>
            <a:off x="-9624" y="2765523"/>
            <a:ext cx="4667743" cy="2509967"/>
          </a:xfrm>
          <a:prstGeom prst="rect">
            <a:avLst/>
          </a:prstGeom>
        </p:spPr>
      </p:pic>
      <p:sp>
        <p:nvSpPr>
          <p:cNvPr id="30" name="正方形/長方形 29">
            <a:extLst>
              <a:ext uri="{FF2B5EF4-FFF2-40B4-BE49-F238E27FC236}">
                <a16:creationId xmlns:a16="http://schemas.microsoft.com/office/drawing/2014/main" id="{AB20FB02-899E-28F3-E9D2-ADECD205D237}"/>
              </a:ext>
            </a:extLst>
          </p:cNvPr>
          <p:cNvSpPr/>
          <p:nvPr/>
        </p:nvSpPr>
        <p:spPr>
          <a:xfrm>
            <a:off x="3997679" y="1451651"/>
            <a:ext cx="1175278" cy="26974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31" name="直線矢印コネクタ 30">
            <a:extLst>
              <a:ext uri="{FF2B5EF4-FFF2-40B4-BE49-F238E27FC236}">
                <a16:creationId xmlns:a16="http://schemas.microsoft.com/office/drawing/2014/main" id="{68C1079D-E2EC-201E-590B-1AF3A20655F4}"/>
              </a:ext>
            </a:extLst>
          </p:cNvPr>
          <p:cNvCxnSpPr>
            <a:cxnSpLocks/>
          </p:cNvCxnSpPr>
          <p:nvPr/>
        </p:nvCxnSpPr>
        <p:spPr>
          <a:xfrm>
            <a:off x="5172957" y="1742373"/>
            <a:ext cx="237600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33" name="図 32">
            <a:extLst>
              <a:ext uri="{FF2B5EF4-FFF2-40B4-BE49-F238E27FC236}">
                <a16:creationId xmlns:a16="http://schemas.microsoft.com/office/drawing/2014/main" id="{83D72A06-3237-FE83-BC29-E423A1804C44}"/>
              </a:ext>
            </a:extLst>
          </p:cNvPr>
          <p:cNvPicPr>
            <a:picLocks noChangeAspect="1"/>
          </p:cNvPicPr>
          <p:nvPr/>
        </p:nvPicPr>
        <p:blipFill rotWithShape="1">
          <a:blip r:embed="rId6">
            <a:extLst>
              <a:ext uri="{BEBA8EAE-BF5A-486C-A8C5-ECC9F3942E4B}">
                <a14:imgProps xmlns:a14="http://schemas.microsoft.com/office/drawing/2010/main">
                  <a14:imgLayer r:embed="rId7">
                    <a14:imgEffect>
                      <a14:sharpenSoften amount="25000"/>
                    </a14:imgEffect>
                  </a14:imgLayer>
                </a14:imgProps>
              </a:ext>
            </a:extLst>
          </a:blip>
          <a:srcRect l="2278" r="5049"/>
          <a:stretch/>
        </p:blipFill>
        <p:spPr>
          <a:xfrm>
            <a:off x="7603616" y="1021799"/>
            <a:ext cx="4483881" cy="2143054"/>
          </a:xfrm>
          <a:prstGeom prst="rect">
            <a:avLst/>
          </a:prstGeom>
        </p:spPr>
      </p:pic>
      <p:sp>
        <p:nvSpPr>
          <p:cNvPr id="34" name="正方形/長方形 33">
            <a:extLst>
              <a:ext uri="{FF2B5EF4-FFF2-40B4-BE49-F238E27FC236}">
                <a16:creationId xmlns:a16="http://schemas.microsoft.com/office/drawing/2014/main" id="{F55E2070-C8BA-FE29-2088-0D710427154D}"/>
              </a:ext>
            </a:extLst>
          </p:cNvPr>
          <p:cNvSpPr/>
          <p:nvPr/>
        </p:nvSpPr>
        <p:spPr>
          <a:xfrm>
            <a:off x="3993321" y="1839188"/>
            <a:ext cx="1175278" cy="26974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35" name="直線矢印コネクタ 34">
            <a:extLst>
              <a:ext uri="{FF2B5EF4-FFF2-40B4-BE49-F238E27FC236}">
                <a16:creationId xmlns:a16="http://schemas.microsoft.com/office/drawing/2014/main" id="{24249205-7AAA-D22F-9313-A330E56439D9}"/>
              </a:ext>
            </a:extLst>
          </p:cNvPr>
          <p:cNvCxnSpPr>
            <a:cxnSpLocks/>
          </p:cNvCxnSpPr>
          <p:nvPr/>
        </p:nvCxnSpPr>
        <p:spPr>
          <a:xfrm>
            <a:off x="5168599" y="2105233"/>
            <a:ext cx="1744097" cy="235624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37" name="図 36">
            <a:extLst>
              <a:ext uri="{FF2B5EF4-FFF2-40B4-BE49-F238E27FC236}">
                <a16:creationId xmlns:a16="http://schemas.microsoft.com/office/drawing/2014/main" id="{4D43A1E2-EB7C-2C29-2222-85C13DD15254}"/>
              </a:ext>
            </a:extLst>
          </p:cNvPr>
          <p:cNvPicPr>
            <a:picLocks noChangeAspect="1"/>
          </p:cNvPicPr>
          <p:nvPr/>
        </p:nvPicPr>
        <p:blipFill>
          <a:blip r:embed="rId8">
            <a:extLst>
              <a:ext uri="{BEBA8EAE-BF5A-486C-A8C5-ECC9F3942E4B}">
                <a14:imgProps xmlns:a14="http://schemas.microsoft.com/office/drawing/2010/main">
                  <a14:imgLayer r:embed="rId9">
                    <a14:imgEffect>
                      <a14:sharpenSoften amount="25000"/>
                    </a14:imgEffect>
                  </a14:imgLayer>
                </a14:imgProps>
              </a:ext>
            </a:extLst>
          </a:blip>
          <a:stretch>
            <a:fillRect/>
          </a:stretch>
        </p:blipFill>
        <p:spPr>
          <a:xfrm>
            <a:off x="6722305" y="4482462"/>
            <a:ext cx="5354299" cy="2311613"/>
          </a:xfrm>
          <a:prstGeom prst="rect">
            <a:avLst/>
          </a:prstGeom>
        </p:spPr>
      </p:pic>
      <p:sp>
        <p:nvSpPr>
          <p:cNvPr id="39" name="テキスト ボックス 38">
            <a:extLst>
              <a:ext uri="{FF2B5EF4-FFF2-40B4-BE49-F238E27FC236}">
                <a16:creationId xmlns:a16="http://schemas.microsoft.com/office/drawing/2014/main" id="{97389B46-1ADF-E8DD-63DE-03466208BFD2}"/>
              </a:ext>
            </a:extLst>
          </p:cNvPr>
          <p:cNvSpPr txBox="1"/>
          <p:nvPr/>
        </p:nvSpPr>
        <p:spPr>
          <a:xfrm>
            <a:off x="5731046" y="1381979"/>
            <a:ext cx="1800493" cy="307777"/>
          </a:xfrm>
          <a:prstGeom prst="rect">
            <a:avLst/>
          </a:prstGeom>
          <a:noFill/>
        </p:spPr>
        <p:txBody>
          <a:bodyPr wrap="none" rtlCol="0">
            <a:spAutoFit/>
          </a:bodyPr>
          <a:lstStyle/>
          <a:p>
            <a:r>
              <a:rPr lang="ja-JP" altLang="en-US" sz="1400" dirty="0">
                <a:latin typeface="メイリオ" panose="020B0604030504040204" pitchFamily="50" charset="-128"/>
                <a:ea typeface="メイリオ" panose="020B0604030504040204" pitchFamily="50" charset="-128"/>
              </a:rPr>
              <a:t>患者のデバイス登録</a:t>
            </a:r>
            <a:endParaRPr kumimoji="1" lang="ja-JP" altLang="en-US" sz="1400" dirty="0">
              <a:latin typeface="メイリオ" panose="020B0604030504040204" pitchFamily="50" charset="-128"/>
              <a:ea typeface="メイリオ" panose="020B0604030504040204" pitchFamily="50" charset="-128"/>
            </a:endParaRPr>
          </a:p>
        </p:txBody>
      </p:sp>
      <p:sp>
        <p:nvSpPr>
          <p:cNvPr id="40" name="テキスト ボックス 39">
            <a:extLst>
              <a:ext uri="{FF2B5EF4-FFF2-40B4-BE49-F238E27FC236}">
                <a16:creationId xmlns:a16="http://schemas.microsoft.com/office/drawing/2014/main" id="{3C15ABC0-1538-9C31-242D-5050AAA0AFCD}"/>
              </a:ext>
            </a:extLst>
          </p:cNvPr>
          <p:cNvSpPr txBox="1"/>
          <p:nvPr/>
        </p:nvSpPr>
        <p:spPr>
          <a:xfrm>
            <a:off x="5859519" y="3433960"/>
            <a:ext cx="1800493" cy="307777"/>
          </a:xfrm>
          <a:prstGeom prst="rect">
            <a:avLst/>
          </a:prstGeom>
          <a:noFill/>
        </p:spPr>
        <p:txBody>
          <a:bodyPr wrap="none" rtlCol="0">
            <a:spAutoFit/>
          </a:bodyPr>
          <a:lstStyle/>
          <a:p>
            <a:r>
              <a:rPr lang="ja-JP" altLang="en-US" sz="1400" dirty="0">
                <a:latin typeface="メイリオ" panose="020B0604030504040204" pitchFamily="50" charset="-128"/>
                <a:ea typeface="メイリオ" panose="020B0604030504040204" pitchFamily="50" charset="-128"/>
              </a:rPr>
              <a:t>患者の検査情報登録</a:t>
            </a:r>
            <a:endParaRPr kumimoji="1" lang="ja-JP" altLang="en-US" sz="1400" dirty="0">
              <a:latin typeface="メイリオ" panose="020B0604030504040204" pitchFamily="50" charset="-128"/>
              <a:ea typeface="メイリオ" panose="020B0604030504040204" pitchFamily="50" charset="-128"/>
            </a:endParaRPr>
          </a:p>
        </p:txBody>
      </p:sp>
      <p:sp>
        <p:nvSpPr>
          <p:cNvPr id="41" name="テキスト ボックス 40">
            <a:extLst>
              <a:ext uri="{FF2B5EF4-FFF2-40B4-BE49-F238E27FC236}">
                <a16:creationId xmlns:a16="http://schemas.microsoft.com/office/drawing/2014/main" id="{4060FE5A-D171-AA8B-92BB-78CE258B6E04}"/>
              </a:ext>
            </a:extLst>
          </p:cNvPr>
          <p:cNvSpPr txBox="1"/>
          <p:nvPr/>
        </p:nvSpPr>
        <p:spPr>
          <a:xfrm>
            <a:off x="2173348" y="1480763"/>
            <a:ext cx="1261884" cy="523220"/>
          </a:xfrm>
          <a:prstGeom prst="rect">
            <a:avLst/>
          </a:prstGeom>
          <a:noFill/>
        </p:spPr>
        <p:txBody>
          <a:bodyPr wrap="none" rtlCol="0">
            <a:spAutoFit/>
          </a:bodyPr>
          <a:lstStyle/>
          <a:p>
            <a:r>
              <a:rPr kumimoji="1" lang="ja-JP" altLang="en-US" sz="1400" dirty="0">
                <a:latin typeface="メイリオ" panose="020B0604030504040204" pitchFamily="50" charset="-128"/>
                <a:ea typeface="メイリオ" panose="020B0604030504040204" pitchFamily="50" charset="-128"/>
              </a:rPr>
              <a:t>デバイスの</a:t>
            </a:r>
            <a:endParaRPr kumimoji="1" lang="en-US" altLang="ja-JP" sz="1400" dirty="0">
              <a:latin typeface="メイリオ" panose="020B0604030504040204" pitchFamily="50" charset="-128"/>
              <a:ea typeface="メイリオ" panose="020B0604030504040204" pitchFamily="50" charset="-128"/>
            </a:endParaRPr>
          </a:p>
          <a:p>
            <a:r>
              <a:rPr kumimoji="1" lang="ja-JP" altLang="en-US" sz="1400" dirty="0">
                <a:latin typeface="メイリオ" panose="020B0604030504040204" pitchFamily="50" charset="-128"/>
                <a:ea typeface="メイリオ" panose="020B0604030504040204" pitchFamily="50" charset="-128"/>
              </a:rPr>
              <a:t>添付文書登録</a:t>
            </a:r>
          </a:p>
        </p:txBody>
      </p:sp>
    </p:spTree>
    <p:extLst>
      <p:ext uri="{BB962C8B-B14F-4D97-AF65-F5344CB8AC3E}">
        <p14:creationId xmlns:p14="http://schemas.microsoft.com/office/powerpoint/2010/main" val="27601786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89F9CC42-2660-63AC-FC9B-5622BC8793C1}"/>
              </a:ext>
            </a:extLst>
          </p:cNvPr>
          <p:cNvSpPr txBox="1">
            <a:spLocks noChangeAspect="1"/>
          </p:cNvSpPr>
          <p:nvPr/>
        </p:nvSpPr>
        <p:spPr>
          <a:xfrm>
            <a:off x="-9625" y="-1211"/>
            <a:ext cx="1620957" cy="338554"/>
          </a:xfrm>
          <a:prstGeom prst="rect">
            <a:avLst/>
          </a:prstGeom>
          <a:solidFill>
            <a:schemeClr val="accent5">
              <a:lumMod val="20000"/>
              <a:lumOff val="80000"/>
            </a:schemeClr>
          </a:solidFill>
        </p:spPr>
        <p:txBody>
          <a:bodyPr wrap="none" rtlCol="0">
            <a:spAutoFit/>
          </a:bodyPr>
          <a:lstStyle/>
          <a:p>
            <a:r>
              <a:rPr lang="ja-JP" altLang="en-US" sz="1600" dirty="0">
                <a:latin typeface="メイリオ" panose="020B0604030504040204" pitchFamily="50" charset="-128"/>
                <a:ea typeface="メイリオ" panose="020B0604030504040204" pitchFamily="50" charset="-128"/>
              </a:rPr>
              <a:t>検索画面　推移</a:t>
            </a:r>
          </a:p>
        </p:txBody>
      </p:sp>
      <p:pic>
        <p:nvPicPr>
          <p:cNvPr id="5" name="図 4">
            <a:extLst>
              <a:ext uri="{FF2B5EF4-FFF2-40B4-BE49-F238E27FC236}">
                <a16:creationId xmlns:a16="http://schemas.microsoft.com/office/drawing/2014/main" id="{30BCDF26-F2F9-B88F-AB21-467B5F00D17D}"/>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0" y="520134"/>
            <a:ext cx="6005427" cy="2654866"/>
          </a:xfrm>
          <a:prstGeom prst="rect">
            <a:avLst/>
          </a:prstGeom>
        </p:spPr>
      </p:pic>
      <p:sp>
        <p:nvSpPr>
          <p:cNvPr id="8" name="正方形/長方形 7">
            <a:extLst>
              <a:ext uri="{FF2B5EF4-FFF2-40B4-BE49-F238E27FC236}">
                <a16:creationId xmlns:a16="http://schemas.microsoft.com/office/drawing/2014/main" id="{A37E2450-9F0B-593D-9A57-4F652157F03E}"/>
              </a:ext>
            </a:extLst>
          </p:cNvPr>
          <p:cNvSpPr/>
          <p:nvPr/>
        </p:nvSpPr>
        <p:spPr>
          <a:xfrm>
            <a:off x="4830150" y="963209"/>
            <a:ext cx="1175278" cy="40442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9" name="図 8">
            <a:extLst>
              <a:ext uri="{FF2B5EF4-FFF2-40B4-BE49-F238E27FC236}">
                <a16:creationId xmlns:a16="http://schemas.microsoft.com/office/drawing/2014/main" id="{F0EF00E3-A3CD-783C-453D-8E59897C67AB}"/>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6510055" y="891889"/>
            <a:ext cx="5690538" cy="1741242"/>
          </a:xfrm>
          <a:prstGeom prst="rect">
            <a:avLst/>
          </a:prstGeom>
        </p:spPr>
      </p:pic>
      <p:cxnSp>
        <p:nvCxnSpPr>
          <p:cNvPr id="10" name="直線矢印コネクタ 9">
            <a:extLst>
              <a:ext uri="{FF2B5EF4-FFF2-40B4-BE49-F238E27FC236}">
                <a16:creationId xmlns:a16="http://schemas.microsoft.com/office/drawing/2014/main" id="{42A36835-AE97-3EA3-54C3-99C057B3BB7A}"/>
              </a:ext>
            </a:extLst>
          </p:cNvPr>
          <p:cNvCxnSpPr>
            <a:cxnSpLocks/>
          </p:cNvCxnSpPr>
          <p:nvPr/>
        </p:nvCxnSpPr>
        <p:spPr>
          <a:xfrm>
            <a:off x="6006119" y="1249100"/>
            <a:ext cx="50400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67D97C25-EEDD-6885-EEB4-F569892DD6FE}"/>
              </a:ext>
            </a:extLst>
          </p:cNvPr>
          <p:cNvSpPr txBox="1"/>
          <p:nvPr/>
        </p:nvSpPr>
        <p:spPr>
          <a:xfrm>
            <a:off x="5990670" y="414007"/>
            <a:ext cx="750526" cy="523220"/>
          </a:xfrm>
          <a:prstGeom prst="rect">
            <a:avLst/>
          </a:prstGeom>
          <a:noFill/>
        </p:spPr>
        <p:txBody>
          <a:bodyPr wrap="none" rtlCol="0">
            <a:spAutoFit/>
          </a:bodyPr>
          <a:lstStyle/>
          <a:p>
            <a:r>
              <a:rPr kumimoji="1" lang="ja-JP" altLang="en-US" sz="1400" dirty="0">
                <a:latin typeface="メイリオ" panose="020B0604030504040204" pitchFamily="50" charset="-128"/>
                <a:ea typeface="メイリオ" panose="020B0604030504040204" pitchFamily="50" charset="-128"/>
              </a:rPr>
              <a:t>患者</a:t>
            </a:r>
            <a:r>
              <a:rPr kumimoji="1" lang="en-US" altLang="ja-JP" sz="1400" dirty="0">
                <a:latin typeface="メイリオ" panose="020B0604030504040204" pitchFamily="50" charset="-128"/>
                <a:ea typeface="メイリオ" panose="020B0604030504040204" pitchFamily="50" charset="-128"/>
              </a:rPr>
              <a:t>ID</a:t>
            </a:r>
          </a:p>
          <a:p>
            <a:r>
              <a:rPr kumimoji="1" lang="ja-JP" altLang="en-US" sz="1400" dirty="0">
                <a:latin typeface="メイリオ" panose="020B0604030504040204" pitchFamily="50" charset="-128"/>
                <a:ea typeface="メイリオ" panose="020B0604030504040204" pitchFamily="50" charset="-128"/>
              </a:rPr>
              <a:t>で検索</a:t>
            </a:r>
          </a:p>
        </p:txBody>
      </p:sp>
      <p:sp>
        <p:nvSpPr>
          <p:cNvPr id="14" name="正方形/長方形 13">
            <a:extLst>
              <a:ext uri="{FF2B5EF4-FFF2-40B4-BE49-F238E27FC236}">
                <a16:creationId xmlns:a16="http://schemas.microsoft.com/office/drawing/2014/main" id="{57FB96E7-A778-53DB-4467-82F4367C518D}"/>
              </a:ext>
            </a:extLst>
          </p:cNvPr>
          <p:cNvSpPr/>
          <p:nvPr/>
        </p:nvSpPr>
        <p:spPr>
          <a:xfrm>
            <a:off x="5011297" y="2260600"/>
            <a:ext cx="918619" cy="13546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15" name="直線矢印コネクタ 14">
            <a:extLst>
              <a:ext uri="{FF2B5EF4-FFF2-40B4-BE49-F238E27FC236}">
                <a16:creationId xmlns:a16="http://schemas.microsoft.com/office/drawing/2014/main" id="{FE11D54E-0AFE-A55D-79E6-4FDD98EF4CFA}"/>
              </a:ext>
            </a:extLst>
          </p:cNvPr>
          <p:cNvCxnSpPr>
            <a:cxnSpLocks/>
          </p:cNvCxnSpPr>
          <p:nvPr/>
        </p:nvCxnSpPr>
        <p:spPr>
          <a:xfrm>
            <a:off x="5929916" y="2396067"/>
            <a:ext cx="775684" cy="1524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E0429B96-FCD7-1A0E-F313-D7DC5366264F}"/>
              </a:ext>
            </a:extLst>
          </p:cNvPr>
          <p:cNvSpPr txBox="1"/>
          <p:nvPr/>
        </p:nvSpPr>
        <p:spPr>
          <a:xfrm>
            <a:off x="6382872" y="3122710"/>
            <a:ext cx="1082348" cy="307777"/>
          </a:xfrm>
          <a:prstGeom prst="rect">
            <a:avLst/>
          </a:prstGeom>
          <a:noFill/>
        </p:spPr>
        <p:txBody>
          <a:bodyPr wrap="none" rtlCol="0">
            <a:spAutoFit/>
          </a:bodyPr>
          <a:lstStyle/>
          <a:p>
            <a:r>
              <a:rPr kumimoji="1" lang="ja-JP" altLang="en-US" sz="1400" dirty="0">
                <a:latin typeface="メイリオ" panose="020B0604030504040204" pitchFamily="50" charset="-128"/>
                <a:ea typeface="メイリオ" panose="020B0604030504040204" pitchFamily="50" charset="-128"/>
              </a:rPr>
              <a:t>詳細を見る</a:t>
            </a:r>
          </a:p>
        </p:txBody>
      </p:sp>
      <p:pic>
        <p:nvPicPr>
          <p:cNvPr id="18" name="図 17">
            <a:extLst>
              <a:ext uri="{FF2B5EF4-FFF2-40B4-BE49-F238E27FC236}">
                <a16:creationId xmlns:a16="http://schemas.microsoft.com/office/drawing/2014/main" id="{D50FD4E2-9534-1F64-5C7A-40D9C76298D3}"/>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25000"/>
                    </a14:imgEffect>
                  </a14:imgLayer>
                </a14:imgProps>
              </a:ext>
            </a:extLst>
          </a:blip>
          <a:stretch>
            <a:fillRect/>
          </a:stretch>
        </p:blipFill>
        <p:spPr>
          <a:xfrm>
            <a:off x="6317757" y="4026432"/>
            <a:ext cx="5713167" cy="2052635"/>
          </a:xfrm>
          <a:prstGeom prst="rect">
            <a:avLst/>
          </a:prstGeom>
        </p:spPr>
      </p:pic>
      <p:sp>
        <p:nvSpPr>
          <p:cNvPr id="19" name="正方形/長方形 18">
            <a:extLst>
              <a:ext uri="{FF2B5EF4-FFF2-40B4-BE49-F238E27FC236}">
                <a16:creationId xmlns:a16="http://schemas.microsoft.com/office/drawing/2014/main" id="{2254A22F-5AAD-CCC5-1B8C-22543887B9D5}"/>
              </a:ext>
            </a:extLst>
          </p:cNvPr>
          <p:cNvSpPr/>
          <p:nvPr/>
        </p:nvSpPr>
        <p:spPr>
          <a:xfrm>
            <a:off x="33766" y="937228"/>
            <a:ext cx="918619" cy="22819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20" name="直線矢印コネクタ 19">
            <a:extLst>
              <a:ext uri="{FF2B5EF4-FFF2-40B4-BE49-F238E27FC236}">
                <a16:creationId xmlns:a16="http://schemas.microsoft.com/office/drawing/2014/main" id="{0E1C8F3D-ACE1-BB9A-BB9C-8F0992131F08}"/>
              </a:ext>
            </a:extLst>
          </p:cNvPr>
          <p:cNvCxnSpPr>
            <a:cxnSpLocks/>
          </p:cNvCxnSpPr>
          <p:nvPr/>
        </p:nvCxnSpPr>
        <p:spPr>
          <a:xfrm>
            <a:off x="92034" y="1196543"/>
            <a:ext cx="0" cy="2772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078AB6EB-6B3B-0B21-EC34-1B4203B7A1DB}"/>
              </a:ext>
            </a:extLst>
          </p:cNvPr>
          <p:cNvSpPr txBox="1"/>
          <p:nvPr/>
        </p:nvSpPr>
        <p:spPr>
          <a:xfrm>
            <a:off x="92034" y="3402352"/>
            <a:ext cx="1261884" cy="307777"/>
          </a:xfrm>
          <a:prstGeom prst="rect">
            <a:avLst/>
          </a:prstGeom>
          <a:noFill/>
        </p:spPr>
        <p:txBody>
          <a:bodyPr wrap="none" rtlCol="0">
            <a:spAutoFit/>
          </a:bodyPr>
          <a:lstStyle/>
          <a:p>
            <a:r>
              <a:rPr kumimoji="1" lang="ja-JP" altLang="en-US" sz="1400" dirty="0">
                <a:latin typeface="メイリオ" panose="020B0604030504040204" pitchFamily="50" charset="-128"/>
                <a:ea typeface="メイリオ" panose="020B0604030504040204" pitchFamily="50" charset="-128"/>
              </a:rPr>
              <a:t>検査項目変更</a:t>
            </a:r>
          </a:p>
        </p:txBody>
      </p:sp>
      <p:pic>
        <p:nvPicPr>
          <p:cNvPr id="23" name="図 22">
            <a:extLst>
              <a:ext uri="{FF2B5EF4-FFF2-40B4-BE49-F238E27FC236}">
                <a16:creationId xmlns:a16="http://schemas.microsoft.com/office/drawing/2014/main" id="{46E12C4B-C571-F7BD-01D3-1E95424E1E4B}"/>
              </a:ext>
            </a:extLst>
          </p:cNvPr>
          <p:cNvPicPr>
            <a:picLocks noChangeAspect="1"/>
          </p:cNvPicPr>
          <p:nvPr/>
        </p:nvPicPr>
        <p:blipFill>
          <a:blip r:embed="rId8">
            <a:extLst>
              <a:ext uri="{BEBA8EAE-BF5A-486C-A8C5-ECC9F3942E4B}">
                <a14:imgProps xmlns:a14="http://schemas.microsoft.com/office/drawing/2010/main">
                  <a14:imgLayer r:embed="rId9">
                    <a14:imgEffect>
                      <a14:sharpenSoften amount="25000"/>
                    </a14:imgEffect>
                  </a14:imgLayer>
                </a14:imgProps>
              </a:ext>
            </a:extLst>
          </a:blip>
          <a:stretch>
            <a:fillRect/>
          </a:stretch>
        </p:blipFill>
        <p:spPr>
          <a:xfrm>
            <a:off x="92034" y="4026431"/>
            <a:ext cx="5871039" cy="2238901"/>
          </a:xfrm>
          <a:prstGeom prst="rect">
            <a:avLst/>
          </a:prstGeom>
        </p:spPr>
      </p:pic>
    </p:spTree>
    <p:extLst>
      <p:ext uri="{BB962C8B-B14F-4D97-AF65-F5344CB8AC3E}">
        <p14:creationId xmlns:p14="http://schemas.microsoft.com/office/powerpoint/2010/main" val="2377286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EF4635C0-455B-5A79-56CA-CD6856EA6243}"/>
              </a:ext>
            </a:extLst>
          </p:cNvPr>
          <p:cNvSpPr txBox="1"/>
          <p:nvPr/>
        </p:nvSpPr>
        <p:spPr>
          <a:xfrm>
            <a:off x="-7709" y="-4235"/>
            <a:ext cx="1111202" cy="230832"/>
          </a:xfrm>
          <a:prstGeom prst="rect">
            <a:avLst/>
          </a:prstGeom>
          <a:solidFill>
            <a:schemeClr val="accent5">
              <a:lumMod val="20000"/>
              <a:lumOff val="80000"/>
            </a:schemeClr>
          </a:solidFill>
        </p:spPr>
        <p:txBody>
          <a:bodyPr wrap="none" rtlCol="0">
            <a:spAutoFit/>
          </a:bodyPr>
          <a:lstStyle/>
          <a:p>
            <a:r>
              <a:rPr lang="en-US" altLang="ja-JP" sz="900" dirty="0"/>
              <a:t>ER</a:t>
            </a:r>
            <a:r>
              <a:rPr lang="ja-JP" altLang="en-US" sz="900" dirty="0"/>
              <a:t>データベース図</a:t>
            </a:r>
          </a:p>
        </p:txBody>
      </p:sp>
      <p:graphicFrame>
        <p:nvGraphicFramePr>
          <p:cNvPr id="6" name="表 5">
            <a:extLst>
              <a:ext uri="{FF2B5EF4-FFF2-40B4-BE49-F238E27FC236}">
                <a16:creationId xmlns:a16="http://schemas.microsoft.com/office/drawing/2014/main" id="{359B5937-1A22-1E32-1F14-70FF172643FD}"/>
              </a:ext>
            </a:extLst>
          </p:cNvPr>
          <p:cNvGraphicFramePr>
            <a:graphicFrameLocks noGrp="1"/>
          </p:cNvGraphicFramePr>
          <p:nvPr>
            <p:extLst>
              <p:ext uri="{D42A27DB-BD31-4B8C-83A1-F6EECF244321}">
                <p14:modId xmlns:p14="http://schemas.microsoft.com/office/powerpoint/2010/main" val="1560978820"/>
              </p:ext>
            </p:extLst>
          </p:nvPr>
        </p:nvGraphicFramePr>
        <p:xfrm>
          <a:off x="6148150" y="533400"/>
          <a:ext cx="1408793" cy="3383280"/>
        </p:xfrm>
        <a:graphic>
          <a:graphicData uri="http://schemas.openxmlformats.org/drawingml/2006/table">
            <a:tbl>
              <a:tblPr firstRow="1" bandRow="1">
                <a:tableStyleId>{5FD0F851-EC5A-4D38-B0AD-8093EC10F338}</a:tableStyleId>
              </a:tblPr>
              <a:tblGrid>
                <a:gridCol w="1408793">
                  <a:extLst>
                    <a:ext uri="{9D8B030D-6E8A-4147-A177-3AD203B41FA5}">
                      <a16:colId xmlns:a16="http://schemas.microsoft.com/office/drawing/2014/main" val="2498636709"/>
                    </a:ext>
                  </a:extLst>
                </a:gridCol>
              </a:tblGrid>
              <a:tr h="190709">
                <a:tc>
                  <a:txBody>
                    <a:bodyPr/>
                    <a:lstStyle/>
                    <a:p>
                      <a:pPr algn="ctr"/>
                      <a:r>
                        <a:rPr kumimoji="1" lang="ja-JP" altLang="en-US" sz="800" dirty="0"/>
                        <a:t>患者の体内デバイス情報</a:t>
                      </a:r>
                      <a:endParaRPr kumimoji="1" lang="en-US" altLang="ja-JP" sz="800" dirty="0"/>
                    </a:p>
                    <a:p>
                      <a:pPr algn="ctr"/>
                      <a:r>
                        <a:rPr kumimoji="1" lang="en-US" altLang="ja-JP" sz="800" dirty="0"/>
                        <a:t>(</a:t>
                      </a:r>
                      <a:r>
                        <a:rPr kumimoji="1" lang="en-US" altLang="ja-JP" sz="800" dirty="0" err="1"/>
                        <a:t>PatientDevice</a:t>
                      </a:r>
                      <a:r>
                        <a:rPr kumimoji="1" lang="en-US" altLang="ja-JP" sz="800" dirty="0"/>
                        <a:t>)</a:t>
                      </a:r>
                      <a:endParaRPr kumimoji="1" lang="ja-JP" altLang="en-US" sz="800" dirty="0"/>
                    </a:p>
                  </a:txBody>
                  <a:tcPr/>
                </a:tc>
                <a:extLst>
                  <a:ext uri="{0D108BD9-81ED-4DB2-BD59-A6C34878D82A}">
                    <a16:rowId xmlns:a16="http://schemas.microsoft.com/office/drawing/2014/main" val="1086947316"/>
                  </a:ext>
                </a:extLst>
              </a:tr>
              <a:tr h="299685">
                <a:tc>
                  <a:txBody>
                    <a:bodyPr/>
                    <a:lstStyle/>
                    <a:p>
                      <a:pPr algn="ctr"/>
                      <a:r>
                        <a:rPr kumimoji="1" lang="en-US" altLang="ja-JP" sz="800" dirty="0"/>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(Generated Value)</a:t>
                      </a:r>
                    </a:p>
                  </a:txBody>
                  <a:tcPr/>
                </a:tc>
                <a:extLst>
                  <a:ext uri="{0D108BD9-81ED-4DB2-BD59-A6C34878D82A}">
                    <a16:rowId xmlns:a16="http://schemas.microsoft.com/office/drawing/2014/main" val="550375115"/>
                  </a:ext>
                </a:extLst>
              </a:tr>
              <a:tr h="299685">
                <a:tc>
                  <a:txBody>
                    <a:bodyPr/>
                    <a:lstStyle/>
                    <a:p>
                      <a:pPr algn="ctr"/>
                      <a:r>
                        <a:rPr kumimoji="1" lang="ja-JP" altLang="en-US" sz="800" dirty="0"/>
                        <a:t>添付文書承認番号</a:t>
                      </a:r>
                      <a:endParaRPr kumimoji="1" lang="en-US" altLang="ja-JP" sz="800" dirty="0"/>
                    </a:p>
                    <a:p>
                      <a:pPr algn="ctr"/>
                      <a:r>
                        <a:rPr kumimoji="1" lang="en-US" altLang="ja-JP" sz="800" dirty="0"/>
                        <a:t>(String </a:t>
                      </a:r>
                      <a:r>
                        <a:rPr kumimoji="1" lang="en-US" altLang="ja-JP" sz="800" dirty="0" err="1"/>
                        <a:t>approvalNumber</a:t>
                      </a:r>
                      <a:r>
                        <a:rPr kumimoji="1" lang="en-US" altLang="ja-JP" sz="800" dirty="0"/>
                        <a:t>)</a:t>
                      </a:r>
                    </a:p>
                    <a:p>
                      <a:pPr algn="ct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766513052"/>
                  </a:ext>
                </a:extLst>
              </a:tr>
              <a:tr h="299685">
                <a:tc>
                  <a:txBody>
                    <a:bodyPr/>
                    <a:lstStyle/>
                    <a:p>
                      <a:pPr algn="ctr"/>
                      <a:r>
                        <a:rPr kumimoji="1" lang="ja-JP" altLang="en-US" sz="800" dirty="0"/>
                        <a:t>販売名</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a:t>
                      </a:r>
                      <a:r>
                        <a:rPr kumimoji="1" lang="en-US" altLang="ja-JP" sz="800" dirty="0" err="1"/>
                        <a:t>deviceName</a:t>
                      </a:r>
                      <a:r>
                        <a:rPr kumimoji="1" lang="en-US" altLang="ja-JP" sz="800" dirty="0"/>
                        <a:t>)</a:t>
                      </a:r>
                      <a:endParaRPr kumimoji="1" lang="ja-JP" altLang="en-US" sz="800" dirty="0"/>
                    </a:p>
                  </a:txBody>
                  <a:tcPr/>
                </a:tc>
                <a:extLst>
                  <a:ext uri="{0D108BD9-81ED-4DB2-BD59-A6C34878D82A}">
                    <a16:rowId xmlns:a16="http://schemas.microsoft.com/office/drawing/2014/main" val="3641743956"/>
                  </a:ext>
                </a:extLst>
              </a:tr>
              <a:tr h="299685">
                <a:tc>
                  <a:txBody>
                    <a:bodyPr/>
                    <a:lstStyle/>
                    <a:p>
                      <a:pPr algn="ctr"/>
                      <a:r>
                        <a:rPr kumimoji="1" lang="ja-JP" altLang="en-US" sz="800" dirty="0"/>
                        <a:t>患者</a:t>
                      </a:r>
                      <a:r>
                        <a:rPr kumimoji="1" lang="en-US" altLang="ja-JP" sz="800" dirty="0"/>
                        <a:t>ID(8</a:t>
                      </a:r>
                      <a:r>
                        <a:rPr kumimoji="1" lang="ja-JP" altLang="en-US" sz="800" dirty="0"/>
                        <a:t>桁</a:t>
                      </a:r>
                      <a:r>
                        <a:rPr kumimoji="1" lang="en-US" altLang="ja-JP" sz="800" dirty="0"/>
                        <a:t>)</a:t>
                      </a:r>
                    </a:p>
                    <a:p>
                      <a:pPr algn="ctr"/>
                      <a:r>
                        <a:rPr kumimoji="1" lang="en-US" altLang="ja-JP" sz="800" dirty="0"/>
                        <a:t>(Integer </a:t>
                      </a:r>
                      <a:r>
                        <a:rPr kumimoji="1" lang="en-US" altLang="ja-JP" sz="800" dirty="0" err="1"/>
                        <a:t>patientId</a:t>
                      </a:r>
                      <a:r>
                        <a:rPr kumimoji="1" lang="en-US" altLang="ja-JP" sz="800" dirty="0"/>
                        <a:t>)</a:t>
                      </a:r>
                    </a:p>
                    <a:p>
                      <a:pPr algn="ct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3423742562"/>
                  </a:ext>
                </a:extLst>
              </a:tr>
              <a:tr h="19070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800" dirty="0"/>
                        <a:t>埋込日付</a:t>
                      </a:r>
                      <a:endParaRPr lang="en-US" altLang="ja-JP" sz="800" dirty="0"/>
                    </a:p>
                    <a:p>
                      <a:pPr algn="ctr"/>
                      <a:r>
                        <a:rPr kumimoji="1" lang="en-US" altLang="ja-JP" sz="800" dirty="0"/>
                        <a:t>(</a:t>
                      </a:r>
                      <a:r>
                        <a:rPr kumimoji="1" lang="en-US" altLang="ja-JP" sz="800" dirty="0" err="1"/>
                        <a:t>LocalDate</a:t>
                      </a:r>
                      <a:r>
                        <a:rPr kumimoji="1" lang="en-US" altLang="ja-JP" sz="800" dirty="0"/>
                        <a:t>  </a:t>
                      </a:r>
                      <a:r>
                        <a:rPr kumimoji="1" lang="en-US" altLang="ja-JP" sz="800" dirty="0" err="1"/>
                        <a:t>implantedAt</a:t>
                      </a:r>
                      <a:r>
                        <a:rPr kumimoji="1" lang="en-US" altLang="ja-JP" sz="800" dirty="0"/>
                        <a:t>)</a:t>
                      </a:r>
                    </a:p>
                  </a:txBody>
                  <a:tcPr/>
                </a:tc>
                <a:extLst>
                  <a:ext uri="{0D108BD9-81ED-4DB2-BD59-A6C34878D82A}">
                    <a16:rowId xmlns:a16="http://schemas.microsoft.com/office/drawing/2014/main" val="1206475941"/>
                  </a:ext>
                </a:extLst>
              </a:tr>
              <a:tr h="190709">
                <a:tc>
                  <a:txBody>
                    <a:bodyPr/>
                    <a:lstStyle/>
                    <a:p>
                      <a:pPr algn="ctr"/>
                      <a:r>
                        <a:rPr kumimoji="1" lang="ja-JP" altLang="en-US" sz="800" dirty="0"/>
                        <a:t>登録日時</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a:t>
                      </a:r>
                      <a:r>
                        <a:rPr kumimoji="1" lang="en-US" altLang="ja-JP" sz="800" dirty="0" err="1"/>
                        <a:t>LocalDate</a:t>
                      </a:r>
                      <a:r>
                        <a:rPr kumimoji="1" lang="en-US" altLang="ja-JP" sz="800" dirty="0"/>
                        <a:t> </a:t>
                      </a:r>
                      <a:r>
                        <a:rPr kumimoji="1" lang="en-US" altLang="ja-JP" sz="800" dirty="0" err="1"/>
                        <a:t>createdAt</a:t>
                      </a:r>
                      <a:r>
                        <a:rPr kumimoji="1" lang="en-US" altLang="ja-JP" sz="800" dirty="0"/>
                        <a:t>)</a:t>
                      </a:r>
                      <a:endParaRPr kumimoji="1" lang="ja-JP" altLang="en-US" sz="800" dirty="0"/>
                    </a:p>
                  </a:txBody>
                  <a:tcPr/>
                </a:tc>
                <a:extLst>
                  <a:ext uri="{0D108BD9-81ED-4DB2-BD59-A6C34878D82A}">
                    <a16:rowId xmlns:a16="http://schemas.microsoft.com/office/drawing/2014/main" val="2382824070"/>
                  </a:ext>
                </a:extLst>
              </a:tr>
              <a:tr h="190709">
                <a:tc>
                  <a:txBody>
                    <a:bodyPr/>
                    <a:lstStyle/>
                    <a:p>
                      <a:pPr algn="ctr"/>
                      <a:r>
                        <a:rPr kumimoji="1" lang="ja-JP" altLang="en-US" sz="800" dirty="0"/>
                        <a:t>更新日時</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a:t>
                      </a:r>
                      <a:r>
                        <a:rPr kumimoji="1" lang="en-US" altLang="ja-JP" sz="800" dirty="0" err="1"/>
                        <a:t>LocalDate</a:t>
                      </a:r>
                      <a:r>
                        <a:rPr kumimoji="1" lang="en-US" altLang="ja-JP" sz="800" dirty="0"/>
                        <a:t> </a:t>
                      </a:r>
                      <a:r>
                        <a:rPr kumimoji="1" lang="en-US" altLang="ja-JP" sz="800" dirty="0" err="1"/>
                        <a:t>updatedAt</a:t>
                      </a:r>
                      <a:r>
                        <a:rPr kumimoji="1" lang="en-US" altLang="ja-JP" sz="800" dirty="0"/>
                        <a:t>)</a:t>
                      </a:r>
                    </a:p>
                  </a:txBody>
                  <a:tcPr/>
                </a:tc>
                <a:extLst>
                  <a:ext uri="{0D108BD9-81ED-4DB2-BD59-A6C34878D82A}">
                    <a16:rowId xmlns:a16="http://schemas.microsoft.com/office/drawing/2014/main" val="1032496743"/>
                  </a:ext>
                </a:extLst>
              </a:tr>
              <a:tr h="190709">
                <a:tc>
                  <a:txBody>
                    <a:bodyPr/>
                    <a:lstStyle/>
                    <a:p>
                      <a:pPr algn="ctr"/>
                      <a:r>
                        <a:rPr kumimoji="1" lang="ja-JP" altLang="en-US" sz="800" dirty="0"/>
                        <a:t>削除されたか</a:t>
                      </a:r>
                      <a:endParaRPr kumimoji="1" lang="en-US" altLang="ja-JP" sz="800" dirty="0"/>
                    </a:p>
                    <a:p>
                      <a:pPr algn="ctr"/>
                      <a:r>
                        <a:rPr kumimoji="1" lang="ja-JP" altLang="en-US" sz="800" dirty="0"/>
                        <a:t>（現役：</a:t>
                      </a:r>
                      <a:r>
                        <a:rPr kumimoji="1" lang="en-US" altLang="ja-JP" sz="800" dirty="0"/>
                        <a:t>0</a:t>
                      </a:r>
                      <a:r>
                        <a:rPr kumimoji="1" lang="ja-JP" altLang="en-US" sz="800" dirty="0"/>
                        <a:t>、削除後：</a:t>
                      </a:r>
                      <a:r>
                        <a:rPr kumimoji="1" lang="en-US" altLang="ja-JP" sz="800" dirty="0"/>
                        <a:t>1</a:t>
                      </a:r>
                      <a:r>
                        <a:rPr kumimoji="1" lang="ja-JP" altLang="en-US" sz="800" dirty="0"/>
                        <a:t>）</a:t>
                      </a:r>
                      <a:endParaRPr kumimoji="1" lang="en-US" altLang="ja-JP" sz="800" dirty="0"/>
                    </a:p>
                    <a:p>
                      <a:pPr algn="ctr"/>
                      <a:r>
                        <a:rPr kumimoji="1" lang="en-US" altLang="ja-JP" sz="800" dirty="0"/>
                        <a:t>Integer </a:t>
                      </a:r>
                      <a:r>
                        <a:rPr kumimoji="1" lang="en-US" altLang="ja-JP" sz="800" dirty="0" err="1"/>
                        <a:t>deleteFlag</a:t>
                      </a:r>
                      <a:endParaRPr kumimoji="1" lang="ja-JP" altLang="en-US" sz="800" dirty="0"/>
                    </a:p>
                  </a:txBody>
                  <a:tcPr/>
                </a:tc>
                <a:extLst>
                  <a:ext uri="{0D108BD9-81ED-4DB2-BD59-A6C34878D82A}">
                    <a16:rowId xmlns:a16="http://schemas.microsoft.com/office/drawing/2014/main" val="4090797679"/>
                  </a:ext>
                </a:extLst>
              </a:tr>
            </a:tbl>
          </a:graphicData>
        </a:graphic>
      </p:graphicFrame>
      <p:graphicFrame>
        <p:nvGraphicFramePr>
          <p:cNvPr id="7" name="表 5">
            <a:extLst>
              <a:ext uri="{FF2B5EF4-FFF2-40B4-BE49-F238E27FC236}">
                <a16:creationId xmlns:a16="http://schemas.microsoft.com/office/drawing/2014/main" id="{B5532DDE-D280-4819-31A2-65D44C145841}"/>
              </a:ext>
            </a:extLst>
          </p:cNvPr>
          <p:cNvGraphicFramePr>
            <a:graphicFrameLocks noGrp="1"/>
          </p:cNvGraphicFramePr>
          <p:nvPr>
            <p:extLst>
              <p:ext uri="{D42A27DB-BD31-4B8C-83A1-F6EECF244321}">
                <p14:modId xmlns:p14="http://schemas.microsoft.com/office/powerpoint/2010/main" val="1895163087"/>
              </p:ext>
            </p:extLst>
          </p:nvPr>
        </p:nvGraphicFramePr>
        <p:xfrm>
          <a:off x="7916392" y="528320"/>
          <a:ext cx="1863031" cy="5256472"/>
        </p:xfrm>
        <a:graphic>
          <a:graphicData uri="http://schemas.openxmlformats.org/drawingml/2006/table">
            <a:tbl>
              <a:tblPr firstRow="1" bandRow="1">
                <a:tableStyleId>{5FD0F851-EC5A-4D38-B0AD-8093EC10F338}</a:tableStyleId>
              </a:tblPr>
              <a:tblGrid>
                <a:gridCol w="1863031">
                  <a:extLst>
                    <a:ext uri="{9D8B030D-6E8A-4147-A177-3AD203B41FA5}">
                      <a16:colId xmlns:a16="http://schemas.microsoft.com/office/drawing/2014/main" val="2498636709"/>
                    </a:ext>
                  </a:extLst>
                </a:gridCol>
              </a:tblGrid>
              <a:tr h="347316">
                <a:tc>
                  <a:txBody>
                    <a:bodyPr/>
                    <a:lstStyle/>
                    <a:p>
                      <a:pPr algn="ctr"/>
                      <a:r>
                        <a:rPr kumimoji="1" lang="ja-JP" altLang="en-US" sz="800" dirty="0"/>
                        <a:t>デバイスの添付文書情報</a:t>
                      </a:r>
                      <a:endParaRPr kumimoji="1" lang="en-US" altLang="ja-JP" sz="800" dirty="0"/>
                    </a:p>
                    <a:p>
                      <a:pPr algn="ctr"/>
                      <a:r>
                        <a:rPr kumimoji="1" lang="en-US" altLang="ja-JP" sz="800" dirty="0"/>
                        <a:t>(</a:t>
                      </a:r>
                      <a:r>
                        <a:rPr kumimoji="1" lang="en-US" altLang="ja-JP" sz="800" dirty="0" err="1"/>
                        <a:t>PackageInsert</a:t>
                      </a:r>
                      <a:r>
                        <a:rPr kumimoji="1" lang="en-US" altLang="ja-JP" sz="800" dirty="0"/>
                        <a:t>)</a:t>
                      </a:r>
                      <a:endParaRPr kumimoji="1" lang="ja-JP" altLang="en-US" sz="800" dirty="0"/>
                    </a:p>
                  </a:txBody>
                  <a:tcPr/>
                </a:tc>
                <a:extLst>
                  <a:ext uri="{0D108BD9-81ED-4DB2-BD59-A6C34878D82A}">
                    <a16:rowId xmlns:a16="http://schemas.microsoft.com/office/drawing/2014/main" val="1086947316"/>
                  </a:ext>
                </a:extLst>
              </a:tr>
              <a:tr h="347316">
                <a:tc>
                  <a:txBody>
                    <a:bodyPr/>
                    <a:lstStyle/>
                    <a:p>
                      <a:pPr algn="ctr"/>
                      <a:r>
                        <a:rPr kumimoji="1" lang="en-US" altLang="ja-JP" sz="800" dirty="0"/>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(Generated Value)</a:t>
                      </a:r>
                    </a:p>
                  </a:txBody>
                  <a:tcPr/>
                </a:tc>
                <a:extLst>
                  <a:ext uri="{0D108BD9-81ED-4DB2-BD59-A6C34878D82A}">
                    <a16:rowId xmlns:a16="http://schemas.microsoft.com/office/drawing/2014/main" val="550375115"/>
                  </a:ext>
                </a:extLst>
              </a:tr>
              <a:tr h="473612">
                <a:tc>
                  <a:txBody>
                    <a:bodyPr/>
                    <a:lstStyle/>
                    <a:p>
                      <a:pPr algn="ctr"/>
                      <a:r>
                        <a:rPr kumimoji="1" lang="ja-JP" altLang="en-US" sz="800" dirty="0"/>
                        <a:t>承認番号</a:t>
                      </a:r>
                      <a:endParaRPr kumimoji="1" lang="en-US" altLang="ja-JP" sz="800" dirty="0"/>
                    </a:p>
                    <a:p>
                      <a:pPr algn="ctr"/>
                      <a:r>
                        <a:rPr kumimoji="1" lang="en-US" altLang="ja-JP" sz="800" dirty="0"/>
                        <a:t>(String </a:t>
                      </a:r>
                      <a:r>
                        <a:rPr kumimoji="1" lang="en-US" altLang="ja-JP" sz="800" dirty="0" err="1"/>
                        <a:t>approvalNumber</a:t>
                      </a:r>
                      <a:r>
                        <a:rPr kumimoji="1" lang="en-US" altLang="ja-JP" sz="800" dirty="0"/>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err="1">
                          <a:solidFill>
                            <a:srgbClr val="FF0000"/>
                          </a:solidFill>
                        </a:rPr>
                        <a:t>NotNull</a:t>
                      </a:r>
                      <a:r>
                        <a:rPr kumimoji="1" lang="ja-JP" altLang="en-US" sz="800" dirty="0">
                          <a:solidFill>
                            <a:srgbClr val="FF0000"/>
                          </a:solidFill>
                        </a:rPr>
                        <a:t>制約</a:t>
                      </a:r>
                    </a:p>
                  </a:txBody>
                  <a:tcPr/>
                </a:tc>
                <a:extLst>
                  <a:ext uri="{0D108BD9-81ED-4DB2-BD59-A6C34878D82A}">
                    <a16:rowId xmlns:a16="http://schemas.microsoft.com/office/drawing/2014/main" val="3423742562"/>
                  </a:ext>
                </a:extLst>
              </a:tr>
              <a:tr h="473612">
                <a:tc>
                  <a:txBody>
                    <a:bodyPr/>
                    <a:lstStyle/>
                    <a:p>
                      <a:pPr algn="ctr"/>
                      <a:r>
                        <a:rPr kumimoji="1" lang="en-US" altLang="ja-JP" sz="800" dirty="0"/>
                        <a:t>JMDN</a:t>
                      </a:r>
                      <a:r>
                        <a:rPr kumimoji="1" lang="ja-JP" altLang="en-US" sz="800" dirty="0"/>
                        <a:t>コード</a:t>
                      </a:r>
                      <a:endParaRPr kumimoji="1" lang="en-US" altLang="ja-JP" sz="800" dirty="0"/>
                    </a:p>
                    <a:p>
                      <a:pPr algn="ctr"/>
                      <a:r>
                        <a:rPr kumimoji="1" lang="en-US" altLang="ja-JP" sz="800" dirty="0"/>
                        <a:t>(String </a:t>
                      </a:r>
                      <a:r>
                        <a:rPr kumimoji="1" lang="en-US" altLang="ja-JP" sz="800" dirty="0" err="1"/>
                        <a:t>JmdnCode</a:t>
                      </a:r>
                      <a:r>
                        <a:rPr kumimoji="1" lang="en-US" altLang="ja-JP" sz="800" dirty="0"/>
                        <a:t>)</a:t>
                      </a:r>
                    </a:p>
                    <a:p>
                      <a:pPr algn="ct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1091386268"/>
                  </a:ext>
                </a:extLst>
              </a:tr>
              <a:tr h="473612">
                <a:tc>
                  <a:txBody>
                    <a:bodyPr/>
                    <a:lstStyle/>
                    <a:p>
                      <a:pPr algn="ctr"/>
                      <a:r>
                        <a:rPr kumimoji="1" lang="ja-JP" altLang="en-US" sz="800" dirty="0"/>
                        <a:t>販売名</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a:t>
                      </a:r>
                      <a:r>
                        <a:rPr kumimoji="1" lang="en-US" altLang="ja-JP" sz="800" dirty="0" err="1"/>
                        <a:t>deviceName</a:t>
                      </a:r>
                      <a:r>
                        <a:rPr kumimoji="1" lang="en-US" altLang="ja-JP" sz="800" dirty="0"/>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err="1">
                          <a:solidFill>
                            <a:srgbClr val="FF0000"/>
                          </a:solidFill>
                        </a:rPr>
                        <a:t>NotNull</a:t>
                      </a:r>
                      <a:r>
                        <a:rPr kumimoji="1" lang="ja-JP" altLang="en-US" sz="800" dirty="0">
                          <a:solidFill>
                            <a:srgbClr val="FF0000"/>
                          </a:solidFill>
                        </a:rPr>
                        <a:t>制約</a:t>
                      </a:r>
                    </a:p>
                  </a:txBody>
                  <a:tcPr/>
                </a:tc>
                <a:extLst>
                  <a:ext uri="{0D108BD9-81ED-4DB2-BD59-A6C34878D82A}">
                    <a16:rowId xmlns:a16="http://schemas.microsoft.com/office/drawing/2014/main" val="1798082540"/>
                  </a:ext>
                </a:extLst>
              </a:tr>
              <a:tr h="34731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solidFill>
                            <a:schemeClr val="tx1"/>
                          </a:solidFill>
                        </a:rPr>
                        <a:t>MR</a:t>
                      </a:r>
                      <a:r>
                        <a:rPr kumimoji="1" lang="ja-JP" altLang="en-US" sz="800" dirty="0">
                          <a:solidFill>
                            <a:schemeClr val="tx1"/>
                          </a:solidFill>
                        </a:rPr>
                        <a:t>検査の可否</a:t>
                      </a:r>
                      <a:endParaRPr kumimoji="1" lang="en-US" altLang="ja-JP" sz="800" dirty="0">
                        <a:solidFill>
                          <a:schemeClr val="tx1"/>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a:t>
                      </a:r>
                      <a:r>
                        <a:rPr kumimoji="1" lang="en-US" altLang="ja-JP" sz="800" dirty="0" err="1"/>
                        <a:t>acceptabilityOfMrExam</a:t>
                      </a:r>
                      <a:r>
                        <a:rPr kumimoji="1" lang="en-US" altLang="ja-JP" sz="800" dirty="0"/>
                        <a:t>)</a:t>
                      </a:r>
                      <a:endParaRPr kumimoji="1" lang="ja-JP" altLang="en-US" sz="800" dirty="0"/>
                    </a:p>
                  </a:txBody>
                  <a:tcPr/>
                </a:tc>
                <a:extLst>
                  <a:ext uri="{0D108BD9-81ED-4DB2-BD59-A6C34878D82A}">
                    <a16:rowId xmlns:a16="http://schemas.microsoft.com/office/drawing/2014/main" val="3767644783"/>
                  </a:ext>
                </a:extLst>
              </a:tr>
              <a:tr h="473612">
                <a:tc>
                  <a:txBody>
                    <a:bodyPr/>
                    <a:lstStyle/>
                    <a:p>
                      <a:pPr algn="ctr"/>
                      <a:r>
                        <a:rPr kumimoji="1" lang="ja-JP" altLang="en-US" sz="800" dirty="0"/>
                        <a:t>マンモ</a:t>
                      </a:r>
                      <a:endParaRPr kumimoji="1" lang="en-US" altLang="ja-JP" sz="800" dirty="0"/>
                    </a:p>
                    <a:p>
                      <a:pPr algn="ctr"/>
                      <a:r>
                        <a:rPr kumimoji="1" lang="en-US" altLang="ja-JP" sz="800" dirty="0"/>
                        <a:t>(String </a:t>
                      </a:r>
                      <a:r>
                        <a:rPr kumimoji="1" lang="en-US" altLang="ja-JP" sz="800" dirty="0" err="1"/>
                        <a:t>acceptabilityOfManmaExam</a:t>
                      </a:r>
                      <a:r>
                        <a:rPr kumimoji="1" lang="en-US" altLang="ja-JP" sz="800" dirty="0"/>
                        <a:t>)</a:t>
                      </a:r>
                      <a:endParaRPr kumimoji="1" lang="ja-JP" altLang="en-US" sz="800" dirty="0"/>
                    </a:p>
                  </a:txBody>
                  <a:tcPr/>
                </a:tc>
                <a:extLst>
                  <a:ext uri="{0D108BD9-81ED-4DB2-BD59-A6C34878D82A}">
                    <a16:rowId xmlns:a16="http://schemas.microsoft.com/office/drawing/2014/main" val="682794317"/>
                  </a:ext>
                </a:extLst>
              </a:tr>
              <a:tr h="473612">
                <a:tc>
                  <a:txBody>
                    <a:bodyPr/>
                    <a:lstStyle/>
                    <a:p>
                      <a:pPr algn="ctr"/>
                      <a:r>
                        <a:rPr kumimoji="1" lang="ja-JP" altLang="en-US" sz="800" dirty="0"/>
                        <a:t>一般検査</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a:t>
                      </a:r>
                      <a:r>
                        <a:rPr kumimoji="1" lang="en-US" altLang="ja-JP" sz="800" dirty="0" err="1"/>
                        <a:t>acceptabilityOfXrayExam</a:t>
                      </a:r>
                      <a:r>
                        <a:rPr kumimoji="1" lang="en-US" altLang="ja-JP" sz="800" dirty="0"/>
                        <a:t>)</a:t>
                      </a:r>
                      <a:endParaRPr kumimoji="1" lang="ja-JP" altLang="en-US" sz="800" dirty="0"/>
                    </a:p>
                  </a:txBody>
                  <a:tcPr/>
                </a:tc>
                <a:extLst>
                  <a:ext uri="{0D108BD9-81ED-4DB2-BD59-A6C34878D82A}">
                    <a16:rowId xmlns:a16="http://schemas.microsoft.com/office/drawing/2014/main" val="655662800"/>
                  </a:ext>
                </a:extLst>
              </a:tr>
              <a:tr h="347316">
                <a:tc>
                  <a:txBody>
                    <a:bodyPr/>
                    <a:lstStyle/>
                    <a:p>
                      <a:pPr algn="ctr"/>
                      <a:r>
                        <a:rPr kumimoji="1" lang="en-US" altLang="ja-JP" sz="800" dirty="0"/>
                        <a:t>CT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a:t>
                      </a:r>
                      <a:r>
                        <a:rPr kumimoji="1" lang="en-US" altLang="ja-JP" sz="800" dirty="0" err="1"/>
                        <a:t>acceptabilityOfCtExam</a:t>
                      </a:r>
                      <a:r>
                        <a:rPr kumimoji="1" lang="en-US" altLang="ja-JP" sz="800" dirty="0"/>
                        <a:t>)</a:t>
                      </a:r>
                      <a:endParaRPr kumimoji="1" lang="ja-JP" altLang="en-US" sz="800" dirty="0"/>
                    </a:p>
                  </a:txBody>
                  <a:tcPr/>
                </a:tc>
                <a:extLst>
                  <a:ext uri="{0D108BD9-81ED-4DB2-BD59-A6C34878D82A}">
                    <a16:rowId xmlns:a16="http://schemas.microsoft.com/office/drawing/2014/main" val="3691300870"/>
                  </a:ext>
                </a:extLst>
              </a:tr>
              <a:tr h="347316">
                <a:tc>
                  <a:txBody>
                    <a:bodyPr/>
                    <a:lstStyle/>
                    <a:p>
                      <a:pPr algn="ctr"/>
                      <a:r>
                        <a:rPr kumimoji="1" lang="en-US" altLang="ja-JP" sz="800" dirty="0"/>
                        <a:t>TV</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a:t>
                      </a:r>
                      <a:r>
                        <a:rPr kumimoji="1" lang="en-US" altLang="ja-JP" sz="800" dirty="0" err="1"/>
                        <a:t>acceptabilityOfTvExam</a:t>
                      </a:r>
                      <a:r>
                        <a:rPr kumimoji="1" lang="en-US" altLang="ja-JP" sz="800" dirty="0"/>
                        <a:t>)</a:t>
                      </a:r>
                      <a:endParaRPr kumimoji="1" lang="ja-JP" altLang="en-US" sz="800" dirty="0"/>
                    </a:p>
                  </a:txBody>
                  <a:tcPr/>
                </a:tc>
                <a:extLst>
                  <a:ext uri="{0D108BD9-81ED-4DB2-BD59-A6C34878D82A}">
                    <a16:rowId xmlns:a16="http://schemas.microsoft.com/office/drawing/2014/main" val="3929861524"/>
                  </a:ext>
                </a:extLst>
              </a:tr>
              <a:tr h="347316">
                <a:tc>
                  <a:txBody>
                    <a:bodyPr/>
                    <a:lstStyle/>
                    <a:p>
                      <a:pPr algn="ctr"/>
                      <a:r>
                        <a:rPr kumimoji="1" lang="ja-JP" altLang="en-US" sz="800" dirty="0"/>
                        <a:t>登録日時</a:t>
                      </a:r>
                      <a:endParaRPr kumimoji="1" lang="en-US" altLang="ja-JP" sz="800" dirty="0"/>
                    </a:p>
                    <a:p>
                      <a:pPr algn="ctr"/>
                      <a:r>
                        <a:rPr kumimoji="1" lang="en-US" altLang="ja-JP" sz="800" dirty="0"/>
                        <a:t>(</a:t>
                      </a:r>
                      <a:r>
                        <a:rPr kumimoji="1" lang="en-US" altLang="ja-JP" sz="800" dirty="0" err="1"/>
                        <a:t>LocalDate</a:t>
                      </a:r>
                      <a:r>
                        <a:rPr kumimoji="1" lang="en-US" altLang="ja-JP" sz="800" dirty="0"/>
                        <a:t> </a:t>
                      </a:r>
                      <a:r>
                        <a:rPr kumimoji="1" lang="en-US" altLang="ja-JP" sz="800" dirty="0" err="1"/>
                        <a:t>createdAt</a:t>
                      </a:r>
                      <a:r>
                        <a:rPr kumimoji="1" lang="en-US" altLang="ja-JP" sz="800" dirty="0"/>
                        <a:t>)</a:t>
                      </a:r>
                      <a:endParaRPr kumimoji="1" lang="ja-JP" altLang="en-US" sz="800" dirty="0"/>
                    </a:p>
                  </a:txBody>
                  <a:tcPr/>
                </a:tc>
                <a:extLst>
                  <a:ext uri="{0D108BD9-81ED-4DB2-BD59-A6C34878D82A}">
                    <a16:rowId xmlns:a16="http://schemas.microsoft.com/office/drawing/2014/main" val="4169688340"/>
                  </a:ext>
                </a:extLst>
              </a:tr>
              <a:tr h="347316">
                <a:tc>
                  <a:txBody>
                    <a:bodyPr/>
                    <a:lstStyle/>
                    <a:p>
                      <a:pPr algn="ctr"/>
                      <a:r>
                        <a:rPr kumimoji="1" lang="ja-JP" altLang="en-US" sz="800" dirty="0"/>
                        <a:t>更新日時</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a:t>
                      </a:r>
                      <a:r>
                        <a:rPr kumimoji="1" lang="en-US" altLang="ja-JP" sz="800" dirty="0" err="1"/>
                        <a:t>LocalDate</a:t>
                      </a:r>
                      <a:r>
                        <a:rPr kumimoji="1" lang="en-US" altLang="ja-JP" sz="800" dirty="0"/>
                        <a:t> </a:t>
                      </a:r>
                      <a:r>
                        <a:rPr kumimoji="1" lang="en-US" altLang="ja-JP" sz="800" dirty="0" err="1"/>
                        <a:t>updatedAt</a:t>
                      </a:r>
                      <a:r>
                        <a:rPr kumimoji="1" lang="en-US" altLang="ja-JP" sz="800" dirty="0"/>
                        <a:t>)</a:t>
                      </a:r>
                      <a:endParaRPr kumimoji="1" lang="ja-JP" altLang="en-US" sz="800" dirty="0"/>
                    </a:p>
                  </a:txBody>
                  <a:tcPr/>
                </a:tc>
                <a:extLst>
                  <a:ext uri="{0D108BD9-81ED-4DB2-BD59-A6C34878D82A}">
                    <a16:rowId xmlns:a16="http://schemas.microsoft.com/office/drawing/2014/main" val="3056471328"/>
                  </a:ext>
                </a:extLst>
              </a:tr>
              <a:tr h="347316">
                <a:tc>
                  <a:txBody>
                    <a:bodyPr/>
                    <a:lstStyle/>
                    <a:p>
                      <a:pPr algn="ctr"/>
                      <a:r>
                        <a:rPr kumimoji="1" lang="ja-JP" altLang="en-US" sz="800" dirty="0"/>
                        <a:t>削除されたか</a:t>
                      </a:r>
                      <a:endParaRPr kumimoji="1" lang="en-US" altLang="ja-JP" sz="800" dirty="0"/>
                    </a:p>
                    <a:p>
                      <a:pPr algn="ctr"/>
                      <a:r>
                        <a:rPr kumimoji="1" lang="ja-JP" altLang="en-US" sz="800" dirty="0"/>
                        <a:t>（現役：</a:t>
                      </a:r>
                      <a:r>
                        <a:rPr kumimoji="1" lang="en-US" altLang="ja-JP" sz="800" dirty="0"/>
                        <a:t>0</a:t>
                      </a:r>
                      <a:r>
                        <a:rPr kumimoji="1" lang="ja-JP" altLang="en-US" sz="800" dirty="0"/>
                        <a:t>、削除後：</a:t>
                      </a:r>
                      <a:r>
                        <a:rPr kumimoji="1" lang="en-US" altLang="ja-JP" sz="800" dirty="0"/>
                        <a:t>1</a:t>
                      </a:r>
                      <a:r>
                        <a:rPr kumimoji="1" lang="ja-JP" altLang="en-US" sz="800" dirty="0"/>
                        <a:t>）</a:t>
                      </a:r>
                      <a:endParaRPr kumimoji="1" lang="en-US" altLang="ja-JP" sz="800" dirty="0"/>
                    </a:p>
                    <a:p>
                      <a:pPr algn="ctr"/>
                      <a:r>
                        <a:rPr kumimoji="1" lang="en-US" altLang="ja-JP" sz="800" dirty="0"/>
                        <a:t>Integer </a:t>
                      </a:r>
                      <a:r>
                        <a:rPr kumimoji="1" lang="en-US" altLang="ja-JP" sz="800" dirty="0" err="1"/>
                        <a:t>deleteFlag</a:t>
                      </a:r>
                      <a:endParaRPr kumimoji="1" lang="ja-JP" altLang="en-US" sz="800" dirty="0"/>
                    </a:p>
                  </a:txBody>
                  <a:tcPr/>
                </a:tc>
                <a:extLst>
                  <a:ext uri="{0D108BD9-81ED-4DB2-BD59-A6C34878D82A}">
                    <a16:rowId xmlns:a16="http://schemas.microsoft.com/office/drawing/2014/main" val="2988806289"/>
                  </a:ext>
                </a:extLst>
              </a:tr>
            </a:tbl>
          </a:graphicData>
        </a:graphic>
      </p:graphicFrame>
      <p:cxnSp>
        <p:nvCxnSpPr>
          <p:cNvPr id="8" name="直線矢印コネクタ 7">
            <a:extLst>
              <a:ext uri="{FF2B5EF4-FFF2-40B4-BE49-F238E27FC236}">
                <a16:creationId xmlns:a16="http://schemas.microsoft.com/office/drawing/2014/main" id="{2D1F59E2-741F-3CDF-367D-C09A96654E02}"/>
              </a:ext>
            </a:extLst>
          </p:cNvPr>
          <p:cNvCxnSpPr>
            <a:cxnSpLocks/>
          </p:cNvCxnSpPr>
          <p:nvPr/>
        </p:nvCxnSpPr>
        <p:spPr>
          <a:xfrm flipV="1">
            <a:off x="7539921" y="1040667"/>
            <a:ext cx="450731" cy="3714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テキスト ボックス 8">
            <a:extLst>
              <a:ext uri="{FF2B5EF4-FFF2-40B4-BE49-F238E27FC236}">
                <a16:creationId xmlns:a16="http://schemas.microsoft.com/office/drawing/2014/main" id="{F9C0F04C-F324-D4BA-E3AF-4331168BF1E5}"/>
              </a:ext>
            </a:extLst>
          </p:cNvPr>
          <p:cNvSpPr txBox="1"/>
          <p:nvPr/>
        </p:nvSpPr>
        <p:spPr>
          <a:xfrm>
            <a:off x="7717386" y="860391"/>
            <a:ext cx="264816" cy="246221"/>
          </a:xfrm>
          <a:prstGeom prst="rect">
            <a:avLst/>
          </a:prstGeom>
          <a:noFill/>
        </p:spPr>
        <p:txBody>
          <a:bodyPr wrap="none" rtlCol="0">
            <a:spAutoFit/>
          </a:bodyPr>
          <a:lstStyle/>
          <a:p>
            <a:r>
              <a:rPr kumimoji="1" lang="en-US" altLang="ja-JP" sz="1000" dirty="0">
                <a:latin typeface="メイリオ" panose="020B0604030504040204" pitchFamily="50" charset="-128"/>
                <a:ea typeface="メイリオ" panose="020B0604030504040204" pitchFamily="50" charset="-128"/>
              </a:rPr>
              <a:t>1</a:t>
            </a:r>
            <a:endParaRPr kumimoji="1" lang="ja-JP" altLang="en-US" sz="1000" dirty="0">
              <a:latin typeface="メイリオ" panose="020B0604030504040204" pitchFamily="50" charset="-128"/>
              <a:ea typeface="メイリオ" panose="020B0604030504040204" pitchFamily="50" charset="-128"/>
            </a:endParaRPr>
          </a:p>
        </p:txBody>
      </p:sp>
      <p:sp>
        <p:nvSpPr>
          <p:cNvPr id="10" name="テキスト ボックス 9">
            <a:extLst>
              <a:ext uri="{FF2B5EF4-FFF2-40B4-BE49-F238E27FC236}">
                <a16:creationId xmlns:a16="http://schemas.microsoft.com/office/drawing/2014/main" id="{E18BF143-7B0D-86A1-8CF7-A128D5172232}"/>
              </a:ext>
            </a:extLst>
          </p:cNvPr>
          <p:cNvSpPr txBox="1"/>
          <p:nvPr/>
        </p:nvSpPr>
        <p:spPr>
          <a:xfrm>
            <a:off x="7444354" y="1380564"/>
            <a:ext cx="312906" cy="246221"/>
          </a:xfrm>
          <a:prstGeom prst="rect">
            <a:avLst/>
          </a:prstGeom>
          <a:noFill/>
        </p:spPr>
        <p:txBody>
          <a:bodyPr wrap="none" rtlCol="0">
            <a:spAutoFit/>
          </a:bodyPr>
          <a:lstStyle/>
          <a:p>
            <a:r>
              <a:rPr kumimoji="1" lang="ja-JP" altLang="en-US" sz="1000" dirty="0">
                <a:latin typeface="メイリオ" panose="020B0604030504040204" pitchFamily="50" charset="-128"/>
                <a:ea typeface="メイリオ" panose="020B0604030504040204" pitchFamily="50" charset="-128"/>
              </a:rPr>
              <a:t>多</a:t>
            </a:r>
          </a:p>
        </p:txBody>
      </p:sp>
      <p:graphicFrame>
        <p:nvGraphicFramePr>
          <p:cNvPr id="11" name="表 5">
            <a:extLst>
              <a:ext uri="{FF2B5EF4-FFF2-40B4-BE49-F238E27FC236}">
                <a16:creationId xmlns:a16="http://schemas.microsoft.com/office/drawing/2014/main" id="{0CBAF7EA-0DA3-50DB-64B5-683D677DB407}"/>
              </a:ext>
            </a:extLst>
          </p:cNvPr>
          <p:cNvGraphicFramePr>
            <a:graphicFrameLocks noGrp="1"/>
          </p:cNvGraphicFramePr>
          <p:nvPr>
            <p:extLst>
              <p:ext uri="{D42A27DB-BD31-4B8C-83A1-F6EECF244321}">
                <p14:modId xmlns:p14="http://schemas.microsoft.com/office/powerpoint/2010/main" val="3499037705"/>
              </p:ext>
            </p:extLst>
          </p:nvPr>
        </p:nvGraphicFramePr>
        <p:xfrm>
          <a:off x="173263" y="2989539"/>
          <a:ext cx="1790788" cy="3718560"/>
        </p:xfrm>
        <a:graphic>
          <a:graphicData uri="http://schemas.openxmlformats.org/drawingml/2006/table">
            <a:tbl>
              <a:tblPr firstRow="1" bandRow="1">
                <a:tableStyleId>{5FD0F851-EC5A-4D38-B0AD-8093EC10F338}</a:tableStyleId>
              </a:tblPr>
              <a:tblGrid>
                <a:gridCol w="1790788">
                  <a:extLst>
                    <a:ext uri="{9D8B030D-6E8A-4147-A177-3AD203B41FA5}">
                      <a16:colId xmlns:a16="http://schemas.microsoft.com/office/drawing/2014/main" val="2498636709"/>
                    </a:ext>
                  </a:extLst>
                </a:gridCol>
              </a:tblGrid>
              <a:tr h="314019">
                <a:tc>
                  <a:txBody>
                    <a:bodyPr/>
                    <a:lstStyle/>
                    <a:p>
                      <a:pPr algn="ctr"/>
                      <a:r>
                        <a:rPr kumimoji="1" lang="ja-JP" altLang="en-US" sz="800" dirty="0"/>
                        <a:t>従業員情報</a:t>
                      </a:r>
                      <a:endParaRPr kumimoji="1" lang="en-US" altLang="ja-JP" sz="800" dirty="0"/>
                    </a:p>
                    <a:p>
                      <a:pPr algn="ctr"/>
                      <a:r>
                        <a:rPr kumimoji="1" lang="en-US" altLang="ja-JP" sz="800" dirty="0"/>
                        <a:t>(Employee)</a:t>
                      </a:r>
                      <a:endParaRPr kumimoji="1" lang="ja-JP" altLang="en-US" sz="800" dirty="0"/>
                    </a:p>
                  </a:txBody>
                  <a:tcPr/>
                </a:tc>
                <a:extLst>
                  <a:ext uri="{0D108BD9-81ED-4DB2-BD59-A6C34878D82A}">
                    <a16:rowId xmlns:a16="http://schemas.microsoft.com/office/drawing/2014/main" val="1086947316"/>
                  </a:ext>
                </a:extLst>
              </a:tr>
              <a:tr h="314019">
                <a:tc>
                  <a:txBody>
                    <a:bodyPr/>
                    <a:lstStyle/>
                    <a:p>
                      <a:pPr algn="ctr"/>
                      <a:r>
                        <a:rPr kumimoji="1" lang="en-US" altLang="ja-JP" sz="800" dirty="0"/>
                        <a:t>ID</a:t>
                      </a:r>
                    </a:p>
                    <a:p>
                      <a:pPr algn="ctr"/>
                      <a:r>
                        <a:rPr kumimoji="1" lang="en-US" altLang="ja-JP" sz="800" dirty="0"/>
                        <a:t>(Generated Value)</a:t>
                      </a:r>
                    </a:p>
                  </a:txBody>
                  <a:tcPr/>
                </a:tc>
                <a:extLst>
                  <a:ext uri="{0D108BD9-81ED-4DB2-BD59-A6C34878D82A}">
                    <a16:rowId xmlns:a16="http://schemas.microsoft.com/office/drawing/2014/main" val="550375115"/>
                  </a:ext>
                </a:extLst>
              </a:tr>
              <a:tr h="314019">
                <a:tc>
                  <a:txBody>
                    <a:bodyPr/>
                    <a:lstStyle/>
                    <a:p>
                      <a:pPr algn="ctr"/>
                      <a:r>
                        <a:rPr kumimoji="1" lang="ja-JP" altLang="en-US" sz="800" dirty="0"/>
                        <a:t>社員番号   </a:t>
                      </a:r>
                      <a:endParaRPr kumimoji="1" lang="en-US" altLang="ja-JP" sz="800" dirty="0"/>
                    </a:p>
                    <a:p>
                      <a:pPr algn="ctr"/>
                      <a:r>
                        <a:rPr kumimoji="1" lang="en-US" altLang="ja-JP" sz="800" dirty="0"/>
                        <a:t>(String code)</a:t>
                      </a:r>
                      <a:endParaRPr kumimoji="1" lang="ja-JP" altLang="en-US" sz="800" dirty="0"/>
                    </a:p>
                  </a:txBody>
                  <a:tcPr/>
                </a:tc>
                <a:extLst>
                  <a:ext uri="{0D108BD9-81ED-4DB2-BD59-A6C34878D82A}">
                    <a16:rowId xmlns:a16="http://schemas.microsoft.com/office/drawing/2014/main" val="3423742562"/>
                  </a:ext>
                </a:extLst>
              </a:tr>
              <a:tr h="314019">
                <a:tc>
                  <a:txBody>
                    <a:bodyPr/>
                    <a:lstStyle/>
                    <a:p>
                      <a:pPr algn="ctr"/>
                      <a:r>
                        <a:rPr kumimoji="1" lang="ja-JP" altLang="en-US" sz="800" dirty="0"/>
                        <a:t>氏名  </a:t>
                      </a:r>
                      <a:endParaRPr kumimoji="1" lang="en-US" altLang="ja-JP" sz="800" dirty="0"/>
                    </a:p>
                    <a:p>
                      <a:pPr algn="ctr"/>
                      <a:r>
                        <a:rPr kumimoji="1" lang="en-US" altLang="ja-JP" sz="800" dirty="0"/>
                        <a:t>(String name)</a:t>
                      </a:r>
                      <a:endParaRPr kumimoji="1" lang="ja-JP" altLang="en-US" sz="800" dirty="0"/>
                    </a:p>
                  </a:txBody>
                  <a:tcPr/>
                </a:tc>
                <a:extLst>
                  <a:ext uri="{0D108BD9-81ED-4DB2-BD59-A6C34878D82A}">
                    <a16:rowId xmlns:a16="http://schemas.microsoft.com/office/drawing/2014/main" val="3555359211"/>
                  </a:ext>
                </a:extLst>
              </a:tr>
              <a:tr h="314019">
                <a:tc>
                  <a:txBody>
                    <a:bodyPr/>
                    <a:lstStyle/>
                    <a:p>
                      <a:pPr algn="ctr"/>
                      <a:r>
                        <a:rPr kumimoji="1" lang="ja-JP" altLang="en-US" sz="800" dirty="0"/>
                        <a:t>パスワード</a:t>
                      </a:r>
                      <a:endParaRPr kumimoji="1" lang="en-US" altLang="ja-JP" sz="800" dirty="0"/>
                    </a:p>
                    <a:p>
                      <a:pPr algn="ctr"/>
                      <a:r>
                        <a:rPr kumimoji="1" lang="en-US" altLang="ja-JP" sz="800" dirty="0"/>
                        <a:t>(String password)</a:t>
                      </a:r>
                    </a:p>
                  </a:txBody>
                  <a:tcPr/>
                </a:tc>
                <a:extLst>
                  <a:ext uri="{0D108BD9-81ED-4DB2-BD59-A6C34878D82A}">
                    <a16:rowId xmlns:a16="http://schemas.microsoft.com/office/drawing/2014/main" val="3150178239"/>
                  </a:ext>
                </a:extLst>
              </a:tr>
              <a:tr h="314019">
                <a:tc>
                  <a:txBody>
                    <a:bodyPr/>
                    <a:lstStyle/>
                    <a:p>
                      <a:pPr algn="ctr"/>
                      <a:r>
                        <a:rPr kumimoji="1" lang="ja-JP" altLang="en-US" sz="800" dirty="0"/>
                        <a:t>部署</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(String  department)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4001046548"/>
                  </a:ext>
                </a:extLst>
              </a:tr>
              <a:tr h="428208">
                <a:tc>
                  <a:txBody>
                    <a:bodyPr/>
                    <a:lstStyle/>
                    <a:p>
                      <a:pPr algn="ctr"/>
                      <a:r>
                        <a:rPr kumimoji="1" lang="ja-JP" altLang="en-US" sz="800" dirty="0"/>
                        <a:t>管理者権限</a:t>
                      </a:r>
                      <a:endParaRPr kumimoji="1" lang="en-US" altLang="ja-JP" sz="800" dirty="0"/>
                    </a:p>
                    <a:p>
                      <a:pPr algn="ctr"/>
                      <a:r>
                        <a:rPr kumimoji="1" lang="en-US" altLang="ja-JP" sz="800" dirty="0"/>
                        <a:t>(Integer </a:t>
                      </a:r>
                      <a:r>
                        <a:rPr kumimoji="1" lang="en-US" altLang="ja-JP" sz="800" dirty="0" err="1"/>
                        <a:t>adminFlag</a:t>
                      </a:r>
                      <a:r>
                        <a:rPr kumimoji="1" lang="en-US" altLang="ja-JP" sz="800" dirty="0"/>
                        <a:t>)</a:t>
                      </a:r>
                    </a:p>
                    <a:p>
                      <a:pPr algn="ctr"/>
                      <a:r>
                        <a:rPr kumimoji="1" lang="ja-JP" altLang="en-US" sz="800" dirty="0"/>
                        <a:t>管理者</a:t>
                      </a:r>
                      <a:r>
                        <a:rPr kumimoji="1" lang="en-US" altLang="ja-JP" sz="800" dirty="0"/>
                        <a:t>:2,</a:t>
                      </a:r>
                      <a:r>
                        <a:rPr kumimoji="1" lang="ja-JP" altLang="en-US" sz="800" dirty="0"/>
                        <a:t>データ管理</a:t>
                      </a:r>
                      <a:r>
                        <a:rPr kumimoji="1" lang="en-US" altLang="ja-JP" sz="800" dirty="0"/>
                        <a:t>:1,</a:t>
                      </a:r>
                      <a:r>
                        <a:rPr kumimoji="1" lang="ja-JP" altLang="en-US" sz="800" dirty="0"/>
                        <a:t>検索のみ</a:t>
                      </a:r>
                      <a:r>
                        <a:rPr kumimoji="1" lang="en-US" altLang="ja-JP" sz="800" dirty="0"/>
                        <a:t>:0</a:t>
                      </a:r>
                      <a:endParaRPr kumimoji="1" lang="ja-JP" altLang="en-US" sz="800" dirty="0"/>
                    </a:p>
                  </a:txBody>
                  <a:tcPr/>
                </a:tc>
                <a:extLst>
                  <a:ext uri="{0D108BD9-81ED-4DB2-BD59-A6C34878D82A}">
                    <a16:rowId xmlns:a16="http://schemas.microsoft.com/office/drawing/2014/main" val="3850027269"/>
                  </a:ext>
                </a:extLst>
              </a:tr>
              <a:tr h="314019">
                <a:tc>
                  <a:txBody>
                    <a:bodyPr/>
                    <a:lstStyle/>
                    <a:p>
                      <a:pPr algn="ctr"/>
                      <a:r>
                        <a:rPr kumimoji="1" lang="ja-JP" altLang="en-US" sz="800" dirty="0"/>
                        <a:t>登録日時</a:t>
                      </a:r>
                      <a:endParaRPr kumimoji="1" lang="en-US" altLang="ja-JP" sz="800" dirty="0"/>
                    </a:p>
                    <a:p>
                      <a:pPr algn="ctr"/>
                      <a:r>
                        <a:rPr kumimoji="1" lang="en-US" altLang="ja-JP" sz="800" dirty="0"/>
                        <a:t>(</a:t>
                      </a:r>
                      <a:r>
                        <a:rPr kumimoji="1" lang="en-US" altLang="ja-JP" sz="800" dirty="0" err="1"/>
                        <a:t>LocalDate</a:t>
                      </a:r>
                      <a:r>
                        <a:rPr kumimoji="1" lang="en-US" altLang="ja-JP" sz="800" dirty="0"/>
                        <a:t> </a:t>
                      </a:r>
                      <a:r>
                        <a:rPr kumimoji="1" lang="en-US" altLang="ja-JP" sz="800" dirty="0" err="1"/>
                        <a:t>createdAt</a:t>
                      </a:r>
                      <a:r>
                        <a:rPr kumimoji="1" lang="en-US" altLang="ja-JP" sz="800" dirty="0"/>
                        <a:t>)</a:t>
                      </a:r>
                      <a:endParaRPr kumimoji="1" lang="ja-JP" altLang="en-US" sz="800" dirty="0"/>
                    </a:p>
                  </a:txBody>
                  <a:tcPr/>
                </a:tc>
                <a:extLst>
                  <a:ext uri="{0D108BD9-81ED-4DB2-BD59-A6C34878D82A}">
                    <a16:rowId xmlns:a16="http://schemas.microsoft.com/office/drawing/2014/main" val="4071329684"/>
                  </a:ext>
                </a:extLst>
              </a:tr>
              <a:tr h="314019">
                <a:tc>
                  <a:txBody>
                    <a:bodyPr/>
                    <a:lstStyle/>
                    <a:p>
                      <a:pPr algn="ctr"/>
                      <a:r>
                        <a:rPr kumimoji="1" lang="ja-JP" altLang="en-US" sz="800" dirty="0"/>
                        <a:t>更新日時</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a:t>
                      </a:r>
                      <a:r>
                        <a:rPr kumimoji="1" lang="en-US" altLang="ja-JP" sz="800" dirty="0" err="1"/>
                        <a:t>LocalDate</a:t>
                      </a:r>
                      <a:r>
                        <a:rPr kumimoji="1" lang="en-US" altLang="ja-JP" sz="800" dirty="0"/>
                        <a:t> </a:t>
                      </a:r>
                      <a:r>
                        <a:rPr kumimoji="1" lang="en-US" altLang="ja-JP" sz="800" dirty="0" err="1"/>
                        <a:t>updatedAt</a:t>
                      </a:r>
                      <a:r>
                        <a:rPr kumimoji="1" lang="en-US" altLang="ja-JP" sz="800" dirty="0"/>
                        <a:t>)</a:t>
                      </a:r>
                      <a:endParaRPr kumimoji="1" lang="ja-JP" altLang="en-US" sz="800" dirty="0"/>
                    </a:p>
                  </a:txBody>
                  <a:tcPr/>
                </a:tc>
                <a:extLst>
                  <a:ext uri="{0D108BD9-81ED-4DB2-BD59-A6C34878D82A}">
                    <a16:rowId xmlns:a16="http://schemas.microsoft.com/office/drawing/2014/main" val="1206475941"/>
                  </a:ext>
                </a:extLst>
              </a:tr>
              <a:tr h="428208">
                <a:tc>
                  <a:txBody>
                    <a:bodyPr/>
                    <a:lstStyle/>
                    <a:p>
                      <a:pPr algn="ctr"/>
                      <a:r>
                        <a:rPr kumimoji="1" lang="ja-JP" altLang="en-US" sz="800" dirty="0"/>
                        <a:t>削除されたか</a:t>
                      </a:r>
                      <a:endParaRPr kumimoji="1" lang="en-US" altLang="ja-JP" sz="800" dirty="0"/>
                    </a:p>
                    <a:p>
                      <a:pPr algn="ctr"/>
                      <a:r>
                        <a:rPr kumimoji="1" lang="ja-JP" altLang="en-US" sz="800" dirty="0"/>
                        <a:t>（現役：</a:t>
                      </a:r>
                      <a:r>
                        <a:rPr kumimoji="1" lang="en-US" altLang="ja-JP" sz="800" dirty="0"/>
                        <a:t>0</a:t>
                      </a:r>
                      <a:r>
                        <a:rPr kumimoji="1" lang="ja-JP" altLang="en-US" sz="800" dirty="0"/>
                        <a:t>、削除後：</a:t>
                      </a:r>
                      <a:r>
                        <a:rPr kumimoji="1" lang="en-US" altLang="ja-JP" sz="800" dirty="0"/>
                        <a:t>1</a:t>
                      </a:r>
                      <a:r>
                        <a:rPr kumimoji="1" lang="ja-JP" altLang="en-US" sz="800" dirty="0"/>
                        <a:t>）</a:t>
                      </a:r>
                      <a:endParaRPr kumimoji="1" lang="en-US" altLang="ja-JP" sz="800" dirty="0"/>
                    </a:p>
                    <a:p>
                      <a:pPr algn="ctr"/>
                      <a:r>
                        <a:rPr kumimoji="1" lang="en-US" altLang="ja-JP" sz="800" dirty="0"/>
                        <a:t>Integer </a:t>
                      </a:r>
                      <a:r>
                        <a:rPr kumimoji="1" lang="en-US" altLang="ja-JP" sz="800" dirty="0" err="1"/>
                        <a:t>deleteFlag</a:t>
                      </a:r>
                      <a:endParaRPr kumimoji="1" lang="ja-JP" altLang="en-US" sz="800" dirty="0"/>
                    </a:p>
                  </a:txBody>
                  <a:tcPr/>
                </a:tc>
                <a:extLst>
                  <a:ext uri="{0D108BD9-81ED-4DB2-BD59-A6C34878D82A}">
                    <a16:rowId xmlns:a16="http://schemas.microsoft.com/office/drawing/2014/main" val="4287571075"/>
                  </a:ext>
                </a:extLst>
              </a:tr>
            </a:tbl>
          </a:graphicData>
        </a:graphic>
      </p:graphicFrame>
      <p:sp>
        <p:nvSpPr>
          <p:cNvPr id="12" name="左中かっこ 11">
            <a:extLst>
              <a:ext uri="{FF2B5EF4-FFF2-40B4-BE49-F238E27FC236}">
                <a16:creationId xmlns:a16="http://schemas.microsoft.com/office/drawing/2014/main" id="{E75337B6-6C2A-05C8-A692-E40959997FBB}"/>
              </a:ext>
            </a:extLst>
          </p:cNvPr>
          <p:cNvSpPr/>
          <p:nvPr/>
        </p:nvSpPr>
        <p:spPr>
          <a:xfrm>
            <a:off x="7720363" y="2605618"/>
            <a:ext cx="290787" cy="205951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latin typeface="メイリオ" panose="020B0604030504040204" pitchFamily="50" charset="-128"/>
              <a:ea typeface="メイリオ" panose="020B0604030504040204" pitchFamily="50" charset="-128"/>
            </a:endParaRPr>
          </a:p>
        </p:txBody>
      </p:sp>
      <p:sp>
        <p:nvSpPr>
          <p:cNvPr id="13" name="テキスト ボックス 12">
            <a:extLst>
              <a:ext uri="{FF2B5EF4-FFF2-40B4-BE49-F238E27FC236}">
                <a16:creationId xmlns:a16="http://schemas.microsoft.com/office/drawing/2014/main" id="{E4608BE6-6617-CE49-D91C-168F99B4599B}"/>
              </a:ext>
            </a:extLst>
          </p:cNvPr>
          <p:cNvSpPr txBox="1"/>
          <p:nvPr/>
        </p:nvSpPr>
        <p:spPr>
          <a:xfrm rot="16200000">
            <a:off x="7012952" y="3230312"/>
            <a:ext cx="1284771" cy="230832"/>
          </a:xfrm>
          <a:prstGeom prst="rect">
            <a:avLst/>
          </a:prstGeom>
          <a:noFill/>
        </p:spPr>
        <p:txBody>
          <a:bodyPr wrap="square" rtlCol="0">
            <a:spAutoFit/>
          </a:bodyPr>
          <a:lstStyle/>
          <a:p>
            <a:r>
              <a:rPr kumimoji="1" lang="ja-JP" altLang="en-US" sz="900" dirty="0">
                <a:latin typeface="メイリオ" panose="020B0604030504040204" pitchFamily="50" charset="-128"/>
                <a:ea typeface="メイリオ" panose="020B0604030504040204" pitchFamily="50" charset="-128"/>
              </a:rPr>
              <a:t>検査可否の判断</a:t>
            </a:r>
          </a:p>
        </p:txBody>
      </p:sp>
      <p:graphicFrame>
        <p:nvGraphicFramePr>
          <p:cNvPr id="14" name="表 5">
            <a:extLst>
              <a:ext uri="{FF2B5EF4-FFF2-40B4-BE49-F238E27FC236}">
                <a16:creationId xmlns:a16="http://schemas.microsoft.com/office/drawing/2014/main" id="{88D53D09-E6D6-41E1-C3BB-A61778F8757A}"/>
              </a:ext>
            </a:extLst>
          </p:cNvPr>
          <p:cNvGraphicFramePr>
            <a:graphicFrameLocks noGrp="1"/>
          </p:cNvGraphicFramePr>
          <p:nvPr>
            <p:extLst>
              <p:ext uri="{D42A27DB-BD31-4B8C-83A1-F6EECF244321}">
                <p14:modId xmlns:p14="http://schemas.microsoft.com/office/powerpoint/2010/main" val="3585401566"/>
              </p:ext>
            </p:extLst>
          </p:nvPr>
        </p:nvGraphicFramePr>
        <p:xfrm>
          <a:off x="2307133" y="527369"/>
          <a:ext cx="1697979" cy="2712720"/>
        </p:xfrm>
        <a:graphic>
          <a:graphicData uri="http://schemas.openxmlformats.org/drawingml/2006/table">
            <a:tbl>
              <a:tblPr firstRow="1" bandRow="1">
                <a:tableStyleId>{5FD0F851-EC5A-4D38-B0AD-8093EC10F338}</a:tableStyleId>
              </a:tblPr>
              <a:tblGrid>
                <a:gridCol w="1697979">
                  <a:extLst>
                    <a:ext uri="{9D8B030D-6E8A-4147-A177-3AD203B41FA5}">
                      <a16:colId xmlns:a16="http://schemas.microsoft.com/office/drawing/2014/main" val="2498636709"/>
                    </a:ext>
                  </a:extLst>
                </a:gridCol>
              </a:tblGrid>
              <a:tr h="183428">
                <a:tc>
                  <a:txBody>
                    <a:bodyPr/>
                    <a:lstStyle/>
                    <a:p>
                      <a:pPr algn="ctr"/>
                      <a:r>
                        <a:rPr kumimoji="1" lang="ja-JP" altLang="en-US" sz="800" dirty="0"/>
                        <a:t>検査情報</a:t>
                      </a:r>
                      <a:endParaRPr kumimoji="1" lang="en-US" altLang="ja-JP" sz="800" dirty="0"/>
                    </a:p>
                    <a:p>
                      <a:pPr algn="ctr"/>
                      <a:r>
                        <a:rPr kumimoji="1" lang="en-US" altLang="ja-JP" sz="800" dirty="0"/>
                        <a:t>(</a:t>
                      </a:r>
                      <a:r>
                        <a:rPr kumimoji="1" lang="en-US" altLang="ja-JP" sz="800" dirty="0" err="1"/>
                        <a:t>PatientExamination</a:t>
                      </a:r>
                      <a:r>
                        <a:rPr kumimoji="1" lang="en-US" altLang="ja-JP" sz="800" dirty="0"/>
                        <a:t>)</a:t>
                      </a:r>
                      <a:endParaRPr kumimoji="1" lang="ja-JP" altLang="en-US" sz="800" dirty="0"/>
                    </a:p>
                  </a:txBody>
                  <a:tcPr/>
                </a:tc>
                <a:extLst>
                  <a:ext uri="{0D108BD9-81ED-4DB2-BD59-A6C34878D82A}">
                    <a16:rowId xmlns:a16="http://schemas.microsoft.com/office/drawing/2014/main" val="1086947316"/>
                  </a:ext>
                </a:extLst>
              </a:tr>
              <a:tr h="214815">
                <a:tc>
                  <a:txBody>
                    <a:bodyPr/>
                    <a:lstStyle/>
                    <a:p>
                      <a:pPr algn="ctr"/>
                      <a:r>
                        <a:rPr kumimoji="1" lang="en-US" altLang="ja-JP" sz="800" dirty="0"/>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(Generated Value)</a:t>
                      </a:r>
                    </a:p>
                  </a:txBody>
                  <a:tcPr/>
                </a:tc>
                <a:extLst>
                  <a:ext uri="{0D108BD9-81ED-4DB2-BD59-A6C34878D82A}">
                    <a16:rowId xmlns:a16="http://schemas.microsoft.com/office/drawing/2014/main" val="550375115"/>
                  </a:ext>
                </a:extLst>
              </a:tr>
              <a:tr h="214815">
                <a:tc>
                  <a:txBody>
                    <a:bodyPr/>
                    <a:lstStyle/>
                    <a:p>
                      <a:pPr algn="ctr"/>
                      <a:r>
                        <a:rPr kumimoji="1" lang="ja-JP" altLang="en-US" sz="800" dirty="0"/>
                        <a:t>検査項目</a:t>
                      </a:r>
                      <a:endParaRPr kumimoji="1" lang="en-US" altLang="ja-JP" sz="800" dirty="0"/>
                    </a:p>
                    <a:p>
                      <a:pPr algn="ctr"/>
                      <a:r>
                        <a:rPr kumimoji="1" lang="en-US" altLang="ja-JP" sz="800" dirty="0"/>
                        <a:t>(String </a:t>
                      </a:r>
                      <a:r>
                        <a:rPr kumimoji="1" lang="en-US" altLang="ja-JP" sz="800" dirty="0" err="1"/>
                        <a:t>examinationItem</a:t>
                      </a:r>
                      <a:r>
                        <a:rPr kumimoji="1" lang="en-US" altLang="ja-JP" sz="800" dirty="0"/>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3150178239"/>
                  </a:ext>
                </a:extLst>
              </a:tr>
              <a:tr h="214815">
                <a:tc>
                  <a:txBody>
                    <a:bodyPr/>
                    <a:lstStyle/>
                    <a:p>
                      <a:pPr algn="ctr"/>
                      <a:r>
                        <a:rPr kumimoji="1" lang="ja-JP" altLang="en-US" sz="800" dirty="0"/>
                        <a:t>検査日</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a:t>
                      </a:r>
                      <a:r>
                        <a:rPr kumimoji="1" lang="en-US" altLang="ja-JP" sz="800" dirty="0" err="1"/>
                        <a:t>LocalDate</a:t>
                      </a:r>
                      <a:r>
                        <a:rPr kumimoji="1" lang="en-US" altLang="ja-JP" sz="800" dirty="0"/>
                        <a:t> </a:t>
                      </a:r>
                      <a:r>
                        <a:rPr kumimoji="1" lang="en-US" altLang="ja-JP" sz="800" dirty="0" err="1"/>
                        <a:t>examinationDate</a:t>
                      </a:r>
                      <a:r>
                        <a:rPr kumimoji="1" lang="en-US" altLang="ja-JP" sz="800" dirty="0"/>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3850027269"/>
                  </a:ext>
                </a:extLst>
              </a:tr>
              <a:tr h="214815">
                <a:tc>
                  <a:txBody>
                    <a:bodyPr/>
                    <a:lstStyle/>
                    <a:p>
                      <a:pPr algn="ctr"/>
                      <a:r>
                        <a:rPr kumimoji="1" lang="ja-JP" altLang="en-US" sz="800" dirty="0"/>
                        <a:t>予約時間</a:t>
                      </a:r>
                      <a:endParaRPr kumimoji="1" lang="en-US" altLang="ja-JP" sz="800"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a:t>
                      </a:r>
                      <a:r>
                        <a:rPr kumimoji="1" lang="en-US" altLang="ja-JP" sz="800" dirty="0" err="1"/>
                        <a:t>LocalTime</a:t>
                      </a:r>
                      <a:r>
                        <a:rPr kumimoji="1" lang="en-US" altLang="ja-JP" sz="800" dirty="0"/>
                        <a:t> </a:t>
                      </a:r>
                      <a:r>
                        <a:rPr kumimoji="1" lang="en-US" altLang="ja-JP" sz="800" dirty="0" err="1"/>
                        <a:t>reservationTime</a:t>
                      </a:r>
                      <a:r>
                        <a:rPr kumimoji="1" lang="en-US" altLang="ja-JP" sz="800" dirty="0"/>
                        <a:t>)</a:t>
                      </a:r>
                      <a:endParaRPr kumimoji="1" lang="ja-JP" altLang="en-US" sz="800" dirty="0"/>
                    </a:p>
                  </a:txBody>
                  <a:tcPr/>
                </a:tc>
                <a:extLst>
                  <a:ext uri="{0D108BD9-81ED-4DB2-BD59-A6C34878D82A}">
                    <a16:rowId xmlns:a16="http://schemas.microsoft.com/office/drawing/2014/main" val="2925513608"/>
                  </a:ext>
                </a:extLst>
              </a:tr>
              <a:tr h="214815">
                <a:tc>
                  <a:txBody>
                    <a:bodyPr/>
                    <a:lstStyle/>
                    <a:p>
                      <a:pPr algn="ctr"/>
                      <a:r>
                        <a:rPr kumimoji="1" lang="ja-JP" altLang="en-US" sz="800" dirty="0"/>
                        <a:t>患者</a:t>
                      </a:r>
                      <a:r>
                        <a:rPr kumimoji="1" lang="en-US" altLang="ja-JP" sz="800" dirty="0"/>
                        <a:t>ID(8</a:t>
                      </a:r>
                      <a:r>
                        <a:rPr kumimoji="1" lang="ja-JP" altLang="en-US" sz="800" dirty="0"/>
                        <a:t>桁</a:t>
                      </a:r>
                      <a:r>
                        <a:rPr kumimoji="1" lang="en-US" altLang="ja-JP" sz="800" dirty="0"/>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(Integer </a:t>
                      </a:r>
                      <a:r>
                        <a:rPr kumimoji="1" lang="en-US" altLang="ja-JP" sz="800" dirty="0" err="1"/>
                        <a:t>patientId</a:t>
                      </a:r>
                      <a:r>
                        <a:rPr kumimoji="1" lang="en-US" altLang="ja-JP" sz="800" dirty="0"/>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4071329684"/>
                  </a:ext>
                </a:extLst>
              </a:tr>
              <a:tr h="214815">
                <a:tc>
                  <a:txBody>
                    <a:bodyPr/>
                    <a:lstStyle/>
                    <a:p>
                      <a:pPr algn="ctr"/>
                      <a:r>
                        <a:rPr kumimoji="1" lang="ja-JP" altLang="en-US" sz="800" dirty="0"/>
                        <a:t>登録日時</a:t>
                      </a:r>
                      <a:endParaRPr kumimoji="1" lang="en-US" altLang="ja-JP" sz="800" dirty="0"/>
                    </a:p>
                    <a:p>
                      <a:pPr algn="ctr"/>
                      <a:r>
                        <a:rPr kumimoji="1" lang="en-US" altLang="ja-JP" sz="800" dirty="0"/>
                        <a:t>(</a:t>
                      </a:r>
                      <a:r>
                        <a:rPr kumimoji="1" lang="en-US" altLang="ja-JP" sz="800" dirty="0" err="1"/>
                        <a:t>LocalDate</a:t>
                      </a:r>
                      <a:r>
                        <a:rPr kumimoji="1" lang="en-US" altLang="ja-JP" sz="800" dirty="0"/>
                        <a:t> </a:t>
                      </a:r>
                      <a:r>
                        <a:rPr kumimoji="1" lang="en-US" altLang="ja-JP" sz="800" dirty="0" err="1"/>
                        <a:t>createdAt</a:t>
                      </a:r>
                      <a:r>
                        <a:rPr kumimoji="1" lang="en-US" altLang="ja-JP" sz="800" dirty="0"/>
                        <a:t>)</a:t>
                      </a:r>
                      <a:endParaRPr kumimoji="1" lang="ja-JP" altLang="en-US" sz="800" dirty="0"/>
                    </a:p>
                  </a:txBody>
                  <a:tcPr/>
                </a:tc>
                <a:extLst>
                  <a:ext uri="{0D108BD9-81ED-4DB2-BD59-A6C34878D82A}">
                    <a16:rowId xmlns:a16="http://schemas.microsoft.com/office/drawing/2014/main" val="4233296532"/>
                  </a:ext>
                </a:extLst>
              </a:tr>
            </a:tbl>
          </a:graphicData>
        </a:graphic>
      </p:graphicFrame>
      <p:cxnSp>
        <p:nvCxnSpPr>
          <p:cNvPr id="15" name="直線矢印コネクタ 14">
            <a:extLst>
              <a:ext uri="{FF2B5EF4-FFF2-40B4-BE49-F238E27FC236}">
                <a16:creationId xmlns:a16="http://schemas.microsoft.com/office/drawing/2014/main" id="{7A065D24-5E70-E72A-764F-E17130C456BD}"/>
              </a:ext>
            </a:extLst>
          </p:cNvPr>
          <p:cNvCxnSpPr>
            <a:cxnSpLocks/>
          </p:cNvCxnSpPr>
          <p:nvPr/>
        </p:nvCxnSpPr>
        <p:spPr>
          <a:xfrm flipV="1">
            <a:off x="3954117" y="1036469"/>
            <a:ext cx="520469" cy="16668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テキスト ボックス 15">
            <a:extLst>
              <a:ext uri="{FF2B5EF4-FFF2-40B4-BE49-F238E27FC236}">
                <a16:creationId xmlns:a16="http://schemas.microsoft.com/office/drawing/2014/main" id="{4823A8A3-0195-D7C6-D545-F82483657CCB}"/>
              </a:ext>
            </a:extLst>
          </p:cNvPr>
          <p:cNvSpPr txBox="1"/>
          <p:nvPr/>
        </p:nvSpPr>
        <p:spPr>
          <a:xfrm>
            <a:off x="4294956" y="828027"/>
            <a:ext cx="256802" cy="230832"/>
          </a:xfrm>
          <a:prstGeom prst="rect">
            <a:avLst/>
          </a:prstGeom>
          <a:noFill/>
        </p:spPr>
        <p:txBody>
          <a:bodyPr wrap="none" rtlCol="0">
            <a:spAutoFit/>
          </a:bodyPr>
          <a:lstStyle/>
          <a:p>
            <a:r>
              <a:rPr kumimoji="1" lang="en-US" altLang="ja-JP" sz="900" dirty="0">
                <a:latin typeface="メイリオ" panose="020B0604030504040204" pitchFamily="50" charset="-128"/>
                <a:ea typeface="メイリオ" panose="020B0604030504040204" pitchFamily="50" charset="-128"/>
              </a:rPr>
              <a:t>1</a:t>
            </a:r>
            <a:endParaRPr kumimoji="1" lang="ja-JP" altLang="en-US" sz="900" dirty="0">
              <a:latin typeface="メイリオ" panose="020B0604030504040204" pitchFamily="50" charset="-128"/>
              <a:ea typeface="メイリオ" panose="020B0604030504040204" pitchFamily="50" charset="-128"/>
            </a:endParaRPr>
          </a:p>
        </p:txBody>
      </p:sp>
      <p:sp>
        <p:nvSpPr>
          <p:cNvPr id="17" name="テキスト ボックス 16">
            <a:extLst>
              <a:ext uri="{FF2B5EF4-FFF2-40B4-BE49-F238E27FC236}">
                <a16:creationId xmlns:a16="http://schemas.microsoft.com/office/drawing/2014/main" id="{D71DB814-577A-D81F-86E4-EF699B2C9DAB}"/>
              </a:ext>
            </a:extLst>
          </p:cNvPr>
          <p:cNvSpPr txBox="1"/>
          <p:nvPr/>
        </p:nvSpPr>
        <p:spPr>
          <a:xfrm>
            <a:off x="3956309" y="2580640"/>
            <a:ext cx="300082" cy="230832"/>
          </a:xfrm>
          <a:prstGeom prst="rect">
            <a:avLst/>
          </a:prstGeom>
          <a:noFill/>
        </p:spPr>
        <p:txBody>
          <a:bodyPr wrap="none" rtlCol="0">
            <a:spAutoFit/>
          </a:bodyPr>
          <a:lstStyle/>
          <a:p>
            <a:r>
              <a:rPr kumimoji="1" lang="ja-JP" altLang="en-US" sz="900" dirty="0">
                <a:latin typeface="メイリオ" panose="020B0604030504040204" pitchFamily="50" charset="-128"/>
                <a:ea typeface="メイリオ" panose="020B0604030504040204" pitchFamily="50" charset="-128"/>
              </a:rPr>
              <a:t>多</a:t>
            </a:r>
          </a:p>
        </p:txBody>
      </p:sp>
      <p:sp>
        <p:nvSpPr>
          <p:cNvPr id="19" name="テキスト ボックス 18">
            <a:extLst>
              <a:ext uri="{FF2B5EF4-FFF2-40B4-BE49-F238E27FC236}">
                <a16:creationId xmlns:a16="http://schemas.microsoft.com/office/drawing/2014/main" id="{6A2CD06B-658B-C12B-01C6-CA1027F604B5}"/>
              </a:ext>
            </a:extLst>
          </p:cNvPr>
          <p:cNvSpPr txBox="1"/>
          <p:nvPr/>
        </p:nvSpPr>
        <p:spPr>
          <a:xfrm>
            <a:off x="5999903" y="4361444"/>
            <a:ext cx="1620957" cy="338554"/>
          </a:xfrm>
          <a:prstGeom prst="rect">
            <a:avLst/>
          </a:prstGeom>
          <a:noFill/>
        </p:spPr>
        <p:txBody>
          <a:bodyPr wrap="none" rtlCol="0">
            <a:spAutoFit/>
          </a:bodyPr>
          <a:lstStyle/>
          <a:p>
            <a:r>
              <a:rPr kumimoji="1" lang="en-US" altLang="ja-JP" sz="800" dirty="0">
                <a:latin typeface="メイリオ" panose="020B0604030504040204" pitchFamily="50" charset="-128"/>
                <a:ea typeface="メイリオ" panose="020B0604030504040204" pitchFamily="50" charset="-128"/>
              </a:rPr>
              <a:t>1</a:t>
            </a:r>
            <a:r>
              <a:rPr kumimoji="1" lang="ja-JP" altLang="en-US" sz="800" dirty="0">
                <a:latin typeface="メイリオ" panose="020B0604030504040204" pitchFamily="50" charset="-128"/>
                <a:ea typeface="メイリオ" panose="020B0604030504040204" pitchFamily="50" charset="-128"/>
              </a:rPr>
              <a:t>人患者には複数のデバイスが</a:t>
            </a:r>
            <a:endParaRPr kumimoji="1" lang="en-US" altLang="ja-JP" sz="800" dirty="0">
              <a:latin typeface="メイリオ" panose="020B0604030504040204" pitchFamily="50" charset="-128"/>
              <a:ea typeface="メイリオ" panose="020B0604030504040204" pitchFamily="50" charset="-128"/>
            </a:endParaRPr>
          </a:p>
          <a:p>
            <a:r>
              <a:rPr kumimoji="1" lang="ja-JP" altLang="en-US" sz="800" dirty="0">
                <a:latin typeface="メイリオ" panose="020B0604030504040204" pitchFamily="50" charset="-128"/>
                <a:ea typeface="メイリオ" panose="020B0604030504040204" pitchFamily="50" charset="-128"/>
              </a:rPr>
              <a:t>埋め込まれていることもある。</a:t>
            </a:r>
          </a:p>
        </p:txBody>
      </p:sp>
      <p:sp>
        <p:nvSpPr>
          <p:cNvPr id="20" name="テキスト ボックス 19">
            <a:extLst>
              <a:ext uri="{FF2B5EF4-FFF2-40B4-BE49-F238E27FC236}">
                <a16:creationId xmlns:a16="http://schemas.microsoft.com/office/drawing/2014/main" id="{71D30327-1FB7-E566-0C19-E2E0FC130E58}"/>
              </a:ext>
            </a:extLst>
          </p:cNvPr>
          <p:cNvSpPr txBox="1"/>
          <p:nvPr/>
        </p:nvSpPr>
        <p:spPr>
          <a:xfrm>
            <a:off x="3050522" y="3429611"/>
            <a:ext cx="2543236" cy="230832"/>
          </a:xfrm>
          <a:prstGeom prst="rect">
            <a:avLst/>
          </a:prstGeom>
          <a:noFill/>
        </p:spPr>
        <p:txBody>
          <a:bodyPr wrap="square" rtlCol="0">
            <a:spAutoFit/>
          </a:bodyPr>
          <a:lstStyle/>
          <a:p>
            <a:r>
              <a:rPr kumimoji="1" lang="ja-JP" altLang="en-US" sz="900" dirty="0">
                <a:latin typeface="メイリオ" panose="020B0604030504040204" pitchFamily="50" charset="-128"/>
                <a:ea typeface="メイリオ" panose="020B0604030504040204" pitchFamily="50" charset="-128"/>
              </a:rPr>
              <a:t>患者さんは複数の検査をうける場合がある。</a:t>
            </a:r>
          </a:p>
        </p:txBody>
      </p:sp>
      <p:graphicFrame>
        <p:nvGraphicFramePr>
          <p:cNvPr id="22" name="表 5">
            <a:extLst>
              <a:ext uri="{FF2B5EF4-FFF2-40B4-BE49-F238E27FC236}">
                <a16:creationId xmlns:a16="http://schemas.microsoft.com/office/drawing/2014/main" id="{7726E757-2230-6E3F-5252-6A29B204BE8B}"/>
              </a:ext>
            </a:extLst>
          </p:cNvPr>
          <p:cNvGraphicFramePr>
            <a:graphicFrameLocks noGrp="1"/>
          </p:cNvGraphicFramePr>
          <p:nvPr>
            <p:extLst>
              <p:ext uri="{D42A27DB-BD31-4B8C-83A1-F6EECF244321}">
                <p14:modId xmlns:p14="http://schemas.microsoft.com/office/powerpoint/2010/main" val="171373341"/>
              </p:ext>
            </p:extLst>
          </p:nvPr>
        </p:nvGraphicFramePr>
        <p:xfrm>
          <a:off x="4459319" y="543561"/>
          <a:ext cx="1408793" cy="2042160"/>
        </p:xfrm>
        <a:graphic>
          <a:graphicData uri="http://schemas.openxmlformats.org/drawingml/2006/table">
            <a:tbl>
              <a:tblPr firstRow="1" bandRow="1">
                <a:tableStyleId>{5FD0F851-EC5A-4D38-B0AD-8093EC10F338}</a:tableStyleId>
              </a:tblPr>
              <a:tblGrid>
                <a:gridCol w="1408793">
                  <a:extLst>
                    <a:ext uri="{9D8B030D-6E8A-4147-A177-3AD203B41FA5}">
                      <a16:colId xmlns:a16="http://schemas.microsoft.com/office/drawing/2014/main" val="2498636709"/>
                    </a:ext>
                  </a:extLst>
                </a:gridCol>
              </a:tblGrid>
              <a:tr h="190709">
                <a:tc>
                  <a:txBody>
                    <a:bodyPr/>
                    <a:lstStyle/>
                    <a:p>
                      <a:pPr algn="ctr"/>
                      <a:r>
                        <a:rPr kumimoji="1" lang="ja-JP" altLang="en-US" sz="800" dirty="0"/>
                        <a:t>患者情報</a:t>
                      </a:r>
                      <a:endParaRPr kumimoji="1" lang="en-US" altLang="ja-JP" sz="800" dirty="0"/>
                    </a:p>
                    <a:p>
                      <a:pPr algn="ctr"/>
                      <a:r>
                        <a:rPr kumimoji="1" lang="en-US" altLang="ja-JP" sz="800" dirty="0"/>
                        <a:t>(Patient)</a:t>
                      </a:r>
                      <a:endParaRPr kumimoji="1" lang="ja-JP" altLang="en-US" sz="800" dirty="0"/>
                    </a:p>
                  </a:txBody>
                  <a:tcPr/>
                </a:tc>
                <a:extLst>
                  <a:ext uri="{0D108BD9-81ED-4DB2-BD59-A6C34878D82A}">
                    <a16:rowId xmlns:a16="http://schemas.microsoft.com/office/drawing/2014/main" val="1086947316"/>
                  </a:ext>
                </a:extLst>
              </a:tr>
              <a:tr h="299685">
                <a:tc>
                  <a:txBody>
                    <a:bodyPr/>
                    <a:lstStyle/>
                    <a:p>
                      <a:pPr algn="ctr"/>
                      <a:r>
                        <a:rPr kumimoji="1" lang="en-US" altLang="ja-JP" sz="800" dirty="0"/>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(Generated Value)</a:t>
                      </a:r>
                    </a:p>
                  </a:txBody>
                  <a:tcPr/>
                </a:tc>
                <a:extLst>
                  <a:ext uri="{0D108BD9-81ED-4DB2-BD59-A6C34878D82A}">
                    <a16:rowId xmlns:a16="http://schemas.microsoft.com/office/drawing/2014/main" val="550375115"/>
                  </a:ext>
                </a:extLst>
              </a:tr>
              <a:tr h="299685">
                <a:tc>
                  <a:txBody>
                    <a:bodyPr/>
                    <a:lstStyle/>
                    <a:p>
                      <a:pPr algn="ctr"/>
                      <a:r>
                        <a:rPr kumimoji="1" lang="ja-JP" altLang="en-US" sz="800" dirty="0"/>
                        <a:t>患者</a:t>
                      </a:r>
                      <a:r>
                        <a:rPr kumimoji="1" lang="en-US" altLang="ja-JP" sz="800" dirty="0"/>
                        <a:t>ID(8</a:t>
                      </a:r>
                      <a:r>
                        <a:rPr kumimoji="1" lang="ja-JP" altLang="en-US" sz="800" dirty="0"/>
                        <a:t>桁</a:t>
                      </a:r>
                      <a:r>
                        <a:rPr kumimoji="1" lang="en-US" altLang="ja-JP" sz="800" dirty="0"/>
                        <a:t>)</a:t>
                      </a:r>
                    </a:p>
                    <a:p>
                      <a:pPr algn="ctr"/>
                      <a:r>
                        <a:rPr kumimoji="1" lang="en-US" altLang="ja-JP" sz="800" dirty="0"/>
                        <a:t>(Integer </a:t>
                      </a:r>
                      <a:r>
                        <a:rPr kumimoji="1" lang="en-US" altLang="ja-JP" sz="800" dirty="0" err="1"/>
                        <a:t>patientId</a:t>
                      </a:r>
                      <a:r>
                        <a:rPr kumimoji="1" lang="en-US" altLang="ja-JP" sz="800" dirty="0"/>
                        <a:t>)</a:t>
                      </a:r>
                    </a:p>
                    <a:p>
                      <a:pPr algn="ctr"/>
                      <a:r>
                        <a:rPr kumimoji="1" lang="en-US" altLang="ja-JP" sz="800" dirty="0">
                          <a:solidFill>
                            <a:srgbClr val="FF0000"/>
                          </a:solidFill>
                        </a:rPr>
                        <a:t>Unique, </a:t>
                      </a:r>
                      <a:r>
                        <a:rPr kumimoji="1" lang="en-US" altLang="ja-JP" sz="800" dirty="0" err="1">
                          <a:solidFill>
                            <a:srgbClr val="FF0000"/>
                          </a:solidFill>
                        </a:rPr>
                        <a:t>NotNull</a:t>
                      </a:r>
                      <a:r>
                        <a:rPr kumimoji="1" lang="ja-JP" altLang="en-US" sz="800" dirty="0">
                          <a:solidFill>
                            <a:srgbClr val="FF0000"/>
                          </a:solidFill>
                        </a:rPr>
                        <a:t>制約</a:t>
                      </a:r>
                    </a:p>
                  </a:txBody>
                  <a:tcPr/>
                </a:tc>
                <a:extLst>
                  <a:ext uri="{0D108BD9-81ED-4DB2-BD59-A6C34878D82A}">
                    <a16:rowId xmlns:a16="http://schemas.microsoft.com/office/drawing/2014/main" val="3423742562"/>
                  </a:ext>
                </a:extLst>
              </a:tr>
              <a:tr h="299685">
                <a:tc>
                  <a:txBody>
                    <a:bodyPr/>
                    <a:lstStyle/>
                    <a:p>
                      <a:pPr algn="ctr"/>
                      <a:r>
                        <a:rPr kumimoji="1" lang="ja-JP" altLang="en-US" sz="800" dirty="0"/>
                        <a:t>氏名</a:t>
                      </a:r>
                      <a:endParaRPr kumimoji="1" lang="en-US" altLang="ja-JP" sz="800" dirty="0"/>
                    </a:p>
                    <a:p>
                      <a:pPr algn="ctr"/>
                      <a:r>
                        <a:rPr kumimoji="1" lang="en-US" altLang="ja-JP" sz="800" dirty="0"/>
                        <a:t>(String </a:t>
                      </a:r>
                      <a:r>
                        <a:rPr kumimoji="1" lang="en-US" altLang="ja-JP" sz="800" dirty="0" err="1"/>
                        <a:t>patientName</a:t>
                      </a:r>
                      <a:r>
                        <a:rPr kumimoji="1" lang="en-US" altLang="ja-JP" sz="800" dirty="0"/>
                        <a:t>)</a:t>
                      </a:r>
                    </a:p>
                    <a:p>
                      <a:pPr algn="ct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3555359211"/>
                  </a:ext>
                </a:extLst>
              </a:tr>
              <a:tr h="299685">
                <a:tc>
                  <a:txBody>
                    <a:bodyPr/>
                    <a:lstStyle/>
                    <a:p>
                      <a:pPr algn="ctr"/>
                      <a:r>
                        <a:rPr kumimoji="1" lang="ja-JP" altLang="en-US" sz="800" dirty="0"/>
                        <a:t>氏名（ひらがな）</a:t>
                      </a:r>
                      <a:endParaRPr kumimoji="1" lang="en-US" altLang="ja-JP" sz="800" dirty="0"/>
                    </a:p>
                    <a:p>
                      <a:pPr algn="ctr"/>
                      <a:r>
                        <a:rPr kumimoji="1" lang="en-US" altLang="ja-JP" sz="800" dirty="0"/>
                        <a:t>(String </a:t>
                      </a:r>
                      <a:r>
                        <a:rPr kumimoji="1" lang="en-US" altLang="ja-JP" sz="800" dirty="0" err="1"/>
                        <a:t>patientNameKana</a:t>
                      </a:r>
                      <a:r>
                        <a:rPr kumimoji="1" lang="en-US" altLang="ja-JP" sz="800" dirty="0"/>
                        <a:t>)</a:t>
                      </a:r>
                      <a:endParaRPr kumimoji="1" lang="ja-JP" altLang="en-US" sz="800" dirty="0"/>
                    </a:p>
                  </a:txBody>
                  <a:tcPr/>
                </a:tc>
                <a:extLst>
                  <a:ext uri="{0D108BD9-81ED-4DB2-BD59-A6C34878D82A}">
                    <a16:rowId xmlns:a16="http://schemas.microsoft.com/office/drawing/2014/main" val="1892902308"/>
                  </a:ext>
                </a:extLst>
              </a:tr>
            </a:tbl>
          </a:graphicData>
        </a:graphic>
      </p:graphicFrame>
      <p:cxnSp>
        <p:nvCxnSpPr>
          <p:cNvPr id="23" name="直線矢印コネクタ 22">
            <a:extLst>
              <a:ext uri="{FF2B5EF4-FFF2-40B4-BE49-F238E27FC236}">
                <a16:creationId xmlns:a16="http://schemas.microsoft.com/office/drawing/2014/main" id="{569B6E97-D1DF-B3A8-7910-796188EC5304}"/>
              </a:ext>
            </a:extLst>
          </p:cNvPr>
          <p:cNvCxnSpPr>
            <a:cxnSpLocks/>
            <a:endCxn id="25" idx="1"/>
          </p:cNvCxnSpPr>
          <p:nvPr/>
        </p:nvCxnSpPr>
        <p:spPr>
          <a:xfrm flipH="1" flipV="1">
            <a:off x="5793206" y="984131"/>
            <a:ext cx="354736" cy="12670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D41467AB-9495-3C57-3D5D-D17C0D9896E2}"/>
              </a:ext>
            </a:extLst>
          </p:cNvPr>
          <p:cNvSpPr txBox="1"/>
          <p:nvPr/>
        </p:nvSpPr>
        <p:spPr>
          <a:xfrm>
            <a:off x="5896871" y="2108322"/>
            <a:ext cx="312906" cy="246221"/>
          </a:xfrm>
          <a:prstGeom prst="rect">
            <a:avLst/>
          </a:prstGeom>
          <a:noFill/>
        </p:spPr>
        <p:txBody>
          <a:bodyPr wrap="none" rtlCol="0">
            <a:spAutoFit/>
          </a:bodyPr>
          <a:lstStyle/>
          <a:p>
            <a:r>
              <a:rPr kumimoji="1" lang="ja-JP" altLang="en-US" sz="1000" dirty="0">
                <a:latin typeface="メイリオ" panose="020B0604030504040204" pitchFamily="50" charset="-128"/>
                <a:ea typeface="メイリオ" panose="020B0604030504040204" pitchFamily="50" charset="-128"/>
              </a:rPr>
              <a:t>多</a:t>
            </a:r>
          </a:p>
        </p:txBody>
      </p:sp>
      <p:sp>
        <p:nvSpPr>
          <p:cNvPr id="25" name="テキスト ボックス 24">
            <a:extLst>
              <a:ext uri="{FF2B5EF4-FFF2-40B4-BE49-F238E27FC236}">
                <a16:creationId xmlns:a16="http://schemas.microsoft.com/office/drawing/2014/main" id="{E75A8531-6CE3-BB1C-782C-49EFD1E0071C}"/>
              </a:ext>
            </a:extLst>
          </p:cNvPr>
          <p:cNvSpPr txBox="1"/>
          <p:nvPr/>
        </p:nvSpPr>
        <p:spPr>
          <a:xfrm>
            <a:off x="5793206" y="861020"/>
            <a:ext cx="264816" cy="246221"/>
          </a:xfrm>
          <a:prstGeom prst="rect">
            <a:avLst/>
          </a:prstGeom>
          <a:noFill/>
        </p:spPr>
        <p:txBody>
          <a:bodyPr wrap="none" rtlCol="0">
            <a:spAutoFit/>
          </a:bodyPr>
          <a:lstStyle/>
          <a:p>
            <a:r>
              <a:rPr kumimoji="1" lang="en-US" altLang="ja-JP" sz="1000" dirty="0">
                <a:latin typeface="メイリオ" panose="020B0604030504040204" pitchFamily="50" charset="-128"/>
                <a:ea typeface="メイリオ" panose="020B0604030504040204" pitchFamily="50" charset="-128"/>
              </a:rPr>
              <a:t>1</a:t>
            </a:r>
            <a:endParaRPr kumimoji="1" lang="ja-JP" altLang="en-US" sz="1000" dirty="0">
              <a:latin typeface="メイリオ" panose="020B0604030504040204" pitchFamily="50" charset="-128"/>
              <a:ea typeface="メイリオ" panose="020B0604030504040204" pitchFamily="50" charset="-128"/>
            </a:endParaRPr>
          </a:p>
        </p:txBody>
      </p:sp>
      <p:graphicFrame>
        <p:nvGraphicFramePr>
          <p:cNvPr id="26" name="表 5">
            <a:extLst>
              <a:ext uri="{FF2B5EF4-FFF2-40B4-BE49-F238E27FC236}">
                <a16:creationId xmlns:a16="http://schemas.microsoft.com/office/drawing/2014/main" id="{E05CE9BE-5AD7-0266-578C-41B4C83B70E9}"/>
              </a:ext>
            </a:extLst>
          </p:cNvPr>
          <p:cNvGraphicFramePr>
            <a:graphicFrameLocks noGrp="1"/>
          </p:cNvGraphicFramePr>
          <p:nvPr>
            <p:extLst>
              <p:ext uri="{D42A27DB-BD31-4B8C-83A1-F6EECF244321}">
                <p14:modId xmlns:p14="http://schemas.microsoft.com/office/powerpoint/2010/main" val="798392015"/>
              </p:ext>
            </p:extLst>
          </p:nvPr>
        </p:nvGraphicFramePr>
        <p:xfrm>
          <a:off x="244197" y="539650"/>
          <a:ext cx="1588102" cy="1127760"/>
        </p:xfrm>
        <a:graphic>
          <a:graphicData uri="http://schemas.openxmlformats.org/drawingml/2006/table">
            <a:tbl>
              <a:tblPr firstRow="1" bandRow="1">
                <a:tableStyleId>{5FD0F851-EC5A-4D38-B0AD-8093EC10F338}</a:tableStyleId>
              </a:tblPr>
              <a:tblGrid>
                <a:gridCol w="1588102">
                  <a:extLst>
                    <a:ext uri="{9D8B030D-6E8A-4147-A177-3AD203B41FA5}">
                      <a16:colId xmlns:a16="http://schemas.microsoft.com/office/drawing/2014/main" val="2498636709"/>
                    </a:ext>
                  </a:extLst>
                </a:gridCol>
              </a:tblGrid>
              <a:tr h="183428">
                <a:tc>
                  <a:txBody>
                    <a:bodyPr/>
                    <a:lstStyle/>
                    <a:p>
                      <a:pPr algn="ctr"/>
                      <a:r>
                        <a:rPr kumimoji="1" lang="ja-JP" altLang="en-US" sz="800" dirty="0"/>
                        <a:t>検査項目</a:t>
                      </a:r>
                      <a:endParaRPr kumimoji="1" lang="en-US" altLang="ja-JP" sz="800" dirty="0"/>
                    </a:p>
                    <a:p>
                      <a:pPr algn="ctr"/>
                      <a:r>
                        <a:rPr kumimoji="1" lang="en-US" altLang="ja-JP" sz="800" dirty="0"/>
                        <a:t>(Examination)</a:t>
                      </a:r>
                      <a:endParaRPr kumimoji="1" lang="ja-JP" altLang="en-US" sz="800" dirty="0"/>
                    </a:p>
                  </a:txBody>
                  <a:tcPr/>
                </a:tc>
                <a:extLst>
                  <a:ext uri="{0D108BD9-81ED-4DB2-BD59-A6C34878D82A}">
                    <a16:rowId xmlns:a16="http://schemas.microsoft.com/office/drawing/2014/main" val="1086947316"/>
                  </a:ext>
                </a:extLst>
              </a:tr>
              <a:tr h="214815">
                <a:tc>
                  <a:txBody>
                    <a:bodyPr/>
                    <a:lstStyle/>
                    <a:p>
                      <a:pPr algn="ctr"/>
                      <a:r>
                        <a:rPr kumimoji="1" lang="en-US" altLang="ja-JP" sz="800" dirty="0"/>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(Generated Value)</a:t>
                      </a:r>
                    </a:p>
                  </a:txBody>
                  <a:tcPr/>
                </a:tc>
                <a:extLst>
                  <a:ext uri="{0D108BD9-81ED-4DB2-BD59-A6C34878D82A}">
                    <a16:rowId xmlns:a16="http://schemas.microsoft.com/office/drawing/2014/main" val="550375115"/>
                  </a:ext>
                </a:extLst>
              </a:tr>
              <a:tr h="214815">
                <a:tc>
                  <a:txBody>
                    <a:bodyPr/>
                    <a:lstStyle/>
                    <a:p>
                      <a:pPr algn="ctr"/>
                      <a:r>
                        <a:rPr kumimoji="1" lang="ja-JP" altLang="en-US" sz="800" dirty="0"/>
                        <a:t>検査項目</a:t>
                      </a:r>
                      <a:endParaRPr kumimoji="1" lang="en-US" altLang="ja-JP" sz="800" dirty="0"/>
                    </a:p>
                    <a:p>
                      <a:pPr algn="ctr"/>
                      <a:r>
                        <a:rPr kumimoji="1" lang="en-US" altLang="ja-JP" sz="800" dirty="0"/>
                        <a:t>(String </a:t>
                      </a:r>
                      <a:r>
                        <a:rPr kumimoji="1" lang="en-US" altLang="ja-JP" sz="800" dirty="0" err="1"/>
                        <a:t>examinationItem</a:t>
                      </a:r>
                      <a:r>
                        <a:rPr kumimoji="1" lang="en-US" altLang="ja-JP" sz="800" dirty="0"/>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solidFill>
                            <a:srgbClr val="FF0000"/>
                          </a:solidFill>
                        </a:rPr>
                        <a:t>Unique, </a:t>
                      </a: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3150178239"/>
                  </a:ext>
                </a:extLst>
              </a:tr>
            </a:tbl>
          </a:graphicData>
        </a:graphic>
      </p:graphicFrame>
      <p:cxnSp>
        <p:nvCxnSpPr>
          <p:cNvPr id="27" name="直線矢印コネクタ 26">
            <a:extLst>
              <a:ext uri="{FF2B5EF4-FFF2-40B4-BE49-F238E27FC236}">
                <a16:creationId xmlns:a16="http://schemas.microsoft.com/office/drawing/2014/main" id="{22D9B6C5-BFD7-5B8E-4F4A-801782F18F66}"/>
              </a:ext>
            </a:extLst>
          </p:cNvPr>
          <p:cNvCxnSpPr>
            <a:cxnSpLocks/>
          </p:cNvCxnSpPr>
          <p:nvPr/>
        </p:nvCxnSpPr>
        <p:spPr>
          <a:xfrm flipH="1" flipV="1">
            <a:off x="1832299" y="1036469"/>
            <a:ext cx="507038" cy="4385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158E25EC-359F-95F8-3300-E963447D1C52}"/>
              </a:ext>
            </a:extLst>
          </p:cNvPr>
          <p:cNvSpPr txBox="1"/>
          <p:nvPr/>
        </p:nvSpPr>
        <p:spPr>
          <a:xfrm>
            <a:off x="2146168" y="1200628"/>
            <a:ext cx="300082" cy="230832"/>
          </a:xfrm>
          <a:prstGeom prst="rect">
            <a:avLst/>
          </a:prstGeom>
          <a:noFill/>
        </p:spPr>
        <p:txBody>
          <a:bodyPr wrap="none" rtlCol="0">
            <a:spAutoFit/>
          </a:bodyPr>
          <a:lstStyle/>
          <a:p>
            <a:r>
              <a:rPr kumimoji="1" lang="ja-JP" altLang="en-US" sz="900" dirty="0">
                <a:latin typeface="メイリオ" panose="020B0604030504040204" pitchFamily="50" charset="-128"/>
                <a:ea typeface="メイリオ" panose="020B0604030504040204" pitchFamily="50" charset="-128"/>
              </a:rPr>
              <a:t>多</a:t>
            </a:r>
          </a:p>
        </p:txBody>
      </p:sp>
      <p:sp>
        <p:nvSpPr>
          <p:cNvPr id="29" name="テキスト ボックス 28">
            <a:extLst>
              <a:ext uri="{FF2B5EF4-FFF2-40B4-BE49-F238E27FC236}">
                <a16:creationId xmlns:a16="http://schemas.microsoft.com/office/drawing/2014/main" id="{45276219-F76A-0E5B-782F-878E4C106D03}"/>
              </a:ext>
            </a:extLst>
          </p:cNvPr>
          <p:cNvSpPr txBox="1"/>
          <p:nvPr/>
        </p:nvSpPr>
        <p:spPr>
          <a:xfrm>
            <a:off x="1858714" y="805637"/>
            <a:ext cx="256802" cy="230832"/>
          </a:xfrm>
          <a:prstGeom prst="rect">
            <a:avLst/>
          </a:prstGeom>
          <a:noFill/>
        </p:spPr>
        <p:txBody>
          <a:bodyPr wrap="none" rtlCol="0">
            <a:spAutoFit/>
          </a:bodyPr>
          <a:lstStyle/>
          <a:p>
            <a:r>
              <a:rPr kumimoji="1" lang="en-US" altLang="ja-JP" sz="900" dirty="0">
                <a:latin typeface="メイリオ" panose="020B0604030504040204" pitchFamily="50" charset="-128"/>
                <a:ea typeface="メイリオ" panose="020B0604030504040204" pitchFamily="50" charset="-128"/>
              </a:rPr>
              <a:t>1</a:t>
            </a:r>
            <a:endParaRPr kumimoji="1" lang="ja-JP" altLang="en-US" sz="900" dirty="0">
              <a:latin typeface="メイリオ" panose="020B0604030504040204" pitchFamily="50" charset="-128"/>
              <a:ea typeface="メイリオ" panose="020B0604030504040204" pitchFamily="50" charset="-128"/>
            </a:endParaRPr>
          </a:p>
        </p:txBody>
      </p:sp>
      <p:sp>
        <p:nvSpPr>
          <p:cNvPr id="30" name="テキスト ボックス 29">
            <a:extLst>
              <a:ext uri="{FF2B5EF4-FFF2-40B4-BE49-F238E27FC236}">
                <a16:creationId xmlns:a16="http://schemas.microsoft.com/office/drawing/2014/main" id="{ACD43A4E-64F8-0253-9C20-0D93629539A5}"/>
              </a:ext>
            </a:extLst>
          </p:cNvPr>
          <p:cNvSpPr txBox="1"/>
          <p:nvPr/>
        </p:nvSpPr>
        <p:spPr>
          <a:xfrm>
            <a:off x="4022086" y="4781885"/>
            <a:ext cx="2592521" cy="369332"/>
          </a:xfrm>
          <a:prstGeom prst="rect">
            <a:avLst/>
          </a:prstGeom>
          <a:noFill/>
        </p:spPr>
        <p:txBody>
          <a:bodyPr wrap="square" rtlCol="0">
            <a:spAutoFit/>
          </a:bodyPr>
          <a:lstStyle/>
          <a:p>
            <a:r>
              <a:rPr kumimoji="1" lang="ja-JP" altLang="en-US" sz="900" dirty="0">
                <a:latin typeface="メイリオ" panose="020B0604030504040204" pitchFamily="50" charset="-128"/>
                <a:ea typeface="メイリオ" panose="020B0604030504040204" pitchFamily="50" charset="-128"/>
              </a:rPr>
              <a:t>患者情報は、患者の体内デバイス・検査情報入力後、自動で取得し作成。</a:t>
            </a:r>
          </a:p>
        </p:txBody>
      </p:sp>
      <p:graphicFrame>
        <p:nvGraphicFramePr>
          <p:cNvPr id="31" name="表 5">
            <a:extLst>
              <a:ext uri="{FF2B5EF4-FFF2-40B4-BE49-F238E27FC236}">
                <a16:creationId xmlns:a16="http://schemas.microsoft.com/office/drawing/2014/main" id="{0FCAA510-BE4A-6A22-1C68-7F5CDCB043C3}"/>
              </a:ext>
            </a:extLst>
          </p:cNvPr>
          <p:cNvGraphicFramePr>
            <a:graphicFrameLocks noGrp="1"/>
          </p:cNvGraphicFramePr>
          <p:nvPr>
            <p:extLst>
              <p:ext uri="{D42A27DB-BD31-4B8C-83A1-F6EECF244321}">
                <p14:modId xmlns:p14="http://schemas.microsoft.com/office/powerpoint/2010/main" val="3422274149"/>
              </p:ext>
            </p:extLst>
          </p:nvPr>
        </p:nvGraphicFramePr>
        <p:xfrm>
          <a:off x="10095008" y="540212"/>
          <a:ext cx="1863031" cy="1584960"/>
        </p:xfrm>
        <a:graphic>
          <a:graphicData uri="http://schemas.openxmlformats.org/drawingml/2006/table">
            <a:tbl>
              <a:tblPr firstRow="1" bandRow="1">
                <a:tableStyleId>{5FD0F851-EC5A-4D38-B0AD-8093EC10F338}</a:tableStyleId>
              </a:tblPr>
              <a:tblGrid>
                <a:gridCol w="1863031">
                  <a:extLst>
                    <a:ext uri="{9D8B030D-6E8A-4147-A177-3AD203B41FA5}">
                      <a16:colId xmlns:a16="http://schemas.microsoft.com/office/drawing/2014/main" val="2498636709"/>
                    </a:ext>
                  </a:extLst>
                </a:gridCol>
              </a:tblGrid>
              <a:tr h="190709">
                <a:tc>
                  <a:txBody>
                    <a:bodyPr/>
                    <a:lstStyle/>
                    <a:p>
                      <a:pPr algn="ctr"/>
                      <a:r>
                        <a:rPr kumimoji="1" lang="ja-JP" altLang="en-US" sz="800" dirty="0"/>
                        <a:t>添付文書の</a:t>
                      </a:r>
                      <a:r>
                        <a:rPr kumimoji="1" lang="en-US" altLang="ja-JP" sz="800" dirty="0"/>
                        <a:t>JMDN</a:t>
                      </a:r>
                      <a:r>
                        <a:rPr kumimoji="1" lang="ja-JP" altLang="en-US" sz="800" dirty="0"/>
                        <a:t>コード</a:t>
                      </a:r>
                      <a:endParaRPr kumimoji="1" lang="en-US" altLang="ja-JP" sz="800" dirty="0"/>
                    </a:p>
                    <a:p>
                      <a:pPr algn="ctr"/>
                      <a:r>
                        <a:rPr kumimoji="1" lang="en-US" altLang="ja-JP" sz="800" dirty="0"/>
                        <a:t>(</a:t>
                      </a:r>
                      <a:r>
                        <a:rPr kumimoji="1" lang="en-US" altLang="ja-JP" sz="800" dirty="0" err="1"/>
                        <a:t>Jmdn</a:t>
                      </a:r>
                      <a:r>
                        <a:rPr kumimoji="1" lang="en-US" altLang="ja-JP" sz="800" dirty="0"/>
                        <a:t>)</a:t>
                      </a:r>
                      <a:endParaRPr kumimoji="1" lang="ja-JP" altLang="en-US" sz="800" dirty="0"/>
                    </a:p>
                  </a:txBody>
                  <a:tcPr/>
                </a:tc>
                <a:extLst>
                  <a:ext uri="{0D108BD9-81ED-4DB2-BD59-A6C34878D82A}">
                    <a16:rowId xmlns:a16="http://schemas.microsoft.com/office/drawing/2014/main" val="1086947316"/>
                  </a:ext>
                </a:extLst>
              </a:tr>
              <a:tr h="299685">
                <a:tc>
                  <a:txBody>
                    <a:bodyPr/>
                    <a:lstStyle/>
                    <a:p>
                      <a:pPr algn="ctr"/>
                      <a:r>
                        <a:rPr kumimoji="1" lang="en-US" altLang="ja-JP" sz="800" dirty="0"/>
                        <a:t>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800" dirty="0"/>
                        <a:t>(Generated Value)</a:t>
                      </a:r>
                    </a:p>
                  </a:txBody>
                  <a:tcPr/>
                </a:tc>
                <a:extLst>
                  <a:ext uri="{0D108BD9-81ED-4DB2-BD59-A6C34878D82A}">
                    <a16:rowId xmlns:a16="http://schemas.microsoft.com/office/drawing/2014/main" val="550375115"/>
                  </a:ext>
                </a:extLst>
              </a:tr>
              <a:tr h="299685">
                <a:tc>
                  <a:txBody>
                    <a:bodyPr/>
                    <a:lstStyle/>
                    <a:p>
                      <a:pPr algn="ctr"/>
                      <a:r>
                        <a:rPr kumimoji="1" lang="en-US" altLang="ja-JP" sz="800" dirty="0"/>
                        <a:t>JMDN</a:t>
                      </a:r>
                      <a:r>
                        <a:rPr kumimoji="1" lang="ja-JP" altLang="en-US" sz="800" dirty="0"/>
                        <a:t>コード</a:t>
                      </a:r>
                      <a:endParaRPr kumimoji="1" lang="en-US" altLang="ja-JP" sz="800" dirty="0"/>
                    </a:p>
                    <a:p>
                      <a:pPr algn="ctr"/>
                      <a:r>
                        <a:rPr kumimoji="1" lang="en-US" altLang="ja-JP" sz="800" dirty="0"/>
                        <a:t>(Integer </a:t>
                      </a:r>
                      <a:r>
                        <a:rPr kumimoji="1" lang="en-US" altLang="ja-JP" sz="800" dirty="0" err="1"/>
                        <a:t>JmdnCode</a:t>
                      </a:r>
                      <a:r>
                        <a:rPr kumimoji="1" lang="en-US" altLang="ja-JP" sz="800" dirty="0"/>
                        <a:t>)</a:t>
                      </a:r>
                    </a:p>
                    <a:p>
                      <a:pPr algn="ctr"/>
                      <a:r>
                        <a:rPr kumimoji="1" lang="en-US" altLang="ja-JP" sz="800" dirty="0">
                          <a:solidFill>
                            <a:srgbClr val="FF0000"/>
                          </a:solidFill>
                        </a:rPr>
                        <a:t>Unique, </a:t>
                      </a:r>
                      <a:r>
                        <a:rPr kumimoji="1" lang="en-US" altLang="ja-JP" sz="800" dirty="0" err="1">
                          <a:solidFill>
                            <a:srgbClr val="FF0000"/>
                          </a:solidFill>
                        </a:rPr>
                        <a:t>NotNull</a:t>
                      </a:r>
                      <a:r>
                        <a:rPr kumimoji="1" lang="ja-JP" altLang="en-US" sz="800" dirty="0">
                          <a:solidFill>
                            <a:srgbClr val="FF0000"/>
                          </a:solidFill>
                        </a:rPr>
                        <a:t>制約</a:t>
                      </a:r>
                      <a:endParaRPr kumimoji="1" lang="ja-JP" altLang="en-US" sz="800" dirty="0"/>
                    </a:p>
                  </a:txBody>
                  <a:tcPr/>
                </a:tc>
                <a:extLst>
                  <a:ext uri="{0D108BD9-81ED-4DB2-BD59-A6C34878D82A}">
                    <a16:rowId xmlns:a16="http://schemas.microsoft.com/office/drawing/2014/main" val="3423742562"/>
                  </a:ext>
                </a:extLst>
              </a:tr>
              <a:tr h="299685">
                <a:tc>
                  <a:txBody>
                    <a:bodyPr/>
                    <a:lstStyle/>
                    <a:p>
                      <a:pPr algn="ctr"/>
                      <a:r>
                        <a:rPr kumimoji="1" lang="ja-JP" altLang="en-US" sz="800" dirty="0"/>
                        <a:t>一般的名称</a:t>
                      </a:r>
                      <a:endParaRPr kumimoji="1" lang="en-US" altLang="ja-JP" sz="800" dirty="0"/>
                    </a:p>
                    <a:p>
                      <a:pPr algn="ctr"/>
                      <a:r>
                        <a:rPr kumimoji="1" lang="en-US" altLang="ja-JP" sz="800" dirty="0"/>
                        <a:t>(String </a:t>
                      </a:r>
                      <a:r>
                        <a:rPr kumimoji="1" lang="en-US" altLang="ja-JP" sz="800" dirty="0" err="1"/>
                        <a:t>generalName</a:t>
                      </a:r>
                      <a:r>
                        <a:rPr kumimoji="1" lang="en-US" altLang="ja-JP" sz="800" dirty="0"/>
                        <a:t>)</a:t>
                      </a:r>
                    </a:p>
                    <a:p>
                      <a:pPr algn="ctr"/>
                      <a:r>
                        <a:rPr kumimoji="1" lang="en-US" altLang="ja-JP" sz="800" dirty="0" err="1">
                          <a:solidFill>
                            <a:srgbClr val="FF0000"/>
                          </a:solidFill>
                        </a:rPr>
                        <a:t>NotNull</a:t>
                      </a:r>
                      <a:r>
                        <a:rPr kumimoji="1" lang="ja-JP" altLang="en-US" sz="800" dirty="0">
                          <a:solidFill>
                            <a:srgbClr val="FF0000"/>
                          </a:solidFill>
                        </a:rPr>
                        <a:t>制約</a:t>
                      </a:r>
                      <a:endParaRPr kumimoji="1" lang="en-US" altLang="ja-JP" sz="800" dirty="0"/>
                    </a:p>
                  </a:txBody>
                  <a:tcPr/>
                </a:tc>
                <a:extLst>
                  <a:ext uri="{0D108BD9-81ED-4DB2-BD59-A6C34878D82A}">
                    <a16:rowId xmlns:a16="http://schemas.microsoft.com/office/drawing/2014/main" val="1091386268"/>
                  </a:ext>
                </a:extLst>
              </a:tr>
            </a:tbl>
          </a:graphicData>
        </a:graphic>
      </p:graphicFrame>
      <p:cxnSp>
        <p:nvCxnSpPr>
          <p:cNvPr id="32" name="直線矢印コネクタ 31">
            <a:extLst>
              <a:ext uri="{FF2B5EF4-FFF2-40B4-BE49-F238E27FC236}">
                <a16:creationId xmlns:a16="http://schemas.microsoft.com/office/drawing/2014/main" id="{39C68D34-4C9C-4C24-1CFE-E6C244C5895A}"/>
              </a:ext>
            </a:extLst>
          </p:cNvPr>
          <p:cNvCxnSpPr>
            <a:cxnSpLocks/>
            <a:endCxn id="33" idx="3"/>
          </p:cNvCxnSpPr>
          <p:nvPr/>
        </p:nvCxnSpPr>
        <p:spPr>
          <a:xfrm flipV="1">
            <a:off x="9691297" y="969376"/>
            <a:ext cx="447575" cy="10391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F4E4C22E-DCE8-FBF4-AA87-8F28ACEF099D}"/>
              </a:ext>
            </a:extLst>
          </p:cNvPr>
          <p:cNvSpPr txBox="1"/>
          <p:nvPr/>
        </p:nvSpPr>
        <p:spPr>
          <a:xfrm>
            <a:off x="9888482" y="846265"/>
            <a:ext cx="250390" cy="246221"/>
          </a:xfrm>
          <a:prstGeom prst="rect">
            <a:avLst/>
          </a:prstGeom>
          <a:noFill/>
        </p:spPr>
        <p:txBody>
          <a:bodyPr wrap="square" rtlCol="0">
            <a:spAutoFit/>
          </a:bodyPr>
          <a:lstStyle/>
          <a:p>
            <a:r>
              <a:rPr kumimoji="1" lang="en-US" altLang="ja-JP" sz="1000" dirty="0">
                <a:latin typeface="メイリオ" panose="020B0604030504040204" pitchFamily="50" charset="-128"/>
                <a:ea typeface="メイリオ" panose="020B0604030504040204" pitchFamily="50" charset="-128"/>
              </a:rPr>
              <a:t>1</a:t>
            </a:r>
            <a:endParaRPr kumimoji="1" lang="ja-JP" altLang="en-US" sz="1000" dirty="0">
              <a:latin typeface="メイリオ" panose="020B0604030504040204" pitchFamily="50" charset="-128"/>
              <a:ea typeface="メイリオ" panose="020B0604030504040204" pitchFamily="50" charset="-128"/>
            </a:endParaRPr>
          </a:p>
        </p:txBody>
      </p:sp>
      <p:sp>
        <p:nvSpPr>
          <p:cNvPr id="34" name="テキスト ボックス 33">
            <a:extLst>
              <a:ext uri="{FF2B5EF4-FFF2-40B4-BE49-F238E27FC236}">
                <a16:creationId xmlns:a16="http://schemas.microsoft.com/office/drawing/2014/main" id="{95AC093B-ED59-2150-98A0-F02547CB6176}"/>
              </a:ext>
            </a:extLst>
          </p:cNvPr>
          <p:cNvSpPr txBox="1"/>
          <p:nvPr/>
        </p:nvSpPr>
        <p:spPr>
          <a:xfrm>
            <a:off x="9691297" y="1674733"/>
            <a:ext cx="312906" cy="246221"/>
          </a:xfrm>
          <a:prstGeom prst="rect">
            <a:avLst/>
          </a:prstGeom>
          <a:noFill/>
        </p:spPr>
        <p:txBody>
          <a:bodyPr wrap="square" rtlCol="0">
            <a:spAutoFit/>
          </a:bodyPr>
          <a:lstStyle/>
          <a:p>
            <a:r>
              <a:rPr kumimoji="1" lang="ja-JP" altLang="en-US" sz="1000" dirty="0">
                <a:latin typeface="メイリオ" panose="020B0604030504040204" pitchFamily="50" charset="-128"/>
                <a:ea typeface="メイリオ" panose="020B0604030504040204" pitchFamily="50" charset="-128"/>
              </a:rPr>
              <a:t>多</a:t>
            </a:r>
          </a:p>
        </p:txBody>
      </p:sp>
      <p:sp>
        <p:nvSpPr>
          <p:cNvPr id="46" name="テキスト ボックス 45">
            <a:extLst>
              <a:ext uri="{FF2B5EF4-FFF2-40B4-BE49-F238E27FC236}">
                <a16:creationId xmlns:a16="http://schemas.microsoft.com/office/drawing/2014/main" id="{26786DE5-BF7B-4D3D-19DE-663883042260}"/>
              </a:ext>
            </a:extLst>
          </p:cNvPr>
          <p:cNvSpPr txBox="1"/>
          <p:nvPr/>
        </p:nvSpPr>
        <p:spPr>
          <a:xfrm>
            <a:off x="319310" y="1853010"/>
            <a:ext cx="1697979" cy="230832"/>
          </a:xfrm>
          <a:prstGeom prst="rect">
            <a:avLst/>
          </a:prstGeom>
          <a:noFill/>
        </p:spPr>
        <p:txBody>
          <a:bodyPr wrap="square" rtlCol="0">
            <a:spAutoFit/>
          </a:bodyPr>
          <a:lstStyle/>
          <a:p>
            <a:r>
              <a:rPr kumimoji="1" lang="ja-JP" altLang="en-US" sz="900" dirty="0">
                <a:latin typeface="メイリオ" panose="020B0604030504040204" pitchFamily="50" charset="-128"/>
                <a:ea typeface="メイリオ" panose="020B0604030504040204" pitchFamily="50" charset="-128"/>
              </a:rPr>
              <a:t>事前に</a:t>
            </a:r>
            <a:r>
              <a:rPr kumimoji="1" lang="en-US" altLang="ja-JP" sz="900" dirty="0">
                <a:latin typeface="メイリオ" panose="020B0604030504040204" pitchFamily="50" charset="-128"/>
                <a:ea typeface="メイリオ" panose="020B0604030504040204" pitchFamily="50" charset="-128"/>
              </a:rPr>
              <a:t>SQL</a:t>
            </a:r>
            <a:r>
              <a:rPr kumimoji="1" lang="ja-JP" altLang="en-US" sz="900" dirty="0">
                <a:latin typeface="メイリオ" panose="020B0604030504040204" pitchFamily="50" charset="-128"/>
                <a:ea typeface="メイリオ" panose="020B0604030504040204" pitchFamily="50" charset="-128"/>
              </a:rPr>
              <a:t>に登録済み</a:t>
            </a:r>
          </a:p>
        </p:txBody>
      </p:sp>
    </p:spTree>
    <p:extLst>
      <p:ext uri="{BB962C8B-B14F-4D97-AF65-F5344CB8AC3E}">
        <p14:creationId xmlns:p14="http://schemas.microsoft.com/office/powerpoint/2010/main" val="1861711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DB6F45D5-FA5E-41C6-0721-727DD0A47D79}"/>
              </a:ext>
            </a:extLst>
          </p:cNvPr>
          <p:cNvSpPr/>
          <p:nvPr/>
        </p:nvSpPr>
        <p:spPr>
          <a:xfrm>
            <a:off x="116662" y="245019"/>
            <a:ext cx="1192374" cy="2726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a:solidFill>
                  <a:schemeClr val="tx1"/>
                </a:solidFill>
                <a:latin typeface="メイリオ" panose="020B0604030504040204" pitchFamily="50" charset="-128"/>
                <a:ea typeface="メイリオ" panose="020B0604030504040204" pitchFamily="50" charset="-128"/>
              </a:rPr>
              <a:t>Front Controller</a:t>
            </a:r>
            <a:endParaRPr kumimoji="1" lang="ja-JP" altLang="en-US" sz="900" dirty="0">
              <a:solidFill>
                <a:schemeClr val="tx1"/>
              </a:solidFill>
              <a:latin typeface="メイリオ" panose="020B0604030504040204" pitchFamily="50" charset="-128"/>
              <a:ea typeface="メイリオ" panose="020B0604030504040204" pitchFamily="50" charset="-128"/>
            </a:endParaRPr>
          </a:p>
        </p:txBody>
      </p:sp>
      <p:sp>
        <p:nvSpPr>
          <p:cNvPr id="5" name="テキスト ボックス 4">
            <a:extLst>
              <a:ext uri="{FF2B5EF4-FFF2-40B4-BE49-F238E27FC236}">
                <a16:creationId xmlns:a16="http://schemas.microsoft.com/office/drawing/2014/main" id="{1D75D26E-5688-5CFC-BBC9-F3B15776CE92}"/>
              </a:ext>
            </a:extLst>
          </p:cNvPr>
          <p:cNvSpPr txBox="1"/>
          <p:nvPr/>
        </p:nvSpPr>
        <p:spPr>
          <a:xfrm>
            <a:off x="174414" y="517735"/>
            <a:ext cx="1035861" cy="207749"/>
          </a:xfrm>
          <a:prstGeom prst="rect">
            <a:avLst/>
          </a:prstGeom>
          <a:noFill/>
        </p:spPr>
        <p:txBody>
          <a:bodyPr wrap="none" rtlCol="0">
            <a:spAutoFit/>
          </a:bodyPr>
          <a:lstStyle/>
          <a:p>
            <a:r>
              <a:rPr kumimoji="1" lang="en-US" altLang="ja-JP" sz="750" dirty="0">
                <a:latin typeface="メイリオ" panose="020B0604030504040204" pitchFamily="50" charset="-128"/>
                <a:ea typeface="メイリオ" panose="020B0604030504040204" pitchFamily="50" charset="-128"/>
              </a:rPr>
              <a:t>@WebServlet(“/”)</a:t>
            </a:r>
            <a:endParaRPr kumimoji="1" lang="ja-JP" altLang="en-US" sz="750" dirty="0">
              <a:latin typeface="メイリオ" panose="020B0604030504040204" pitchFamily="50" charset="-128"/>
              <a:ea typeface="メイリオ" panose="020B0604030504040204" pitchFamily="50" charset="-128"/>
            </a:endParaRPr>
          </a:p>
        </p:txBody>
      </p:sp>
      <p:cxnSp>
        <p:nvCxnSpPr>
          <p:cNvPr id="6" name="直線矢印コネクタ 5">
            <a:extLst>
              <a:ext uri="{FF2B5EF4-FFF2-40B4-BE49-F238E27FC236}">
                <a16:creationId xmlns:a16="http://schemas.microsoft.com/office/drawing/2014/main" id="{17C9D5E5-1F07-7391-F4B7-37EB136FAA44}"/>
              </a:ext>
            </a:extLst>
          </p:cNvPr>
          <p:cNvCxnSpPr>
            <a:cxnSpLocks/>
          </p:cNvCxnSpPr>
          <p:nvPr/>
        </p:nvCxnSpPr>
        <p:spPr>
          <a:xfrm flipV="1">
            <a:off x="1347747" y="375496"/>
            <a:ext cx="832965" cy="0"/>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7" name="正方形/長方形 6">
            <a:extLst>
              <a:ext uri="{FF2B5EF4-FFF2-40B4-BE49-F238E27FC236}">
                <a16:creationId xmlns:a16="http://schemas.microsoft.com/office/drawing/2014/main" id="{3A52CD1E-A415-0982-BB02-6D5E4ADD44B7}"/>
              </a:ext>
            </a:extLst>
          </p:cNvPr>
          <p:cNvSpPr/>
          <p:nvPr/>
        </p:nvSpPr>
        <p:spPr>
          <a:xfrm>
            <a:off x="2211348" y="249833"/>
            <a:ext cx="1017270" cy="24985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err="1">
                <a:solidFill>
                  <a:schemeClr val="tx1"/>
                </a:solidFill>
                <a:latin typeface="メイリオ" panose="020B0604030504040204" pitchFamily="50" charset="-128"/>
                <a:ea typeface="メイリオ" panose="020B0604030504040204" pitchFamily="50" charset="-128"/>
              </a:rPr>
              <a:t>ActionBase</a:t>
            </a:r>
            <a:endParaRPr kumimoji="1" lang="ja-JP" altLang="en-US" sz="900" dirty="0">
              <a:solidFill>
                <a:schemeClr val="tx1"/>
              </a:solidFill>
              <a:latin typeface="メイリオ" panose="020B0604030504040204" pitchFamily="50" charset="-128"/>
              <a:ea typeface="メイリオ" panose="020B0604030504040204" pitchFamily="50" charset="-128"/>
            </a:endParaRPr>
          </a:p>
        </p:txBody>
      </p:sp>
      <p:sp>
        <p:nvSpPr>
          <p:cNvPr id="8" name="テキスト ボックス 7">
            <a:extLst>
              <a:ext uri="{FF2B5EF4-FFF2-40B4-BE49-F238E27FC236}">
                <a16:creationId xmlns:a16="http://schemas.microsoft.com/office/drawing/2014/main" id="{C87AC6C3-C5DB-DBF0-EC12-0CDA075E516A}"/>
              </a:ext>
            </a:extLst>
          </p:cNvPr>
          <p:cNvSpPr txBox="1"/>
          <p:nvPr/>
        </p:nvSpPr>
        <p:spPr>
          <a:xfrm>
            <a:off x="1960108" y="540453"/>
            <a:ext cx="3030161" cy="669414"/>
          </a:xfrm>
          <a:prstGeom prst="rect">
            <a:avLst/>
          </a:prstGeom>
          <a:noFill/>
        </p:spPr>
        <p:txBody>
          <a:bodyPr wrap="square" rtlCol="0">
            <a:spAutoFit/>
          </a:bodyPr>
          <a:lstStyle/>
          <a:p>
            <a:r>
              <a:rPr lang="ja-JP" altLang="en-US" sz="750" dirty="0">
                <a:latin typeface="メイリオ" panose="020B0604030504040204" pitchFamily="50" charset="-128"/>
                <a:ea typeface="メイリオ" panose="020B0604030504040204" pitchFamily="50" charset="-128"/>
              </a:rPr>
              <a:t>・データベース以外のサーブレット処理をまとめている</a:t>
            </a:r>
            <a:endParaRPr lang="en-US" altLang="ja-JP" sz="750" dirty="0">
              <a:latin typeface="メイリオ" panose="020B0604030504040204" pitchFamily="50" charset="-128"/>
              <a:ea typeface="メイリオ" panose="020B0604030504040204" pitchFamily="50" charset="-128"/>
            </a:endParaRPr>
          </a:p>
          <a:p>
            <a:r>
              <a:rPr lang="ja-JP" altLang="en-US" sz="750" dirty="0">
                <a:latin typeface="メイリオ" panose="020B0604030504040204" pitchFamily="50" charset="-128"/>
                <a:ea typeface="メイリオ" panose="020B0604030504040204" pitchFamily="50" charset="-128"/>
              </a:rPr>
              <a:t>・</a:t>
            </a:r>
            <a:r>
              <a:rPr lang="en-US" altLang="ja-JP" sz="750" dirty="0">
                <a:latin typeface="メイリオ" panose="020B0604030504040204" pitchFamily="50" charset="-128"/>
                <a:ea typeface="メイリオ" panose="020B0604030504040204" pitchFamily="50" charset="-128"/>
              </a:rPr>
              <a:t>command=“”</a:t>
            </a:r>
            <a:r>
              <a:rPr lang="ja-JP" altLang="en-US" sz="750" dirty="0">
                <a:latin typeface="メイリオ" panose="020B0604030504040204" pitchFamily="50" charset="-128"/>
                <a:ea typeface="メイリオ" panose="020B0604030504040204" pitchFamily="50" charset="-128"/>
              </a:rPr>
              <a:t>の処理</a:t>
            </a:r>
            <a:endParaRPr lang="en-US" altLang="ja-JP" sz="750" dirty="0">
              <a:latin typeface="メイリオ" panose="020B0604030504040204" pitchFamily="50" charset="-128"/>
              <a:ea typeface="メイリオ" panose="020B0604030504040204" pitchFamily="50" charset="-128"/>
            </a:endParaRPr>
          </a:p>
          <a:p>
            <a:r>
              <a:rPr kumimoji="1" lang="ja-JP" altLang="en-US" sz="750" dirty="0">
                <a:latin typeface="メイリオ" panose="020B0604030504040204" pitchFamily="50" charset="-128"/>
                <a:ea typeface="メイリオ" panose="020B0604030504040204" pitchFamily="50" charset="-128"/>
              </a:rPr>
              <a:t>・</a:t>
            </a:r>
            <a:r>
              <a:rPr kumimoji="1" lang="en-US" altLang="ja-JP" sz="750" dirty="0">
                <a:latin typeface="メイリオ" panose="020B0604030504040204" pitchFamily="50" charset="-128"/>
                <a:ea typeface="メイリオ" panose="020B0604030504040204" pitchFamily="50" charset="-128"/>
              </a:rPr>
              <a:t>process()</a:t>
            </a:r>
            <a:r>
              <a:rPr kumimoji="1" lang="ja-JP" altLang="en-US" sz="750" dirty="0">
                <a:latin typeface="メイリオ" panose="020B0604030504040204" pitchFamily="50" charset="-128"/>
                <a:ea typeface="メイリオ" panose="020B0604030504040204" pitchFamily="50" charset="-128"/>
              </a:rPr>
              <a:t>メソッドはフロントコントローラから</a:t>
            </a:r>
            <a:endParaRPr kumimoji="1" lang="en-US" altLang="ja-JP" sz="750" dirty="0">
              <a:latin typeface="メイリオ" panose="020B0604030504040204" pitchFamily="50" charset="-128"/>
              <a:ea typeface="メイリオ" panose="020B0604030504040204" pitchFamily="50" charset="-128"/>
            </a:endParaRPr>
          </a:p>
          <a:p>
            <a:r>
              <a:rPr kumimoji="1" lang="ja-JP" altLang="en-US" sz="750" dirty="0">
                <a:latin typeface="メイリオ" panose="020B0604030504040204" pitchFamily="50" charset="-128"/>
                <a:ea typeface="メイリオ" panose="020B0604030504040204" pitchFamily="50" charset="-128"/>
              </a:rPr>
              <a:t>直接呼び出される。</a:t>
            </a:r>
            <a:r>
              <a:rPr kumimoji="1" lang="en-US" altLang="ja-JP" sz="750" dirty="0" err="1">
                <a:latin typeface="メイリオ" panose="020B0604030504040204" pitchFamily="50" charset="-128"/>
                <a:ea typeface="メイリオ" panose="020B0604030504040204" pitchFamily="50" charset="-128"/>
              </a:rPr>
              <a:t>ActionBase</a:t>
            </a:r>
            <a:r>
              <a:rPr kumimoji="1" lang="ja-JP" altLang="en-US" sz="750" dirty="0">
                <a:latin typeface="メイリオ" panose="020B0604030504040204" pitchFamily="50" charset="-128"/>
                <a:ea typeface="メイリオ" panose="020B0604030504040204" pitchFamily="50" charset="-128"/>
              </a:rPr>
              <a:t>の子クラスで</a:t>
            </a:r>
            <a:r>
              <a:rPr kumimoji="1" lang="en-US" altLang="ja-JP" sz="750" dirty="0">
                <a:latin typeface="メイリオ" panose="020B0604030504040204" pitchFamily="50" charset="-128"/>
                <a:ea typeface="メイリオ" panose="020B0604030504040204" pitchFamily="50" charset="-128"/>
              </a:rPr>
              <a:t>override</a:t>
            </a:r>
            <a:r>
              <a:rPr kumimoji="1" lang="ja-JP" altLang="en-US" sz="750" dirty="0">
                <a:latin typeface="メイリオ" panose="020B0604030504040204" pitchFamily="50" charset="-128"/>
                <a:ea typeface="メイリオ" panose="020B0604030504040204" pitchFamily="50" charset="-128"/>
              </a:rPr>
              <a:t>。</a:t>
            </a:r>
            <a:endParaRPr kumimoji="1" lang="en-US" altLang="ja-JP" sz="750" dirty="0">
              <a:latin typeface="メイリオ" panose="020B0604030504040204" pitchFamily="50" charset="-128"/>
              <a:ea typeface="メイリオ" panose="020B0604030504040204" pitchFamily="50" charset="-128"/>
            </a:endParaRPr>
          </a:p>
          <a:p>
            <a:endParaRPr kumimoji="1" lang="ja-JP" altLang="en-US" sz="750" dirty="0">
              <a:latin typeface="メイリオ" panose="020B0604030504040204" pitchFamily="50" charset="-128"/>
              <a:ea typeface="メイリオ" panose="020B0604030504040204" pitchFamily="50" charset="-128"/>
            </a:endParaRPr>
          </a:p>
        </p:txBody>
      </p:sp>
      <p:sp>
        <p:nvSpPr>
          <p:cNvPr id="9" name="正方形/長方形 8">
            <a:extLst>
              <a:ext uri="{FF2B5EF4-FFF2-40B4-BE49-F238E27FC236}">
                <a16:creationId xmlns:a16="http://schemas.microsoft.com/office/drawing/2014/main" id="{09DAB6CA-3FF9-6910-688A-8F39B7B26F21}"/>
              </a:ext>
            </a:extLst>
          </p:cNvPr>
          <p:cNvSpPr/>
          <p:nvPr/>
        </p:nvSpPr>
        <p:spPr>
          <a:xfrm>
            <a:off x="164789" y="702752"/>
            <a:ext cx="1652270" cy="3429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750" dirty="0">
                <a:solidFill>
                  <a:schemeClr val="tx1"/>
                </a:solidFill>
                <a:latin typeface="メイリオ" panose="020B0604030504040204" pitchFamily="50" charset="-128"/>
                <a:ea typeface="メイリオ" panose="020B0604030504040204" pitchFamily="50" charset="-128"/>
              </a:rPr>
              <a:t>Process()</a:t>
            </a:r>
            <a:r>
              <a:rPr kumimoji="1" lang="ja-JP" altLang="en-US" sz="750" dirty="0">
                <a:solidFill>
                  <a:schemeClr val="tx1"/>
                </a:solidFill>
                <a:latin typeface="メイリオ" panose="020B0604030504040204" pitchFamily="50" charset="-128"/>
                <a:ea typeface="メイリオ" panose="020B0604030504040204" pitchFamily="50" charset="-128"/>
              </a:rPr>
              <a:t>で</a:t>
            </a:r>
            <a:r>
              <a:rPr kumimoji="1" lang="en-US" altLang="ja-JP" sz="750" dirty="0">
                <a:solidFill>
                  <a:schemeClr val="tx1"/>
                </a:solidFill>
                <a:latin typeface="メイリオ" panose="020B0604030504040204" pitchFamily="50" charset="-128"/>
                <a:ea typeface="メイリオ" panose="020B0604030504040204" pitchFamily="50" charset="-128"/>
              </a:rPr>
              <a:t>Action</a:t>
            </a:r>
            <a:r>
              <a:rPr kumimoji="1" lang="ja-JP" altLang="en-US" sz="750" dirty="0">
                <a:solidFill>
                  <a:schemeClr val="tx1"/>
                </a:solidFill>
                <a:latin typeface="メイリオ" panose="020B0604030504040204" pitchFamily="50" charset="-128"/>
                <a:ea typeface="メイリオ" panose="020B0604030504040204" pitchFamily="50" charset="-128"/>
              </a:rPr>
              <a:t>クラスの処理</a:t>
            </a:r>
            <a:r>
              <a:rPr lang="ja-JP" altLang="en-US" sz="750" dirty="0">
                <a:solidFill>
                  <a:schemeClr val="tx1"/>
                </a:solidFill>
                <a:latin typeface="メイリオ" panose="020B0604030504040204" pitchFamily="50" charset="-128"/>
                <a:ea typeface="メイリオ" panose="020B0604030504040204" pitchFamily="50" charset="-128"/>
              </a:rPr>
              <a:t>（</a:t>
            </a:r>
            <a:r>
              <a:rPr lang="en-US" altLang="ja-JP" sz="750" dirty="0">
                <a:solidFill>
                  <a:schemeClr val="tx1"/>
                </a:solidFill>
                <a:latin typeface="メイリオ" panose="020B0604030504040204" pitchFamily="50" charset="-128"/>
                <a:ea typeface="メイリオ" panose="020B0604030504040204" pitchFamily="50" charset="-128"/>
              </a:rPr>
              <a:t>command= ‘’</a:t>
            </a:r>
            <a:r>
              <a:rPr lang="ja-JP" altLang="en-US" sz="750" dirty="0">
                <a:solidFill>
                  <a:schemeClr val="tx1"/>
                </a:solidFill>
                <a:latin typeface="メイリオ" panose="020B0604030504040204" pitchFamily="50" charset="-128"/>
                <a:ea typeface="メイリオ" panose="020B0604030504040204" pitchFamily="50" charset="-128"/>
              </a:rPr>
              <a:t>）</a:t>
            </a:r>
            <a:r>
              <a:rPr kumimoji="1" lang="ja-JP" altLang="en-US" sz="750" dirty="0">
                <a:solidFill>
                  <a:schemeClr val="tx1"/>
                </a:solidFill>
                <a:latin typeface="メイリオ" panose="020B0604030504040204" pitchFamily="50" charset="-128"/>
                <a:ea typeface="メイリオ" panose="020B0604030504040204" pitchFamily="50" charset="-128"/>
              </a:rPr>
              <a:t>を呼出</a:t>
            </a:r>
          </a:p>
        </p:txBody>
      </p:sp>
      <p:cxnSp>
        <p:nvCxnSpPr>
          <p:cNvPr id="10" name="直線矢印コネクタ 9">
            <a:extLst>
              <a:ext uri="{FF2B5EF4-FFF2-40B4-BE49-F238E27FC236}">
                <a16:creationId xmlns:a16="http://schemas.microsoft.com/office/drawing/2014/main" id="{30D4951C-ED3A-84FC-9315-B0A9EF46CB44}"/>
              </a:ext>
            </a:extLst>
          </p:cNvPr>
          <p:cNvCxnSpPr>
            <a:cxnSpLocks/>
            <a:endCxn id="11" idx="1"/>
          </p:cNvCxnSpPr>
          <p:nvPr/>
        </p:nvCxnSpPr>
        <p:spPr>
          <a:xfrm>
            <a:off x="3498125" y="375496"/>
            <a:ext cx="1739901" cy="8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正方形/長方形 10">
            <a:extLst>
              <a:ext uri="{FF2B5EF4-FFF2-40B4-BE49-F238E27FC236}">
                <a16:creationId xmlns:a16="http://schemas.microsoft.com/office/drawing/2014/main" id="{ACA52C06-8DC2-547A-1E39-BA9C3AB7ED08}"/>
              </a:ext>
            </a:extLst>
          </p:cNvPr>
          <p:cNvSpPr/>
          <p:nvPr/>
        </p:nvSpPr>
        <p:spPr>
          <a:xfrm>
            <a:off x="5238026" y="251369"/>
            <a:ext cx="1017270" cy="24985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err="1">
                <a:solidFill>
                  <a:schemeClr val="tx1"/>
                </a:solidFill>
                <a:latin typeface="メイリオ" panose="020B0604030504040204" pitchFamily="50" charset="-128"/>
                <a:ea typeface="メイリオ" panose="020B0604030504040204" pitchFamily="50" charset="-128"/>
              </a:rPr>
              <a:t>ServiceBase</a:t>
            </a:r>
            <a:endParaRPr kumimoji="1" lang="ja-JP" altLang="en-US" sz="900" dirty="0">
              <a:solidFill>
                <a:schemeClr val="tx1"/>
              </a:solidFill>
              <a:latin typeface="メイリオ" panose="020B0604030504040204" pitchFamily="50" charset="-128"/>
              <a:ea typeface="メイリオ" panose="020B0604030504040204" pitchFamily="50" charset="-128"/>
            </a:endParaRPr>
          </a:p>
        </p:txBody>
      </p:sp>
      <p:sp>
        <p:nvSpPr>
          <p:cNvPr id="12" name="テキスト ボックス 11">
            <a:extLst>
              <a:ext uri="{FF2B5EF4-FFF2-40B4-BE49-F238E27FC236}">
                <a16:creationId xmlns:a16="http://schemas.microsoft.com/office/drawing/2014/main" id="{E4EA52D7-0D60-4ABE-CE9D-F8F416F96E51}"/>
              </a:ext>
            </a:extLst>
          </p:cNvPr>
          <p:cNvSpPr txBox="1"/>
          <p:nvPr/>
        </p:nvSpPr>
        <p:spPr>
          <a:xfrm>
            <a:off x="5218352" y="517735"/>
            <a:ext cx="2904552" cy="323165"/>
          </a:xfrm>
          <a:prstGeom prst="rect">
            <a:avLst/>
          </a:prstGeom>
          <a:noFill/>
        </p:spPr>
        <p:txBody>
          <a:bodyPr wrap="square" rtlCol="0">
            <a:spAutoFit/>
          </a:bodyPr>
          <a:lstStyle/>
          <a:p>
            <a:r>
              <a:rPr lang="ja-JP" altLang="en-US" sz="750" dirty="0">
                <a:latin typeface="メイリオ" panose="020B0604030504040204" pitchFamily="50" charset="-128"/>
                <a:ea typeface="メイリオ" panose="020B0604030504040204" pitchFamily="50" charset="-128"/>
              </a:rPr>
              <a:t>データベース操作用</a:t>
            </a:r>
            <a:endParaRPr lang="en-US" altLang="ja-JP" sz="750" dirty="0">
              <a:latin typeface="メイリオ" panose="020B0604030504040204" pitchFamily="50" charset="-128"/>
              <a:ea typeface="メイリオ" panose="020B0604030504040204" pitchFamily="50" charset="-128"/>
            </a:endParaRPr>
          </a:p>
          <a:p>
            <a:r>
              <a:rPr kumimoji="1" lang="en-US" altLang="ja-JP" sz="750" dirty="0" err="1">
                <a:latin typeface="メイリオ" panose="020B0604030504040204" pitchFamily="50" charset="-128"/>
                <a:ea typeface="メイリオ" panose="020B0604030504040204" pitchFamily="50" charset="-128"/>
              </a:rPr>
              <a:t>EntityManager</a:t>
            </a:r>
            <a:r>
              <a:rPr kumimoji="1" lang="ja-JP" altLang="en-US" sz="750" dirty="0">
                <a:latin typeface="メイリオ" panose="020B0604030504040204" pitchFamily="50" charset="-128"/>
                <a:ea typeface="メイリオ" panose="020B0604030504040204" pitchFamily="50" charset="-128"/>
              </a:rPr>
              <a:t>インスタンス作成とそのクローズ</a:t>
            </a:r>
          </a:p>
        </p:txBody>
      </p:sp>
      <p:sp>
        <p:nvSpPr>
          <p:cNvPr id="13" name="正方形/長方形 12">
            <a:extLst>
              <a:ext uri="{FF2B5EF4-FFF2-40B4-BE49-F238E27FC236}">
                <a16:creationId xmlns:a16="http://schemas.microsoft.com/office/drawing/2014/main" id="{2CD6756C-D8B4-CCBB-0C45-992202427B94}"/>
              </a:ext>
            </a:extLst>
          </p:cNvPr>
          <p:cNvSpPr/>
          <p:nvPr/>
        </p:nvSpPr>
        <p:spPr>
          <a:xfrm>
            <a:off x="5456518" y="2262491"/>
            <a:ext cx="1275917" cy="169892"/>
          </a:xfrm>
          <a:prstGeom prst="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a:solidFill>
                  <a:schemeClr val="tx1"/>
                </a:solidFill>
                <a:latin typeface="メイリオ" panose="020B0604030504040204" pitchFamily="50" charset="-128"/>
                <a:ea typeface="メイリオ" panose="020B0604030504040204" pitchFamily="50" charset="-128"/>
              </a:rPr>
              <a:t>Entity(DTO model)</a:t>
            </a:r>
            <a:endParaRPr kumimoji="1" lang="ja-JP" altLang="en-US" sz="900" dirty="0">
              <a:solidFill>
                <a:schemeClr val="tx1"/>
              </a:solidFill>
              <a:latin typeface="メイリオ" panose="020B0604030504040204" pitchFamily="50" charset="-128"/>
              <a:ea typeface="メイリオ" panose="020B0604030504040204" pitchFamily="50" charset="-128"/>
            </a:endParaRPr>
          </a:p>
        </p:txBody>
      </p:sp>
      <p:sp>
        <p:nvSpPr>
          <p:cNvPr id="14" name="テキスト ボックス 13">
            <a:extLst>
              <a:ext uri="{FF2B5EF4-FFF2-40B4-BE49-F238E27FC236}">
                <a16:creationId xmlns:a16="http://schemas.microsoft.com/office/drawing/2014/main" id="{0AF0F768-B586-8237-636F-B3D5EF021379}"/>
              </a:ext>
            </a:extLst>
          </p:cNvPr>
          <p:cNvSpPr txBox="1"/>
          <p:nvPr/>
        </p:nvSpPr>
        <p:spPr>
          <a:xfrm>
            <a:off x="5607710" y="2021278"/>
            <a:ext cx="1031051" cy="219291"/>
          </a:xfrm>
          <a:prstGeom prst="rect">
            <a:avLst/>
          </a:prstGeom>
          <a:noFill/>
        </p:spPr>
        <p:txBody>
          <a:bodyPr wrap="none" rtlCol="0">
            <a:spAutoFit/>
          </a:bodyPr>
          <a:lstStyle/>
          <a:p>
            <a:r>
              <a:rPr lang="ja-JP" altLang="en-US" sz="825" u="sng" dirty="0">
                <a:latin typeface="メイリオ" panose="020B0604030504040204" pitchFamily="50" charset="-128"/>
                <a:ea typeface="メイリオ" panose="020B0604030504040204" pitchFamily="50" charset="-128"/>
              </a:rPr>
              <a:t>データベース関連</a:t>
            </a:r>
            <a:endParaRPr kumimoji="1" lang="ja-JP" altLang="en-US" sz="825" u="sng" dirty="0">
              <a:latin typeface="メイリオ" panose="020B0604030504040204" pitchFamily="50" charset="-128"/>
              <a:ea typeface="メイリオ" panose="020B0604030504040204" pitchFamily="50" charset="-128"/>
            </a:endParaRPr>
          </a:p>
        </p:txBody>
      </p:sp>
      <p:sp>
        <p:nvSpPr>
          <p:cNvPr id="16" name="正方形/長方形 15">
            <a:extLst>
              <a:ext uri="{FF2B5EF4-FFF2-40B4-BE49-F238E27FC236}">
                <a16:creationId xmlns:a16="http://schemas.microsoft.com/office/drawing/2014/main" id="{5729185E-568D-F349-7310-769B2325279A}"/>
              </a:ext>
            </a:extLst>
          </p:cNvPr>
          <p:cNvSpPr/>
          <p:nvPr/>
        </p:nvSpPr>
        <p:spPr>
          <a:xfrm>
            <a:off x="7907741" y="2332904"/>
            <a:ext cx="1017270" cy="196208"/>
          </a:xfrm>
          <a:prstGeom prst="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a:solidFill>
                  <a:schemeClr val="tx1"/>
                </a:solidFill>
                <a:latin typeface="メイリオ" panose="020B0604030504040204" pitchFamily="50" charset="-128"/>
                <a:ea typeface="メイリオ" panose="020B0604030504040204" pitchFamily="50" charset="-128"/>
              </a:rPr>
              <a:t>View</a:t>
            </a:r>
            <a:endParaRPr kumimoji="1" lang="ja-JP" altLang="en-US" sz="900" dirty="0">
              <a:solidFill>
                <a:schemeClr val="tx1"/>
              </a:solidFill>
              <a:latin typeface="メイリオ" panose="020B0604030504040204" pitchFamily="50" charset="-128"/>
              <a:ea typeface="メイリオ" panose="020B0604030504040204" pitchFamily="50" charset="-128"/>
            </a:endParaRPr>
          </a:p>
        </p:txBody>
      </p:sp>
      <p:sp>
        <p:nvSpPr>
          <p:cNvPr id="17" name="テキスト ボックス 16">
            <a:extLst>
              <a:ext uri="{FF2B5EF4-FFF2-40B4-BE49-F238E27FC236}">
                <a16:creationId xmlns:a16="http://schemas.microsoft.com/office/drawing/2014/main" id="{F2A31875-E755-0A02-6ECF-4478327C5F4E}"/>
              </a:ext>
            </a:extLst>
          </p:cNvPr>
          <p:cNvSpPr txBox="1"/>
          <p:nvPr/>
        </p:nvSpPr>
        <p:spPr>
          <a:xfrm>
            <a:off x="8434791" y="2548282"/>
            <a:ext cx="2151915" cy="438582"/>
          </a:xfrm>
          <a:prstGeom prst="rect">
            <a:avLst/>
          </a:prstGeom>
          <a:noFill/>
        </p:spPr>
        <p:txBody>
          <a:bodyPr wrap="square" rtlCol="0">
            <a:spAutoFit/>
          </a:bodyPr>
          <a:lstStyle/>
          <a:p>
            <a:r>
              <a:rPr lang="ja-JP" altLang="en-US" sz="750" dirty="0">
                <a:latin typeface="メイリオ" panose="020B0604030504040204" pitchFamily="50" charset="-128"/>
                <a:ea typeface="メイリオ" panose="020B0604030504040204" pitchFamily="50" charset="-128"/>
              </a:rPr>
              <a:t>画面表示のフィールドを定義</a:t>
            </a:r>
            <a:endParaRPr lang="en-US" altLang="ja-JP" sz="750" dirty="0">
              <a:latin typeface="メイリオ" panose="020B0604030504040204" pitchFamily="50" charset="-128"/>
              <a:ea typeface="メイリオ" panose="020B0604030504040204" pitchFamily="50" charset="-128"/>
            </a:endParaRPr>
          </a:p>
          <a:p>
            <a:r>
              <a:rPr lang="ja-JP" altLang="en-US" sz="750" dirty="0">
                <a:latin typeface="メイリオ" panose="020B0604030504040204" pitchFamily="50" charset="-128"/>
                <a:ea typeface="メイリオ" panose="020B0604030504040204" pitchFamily="50" charset="-128"/>
              </a:rPr>
              <a:t>データベースの項目に対してアレンジまたはその逆の場合に使用する。</a:t>
            </a:r>
            <a:endParaRPr lang="en-US" altLang="ja-JP" sz="750" dirty="0">
              <a:latin typeface="メイリオ" panose="020B0604030504040204" pitchFamily="50" charset="-128"/>
              <a:ea typeface="メイリオ" panose="020B0604030504040204" pitchFamily="50" charset="-128"/>
            </a:endParaRPr>
          </a:p>
        </p:txBody>
      </p:sp>
      <p:cxnSp>
        <p:nvCxnSpPr>
          <p:cNvPr id="18" name="直線コネクタ 17">
            <a:extLst>
              <a:ext uri="{FF2B5EF4-FFF2-40B4-BE49-F238E27FC236}">
                <a16:creationId xmlns:a16="http://schemas.microsoft.com/office/drawing/2014/main" id="{044FE703-91A0-7102-A064-C3B69F11F5B8}"/>
              </a:ext>
            </a:extLst>
          </p:cNvPr>
          <p:cNvCxnSpPr>
            <a:cxnSpLocks/>
            <a:stCxn id="13" idx="3"/>
          </p:cNvCxnSpPr>
          <p:nvPr/>
        </p:nvCxnSpPr>
        <p:spPr>
          <a:xfrm>
            <a:off x="6732435" y="2347437"/>
            <a:ext cx="1175306" cy="51821"/>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9" name="直線矢印コネクタ 18">
            <a:extLst>
              <a:ext uri="{FF2B5EF4-FFF2-40B4-BE49-F238E27FC236}">
                <a16:creationId xmlns:a16="http://schemas.microsoft.com/office/drawing/2014/main" id="{C9029031-707B-139E-F8C4-A56BADE776C0}"/>
              </a:ext>
            </a:extLst>
          </p:cNvPr>
          <p:cNvCxnSpPr>
            <a:cxnSpLocks/>
          </p:cNvCxnSpPr>
          <p:nvPr/>
        </p:nvCxnSpPr>
        <p:spPr>
          <a:xfrm flipV="1">
            <a:off x="7670084" y="2379187"/>
            <a:ext cx="0" cy="1912064"/>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0" name="正方形/長方形 19">
            <a:extLst>
              <a:ext uri="{FF2B5EF4-FFF2-40B4-BE49-F238E27FC236}">
                <a16:creationId xmlns:a16="http://schemas.microsoft.com/office/drawing/2014/main" id="{DA72E0C9-D120-9EA0-B47A-388C02787095}"/>
              </a:ext>
            </a:extLst>
          </p:cNvPr>
          <p:cNvSpPr/>
          <p:nvPr/>
        </p:nvSpPr>
        <p:spPr>
          <a:xfrm>
            <a:off x="4697013" y="4291251"/>
            <a:ext cx="1017270" cy="196208"/>
          </a:xfrm>
          <a:prstGeom prst="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a:solidFill>
                  <a:schemeClr val="tx1"/>
                </a:solidFill>
                <a:latin typeface="メイリオ" panose="020B0604030504040204" pitchFamily="50" charset="-128"/>
                <a:ea typeface="メイリオ" panose="020B0604030504040204" pitchFamily="50" charset="-128"/>
              </a:rPr>
              <a:t>Converter</a:t>
            </a:r>
            <a:endParaRPr kumimoji="1" lang="ja-JP" altLang="en-US" sz="900" dirty="0">
              <a:solidFill>
                <a:schemeClr val="tx1"/>
              </a:solidFill>
              <a:latin typeface="メイリオ" panose="020B0604030504040204" pitchFamily="50" charset="-128"/>
              <a:ea typeface="メイリオ" panose="020B0604030504040204" pitchFamily="50" charset="-128"/>
            </a:endParaRPr>
          </a:p>
        </p:txBody>
      </p:sp>
      <p:sp>
        <p:nvSpPr>
          <p:cNvPr id="21" name="テキスト ボックス 20">
            <a:extLst>
              <a:ext uri="{FF2B5EF4-FFF2-40B4-BE49-F238E27FC236}">
                <a16:creationId xmlns:a16="http://schemas.microsoft.com/office/drawing/2014/main" id="{D4BC36B4-4FDF-250F-53DA-0C8A3677F2DD}"/>
              </a:ext>
            </a:extLst>
          </p:cNvPr>
          <p:cNvSpPr txBox="1"/>
          <p:nvPr/>
        </p:nvSpPr>
        <p:spPr>
          <a:xfrm>
            <a:off x="5733290" y="4281201"/>
            <a:ext cx="2529330" cy="207749"/>
          </a:xfrm>
          <a:prstGeom prst="rect">
            <a:avLst/>
          </a:prstGeom>
          <a:noFill/>
        </p:spPr>
        <p:txBody>
          <a:bodyPr wrap="square" rtlCol="0">
            <a:spAutoFit/>
          </a:bodyPr>
          <a:lstStyle/>
          <a:p>
            <a:r>
              <a:rPr lang="ja-JP" altLang="en-US" sz="750" dirty="0">
                <a:latin typeface="メイリオ" panose="020B0604030504040204" pitchFamily="50" charset="-128"/>
                <a:ea typeface="メイリオ" panose="020B0604030504040204" pitchFamily="50" charset="-128"/>
              </a:rPr>
              <a:t>データベース</a:t>
            </a:r>
            <a:r>
              <a:rPr lang="en-US" altLang="ja-JP" sz="750" dirty="0">
                <a:latin typeface="メイリオ" panose="020B0604030504040204" pitchFamily="50" charset="-128"/>
                <a:ea typeface="メイリオ" panose="020B0604030504040204" pitchFamily="50" charset="-128"/>
              </a:rPr>
              <a:t>(Entity)</a:t>
            </a:r>
            <a:r>
              <a:rPr lang="ja-JP" altLang="en-US" sz="750" dirty="0">
                <a:latin typeface="メイリオ" panose="020B0604030504040204" pitchFamily="50" charset="-128"/>
                <a:ea typeface="メイリオ" panose="020B0604030504040204" pitchFamily="50" charset="-128"/>
              </a:rPr>
              <a:t>⇔表示画面</a:t>
            </a:r>
            <a:r>
              <a:rPr lang="en-US" altLang="ja-JP" sz="750" dirty="0">
                <a:latin typeface="メイリオ" panose="020B0604030504040204" pitchFamily="50" charset="-128"/>
                <a:ea typeface="メイリオ" panose="020B0604030504040204" pitchFamily="50" charset="-128"/>
              </a:rPr>
              <a:t>(view)</a:t>
            </a:r>
            <a:r>
              <a:rPr lang="ja-JP" altLang="en-US" sz="750" dirty="0">
                <a:latin typeface="メイリオ" panose="020B0604030504040204" pitchFamily="50" charset="-128"/>
                <a:ea typeface="メイリオ" panose="020B0604030504040204" pitchFamily="50" charset="-128"/>
              </a:rPr>
              <a:t>の値変換</a:t>
            </a:r>
            <a:endParaRPr lang="en-US" altLang="ja-JP" sz="750" dirty="0">
              <a:latin typeface="メイリオ" panose="020B0604030504040204" pitchFamily="50" charset="-128"/>
              <a:ea typeface="メイリオ" panose="020B0604030504040204" pitchFamily="50" charset="-128"/>
            </a:endParaRPr>
          </a:p>
        </p:txBody>
      </p:sp>
      <p:sp>
        <p:nvSpPr>
          <p:cNvPr id="22" name="正方形/長方形 21">
            <a:extLst>
              <a:ext uri="{FF2B5EF4-FFF2-40B4-BE49-F238E27FC236}">
                <a16:creationId xmlns:a16="http://schemas.microsoft.com/office/drawing/2014/main" id="{6EE497F9-F74D-D42A-0907-1B23B546DB0F}"/>
              </a:ext>
            </a:extLst>
          </p:cNvPr>
          <p:cNvSpPr/>
          <p:nvPr/>
        </p:nvSpPr>
        <p:spPr>
          <a:xfrm>
            <a:off x="8325507" y="4633024"/>
            <a:ext cx="1017270" cy="196208"/>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a:solidFill>
                  <a:schemeClr val="tx1"/>
                </a:solidFill>
                <a:latin typeface="メイリオ" panose="020B0604030504040204" pitchFamily="50" charset="-128"/>
                <a:ea typeface="メイリオ" panose="020B0604030504040204" pitchFamily="50" charset="-128"/>
              </a:rPr>
              <a:t>Validator</a:t>
            </a:r>
            <a:endParaRPr kumimoji="1" lang="ja-JP" altLang="en-US" sz="900" dirty="0">
              <a:solidFill>
                <a:schemeClr val="tx1"/>
              </a:solidFill>
              <a:latin typeface="メイリオ" panose="020B0604030504040204" pitchFamily="50" charset="-128"/>
              <a:ea typeface="メイリオ" panose="020B0604030504040204" pitchFamily="50" charset="-128"/>
            </a:endParaRPr>
          </a:p>
        </p:txBody>
      </p:sp>
      <p:cxnSp>
        <p:nvCxnSpPr>
          <p:cNvPr id="23" name="直線矢印コネクタ 22">
            <a:extLst>
              <a:ext uri="{FF2B5EF4-FFF2-40B4-BE49-F238E27FC236}">
                <a16:creationId xmlns:a16="http://schemas.microsoft.com/office/drawing/2014/main" id="{E292D69C-F05C-316F-C855-806187A6D1B5}"/>
              </a:ext>
            </a:extLst>
          </p:cNvPr>
          <p:cNvCxnSpPr>
            <a:cxnSpLocks/>
          </p:cNvCxnSpPr>
          <p:nvPr/>
        </p:nvCxnSpPr>
        <p:spPr>
          <a:xfrm flipV="1">
            <a:off x="8402678" y="2575776"/>
            <a:ext cx="81" cy="205724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正方形/長方形 23">
            <a:extLst>
              <a:ext uri="{FF2B5EF4-FFF2-40B4-BE49-F238E27FC236}">
                <a16:creationId xmlns:a16="http://schemas.microsoft.com/office/drawing/2014/main" id="{5878C20F-81E9-3D17-B53A-6813AD3BDA3C}"/>
              </a:ext>
            </a:extLst>
          </p:cNvPr>
          <p:cNvSpPr/>
          <p:nvPr/>
        </p:nvSpPr>
        <p:spPr>
          <a:xfrm>
            <a:off x="6612296" y="6205020"/>
            <a:ext cx="1017270" cy="196208"/>
          </a:xfrm>
          <a:prstGeom prst="rect">
            <a:avLst/>
          </a:pr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err="1">
                <a:solidFill>
                  <a:schemeClr val="tx1"/>
                </a:solidFill>
                <a:latin typeface="メイリオ" panose="020B0604030504040204" pitchFamily="50" charset="-128"/>
                <a:ea typeface="メイリオ" panose="020B0604030504040204" pitchFamily="50" charset="-128"/>
              </a:rPr>
              <a:t>EncryptUtil</a:t>
            </a:r>
            <a:endParaRPr kumimoji="1" lang="ja-JP" altLang="en-US" sz="900" dirty="0">
              <a:solidFill>
                <a:schemeClr val="tx1"/>
              </a:solidFill>
              <a:latin typeface="メイリオ" panose="020B0604030504040204" pitchFamily="50" charset="-128"/>
              <a:ea typeface="メイリオ" panose="020B0604030504040204" pitchFamily="50" charset="-128"/>
            </a:endParaRPr>
          </a:p>
        </p:txBody>
      </p:sp>
      <p:sp>
        <p:nvSpPr>
          <p:cNvPr id="25" name="テキスト ボックス 24">
            <a:extLst>
              <a:ext uri="{FF2B5EF4-FFF2-40B4-BE49-F238E27FC236}">
                <a16:creationId xmlns:a16="http://schemas.microsoft.com/office/drawing/2014/main" id="{110A9826-2279-2B0E-2EC3-B2C721CED2D6}"/>
              </a:ext>
            </a:extLst>
          </p:cNvPr>
          <p:cNvSpPr txBox="1"/>
          <p:nvPr/>
        </p:nvSpPr>
        <p:spPr>
          <a:xfrm>
            <a:off x="6482713" y="6377556"/>
            <a:ext cx="2550500" cy="438582"/>
          </a:xfrm>
          <a:prstGeom prst="rect">
            <a:avLst/>
          </a:prstGeom>
          <a:noFill/>
        </p:spPr>
        <p:txBody>
          <a:bodyPr wrap="square" rtlCol="0">
            <a:spAutoFit/>
          </a:bodyPr>
          <a:lstStyle/>
          <a:p>
            <a:r>
              <a:rPr lang="ja-JP" altLang="en-US" sz="750" dirty="0">
                <a:latin typeface="メイリオ" panose="020B0604030504040204" pitchFamily="50" charset="-128"/>
                <a:ea typeface="メイリオ" panose="020B0604030504040204" pitchFamily="50" charset="-128"/>
              </a:rPr>
              <a:t>・パスワードのハッシュ化を行う</a:t>
            </a:r>
            <a:endParaRPr lang="en-US" altLang="ja-JP" sz="750" dirty="0">
              <a:latin typeface="メイリオ" panose="020B0604030504040204" pitchFamily="50" charset="-128"/>
              <a:ea typeface="メイリオ" panose="020B0604030504040204" pitchFamily="50" charset="-128"/>
            </a:endParaRPr>
          </a:p>
          <a:p>
            <a:r>
              <a:rPr lang="ja-JP" altLang="en-US" sz="750" dirty="0">
                <a:latin typeface="メイリオ" panose="020B0604030504040204" pitchFamily="50" charset="-128"/>
                <a:ea typeface="メイリオ" panose="020B0604030504040204" pitchFamily="50" charset="-128"/>
              </a:rPr>
              <a:t>・</a:t>
            </a:r>
            <a:r>
              <a:rPr lang="en-US" altLang="ja-JP" sz="750" dirty="0">
                <a:latin typeface="メイリオ" panose="020B0604030504040204" pitchFamily="50" charset="-128"/>
                <a:ea typeface="メイリオ" panose="020B0604030504040204" pitchFamily="50" charset="-128"/>
              </a:rPr>
              <a:t>pass + pepper</a:t>
            </a:r>
            <a:r>
              <a:rPr lang="ja-JP" altLang="en-US" sz="750" dirty="0">
                <a:latin typeface="メイリオ" panose="020B0604030504040204" pitchFamily="50" charset="-128"/>
                <a:ea typeface="メイリオ" panose="020B0604030504040204" pitchFamily="50" charset="-128"/>
              </a:rPr>
              <a:t>文字列→ハッシュ化→</a:t>
            </a:r>
            <a:r>
              <a:rPr lang="en-US" altLang="ja-JP" sz="750" dirty="0">
                <a:latin typeface="メイリオ" panose="020B0604030504040204" pitchFamily="50" charset="-128"/>
                <a:ea typeface="メイリオ" panose="020B0604030504040204" pitchFamily="50" charset="-128"/>
              </a:rPr>
              <a:t>DB</a:t>
            </a:r>
            <a:r>
              <a:rPr lang="ja-JP" altLang="en-US" sz="750" dirty="0">
                <a:latin typeface="メイリオ" panose="020B0604030504040204" pitchFamily="50" charset="-128"/>
                <a:ea typeface="メイリオ" panose="020B0604030504040204" pitchFamily="50" charset="-128"/>
              </a:rPr>
              <a:t>に登録</a:t>
            </a:r>
            <a:endParaRPr lang="en-US" altLang="ja-JP" sz="750" dirty="0">
              <a:latin typeface="メイリオ" panose="020B0604030504040204" pitchFamily="50" charset="-128"/>
              <a:ea typeface="メイリオ" panose="020B0604030504040204" pitchFamily="50" charset="-128"/>
            </a:endParaRPr>
          </a:p>
          <a:p>
            <a:r>
              <a:rPr lang="ja-JP" altLang="en-US" sz="750" dirty="0">
                <a:latin typeface="メイリオ" panose="020B0604030504040204" pitchFamily="50" charset="-128"/>
                <a:ea typeface="メイリオ" panose="020B0604030504040204" pitchFamily="50" charset="-128"/>
              </a:rPr>
              <a:t>・</a:t>
            </a:r>
            <a:r>
              <a:rPr lang="en-US" altLang="ja-JP" sz="750" dirty="0">
                <a:latin typeface="メイリオ" panose="020B0604030504040204" pitchFamily="50" charset="-128"/>
                <a:ea typeface="メイリオ" panose="020B0604030504040204" pitchFamily="50" charset="-128"/>
              </a:rPr>
              <a:t>pepper</a:t>
            </a:r>
            <a:r>
              <a:rPr lang="ja-JP" altLang="en-US" sz="750" dirty="0">
                <a:latin typeface="メイリオ" panose="020B0604030504040204" pitchFamily="50" charset="-128"/>
                <a:ea typeface="メイリオ" panose="020B0604030504040204" pitchFamily="50" charset="-128"/>
              </a:rPr>
              <a:t>文字列は</a:t>
            </a:r>
            <a:r>
              <a:rPr lang="en-US" altLang="ja-JP" sz="750" dirty="0">
                <a:latin typeface="メイリオ" panose="020B0604030504040204" pitchFamily="50" charset="-128"/>
                <a:ea typeface="メイリオ" panose="020B0604030504040204" pitchFamily="50" charset="-128"/>
              </a:rPr>
              <a:t>properties</a:t>
            </a:r>
            <a:r>
              <a:rPr lang="ja-JP" altLang="en-US" sz="750" dirty="0">
                <a:latin typeface="メイリオ" panose="020B0604030504040204" pitchFamily="50" charset="-128"/>
                <a:ea typeface="メイリオ" panose="020B0604030504040204" pitchFamily="50" charset="-128"/>
              </a:rPr>
              <a:t>ファイルで管理</a:t>
            </a:r>
            <a:endParaRPr lang="en-US" altLang="ja-JP" sz="750" dirty="0">
              <a:latin typeface="メイリオ" panose="020B0604030504040204" pitchFamily="50" charset="-128"/>
              <a:ea typeface="メイリオ" panose="020B0604030504040204" pitchFamily="50" charset="-128"/>
            </a:endParaRPr>
          </a:p>
        </p:txBody>
      </p:sp>
      <p:sp>
        <p:nvSpPr>
          <p:cNvPr id="26" name="正方形/長方形 25">
            <a:extLst>
              <a:ext uri="{FF2B5EF4-FFF2-40B4-BE49-F238E27FC236}">
                <a16:creationId xmlns:a16="http://schemas.microsoft.com/office/drawing/2014/main" id="{FA048286-A40C-7B87-0E8D-81F8C95B4326}"/>
              </a:ext>
            </a:extLst>
          </p:cNvPr>
          <p:cNvSpPr/>
          <p:nvPr/>
        </p:nvSpPr>
        <p:spPr>
          <a:xfrm>
            <a:off x="3924899" y="6182971"/>
            <a:ext cx="1128752" cy="198000"/>
          </a:xfrm>
          <a:prstGeom prst="rect">
            <a:avLst/>
          </a:pr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err="1">
                <a:solidFill>
                  <a:schemeClr val="tx1"/>
                </a:solidFill>
                <a:latin typeface="メイリオ" panose="020B0604030504040204" pitchFamily="50" charset="-128"/>
                <a:ea typeface="メイリオ" panose="020B0604030504040204" pitchFamily="50" charset="-128"/>
              </a:rPr>
              <a:t>PropertiesListner</a:t>
            </a:r>
            <a:endParaRPr kumimoji="1" lang="ja-JP" altLang="en-US" sz="900" dirty="0">
              <a:solidFill>
                <a:schemeClr val="tx1"/>
              </a:solidFill>
              <a:latin typeface="メイリオ" panose="020B0604030504040204" pitchFamily="50" charset="-128"/>
              <a:ea typeface="メイリオ" panose="020B0604030504040204" pitchFamily="50" charset="-128"/>
            </a:endParaRPr>
          </a:p>
        </p:txBody>
      </p:sp>
      <p:cxnSp>
        <p:nvCxnSpPr>
          <p:cNvPr id="27" name="直線矢印コネクタ 26">
            <a:extLst>
              <a:ext uri="{FF2B5EF4-FFF2-40B4-BE49-F238E27FC236}">
                <a16:creationId xmlns:a16="http://schemas.microsoft.com/office/drawing/2014/main" id="{5E3551D0-94E6-5106-A5CA-DEB04C5876DB}"/>
              </a:ext>
            </a:extLst>
          </p:cNvPr>
          <p:cNvCxnSpPr>
            <a:cxnSpLocks/>
          </p:cNvCxnSpPr>
          <p:nvPr/>
        </p:nvCxnSpPr>
        <p:spPr>
          <a:xfrm flipV="1">
            <a:off x="5089164" y="6306661"/>
            <a:ext cx="1476000" cy="0"/>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41EE9353-DD8B-5EE7-093A-768B0604FC36}"/>
              </a:ext>
            </a:extLst>
          </p:cNvPr>
          <p:cNvSpPr txBox="1"/>
          <p:nvPr/>
        </p:nvSpPr>
        <p:spPr>
          <a:xfrm>
            <a:off x="3816397" y="6392615"/>
            <a:ext cx="2550499" cy="438582"/>
          </a:xfrm>
          <a:prstGeom prst="rect">
            <a:avLst/>
          </a:prstGeom>
          <a:noFill/>
        </p:spPr>
        <p:txBody>
          <a:bodyPr wrap="square" rtlCol="0">
            <a:spAutoFit/>
          </a:bodyPr>
          <a:lstStyle/>
          <a:p>
            <a:r>
              <a:rPr lang="ja-JP" altLang="en-US" sz="750" dirty="0">
                <a:latin typeface="メイリオ" panose="020B0604030504040204" pitchFamily="50" charset="-128"/>
                <a:ea typeface="メイリオ" panose="020B0604030504040204" pitchFamily="50" charset="-128"/>
              </a:rPr>
              <a:t>・特定の動作を感知後、特定の処理を行う</a:t>
            </a:r>
            <a:endParaRPr lang="en-US" altLang="ja-JP" sz="750" dirty="0">
              <a:latin typeface="メイリオ" panose="020B0604030504040204" pitchFamily="50" charset="-128"/>
              <a:ea typeface="メイリオ" panose="020B0604030504040204" pitchFamily="50" charset="-128"/>
            </a:endParaRPr>
          </a:p>
          <a:p>
            <a:r>
              <a:rPr lang="ja-JP" altLang="en-US" sz="750" dirty="0">
                <a:latin typeface="メイリオ" panose="020B0604030504040204" pitchFamily="50" charset="-128"/>
                <a:ea typeface="メイリオ" panose="020B0604030504040204" pitchFamily="50" charset="-128"/>
              </a:rPr>
              <a:t>・アプリケーション起動時に、</a:t>
            </a:r>
            <a:r>
              <a:rPr lang="en-US" altLang="ja-JP" sz="750" dirty="0">
                <a:latin typeface="メイリオ" panose="020B0604030504040204" pitchFamily="50" charset="-128"/>
                <a:ea typeface="メイリオ" panose="020B0604030504040204" pitchFamily="50" charset="-128"/>
              </a:rPr>
              <a:t>Properties</a:t>
            </a:r>
            <a:r>
              <a:rPr lang="ja-JP" altLang="en-US" sz="750" dirty="0">
                <a:latin typeface="メイリオ" panose="020B0604030504040204" pitchFamily="50" charset="-128"/>
                <a:ea typeface="メイリオ" panose="020B0604030504040204" pitchFamily="50" charset="-128"/>
              </a:rPr>
              <a:t>ファイルの情報（</a:t>
            </a:r>
            <a:r>
              <a:rPr lang="en-US" altLang="ja-JP" sz="750" dirty="0">
                <a:latin typeface="メイリオ" panose="020B0604030504040204" pitchFamily="50" charset="-128"/>
                <a:ea typeface="メイリオ" panose="020B0604030504040204" pitchFamily="50" charset="-128"/>
              </a:rPr>
              <a:t>pepper</a:t>
            </a:r>
            <a:r>
              <a:rPr lang="ja-JP" altLang="en-US" sz="750" dirty="0">
                <a:latin typeface="メイリオ" panose="020B0604030504040204" pitchFamily="50" charset="-128"/>
                <a:ea typeface="メイリオ" panose="020B0604030504040204" pitchFamily="50" charset="-128"/>
              </a:rPr>
              <a:t>）をアプリケーションスコープに格納</a:t>
            </a:r>
            <a:endParaRPr lang="en-US" altLang="ja-JP" sz="750" dirty="0">
              <a:latin typeface="メイリオ" panose="020B0604030504040204" pitchFamily="50" charset="-128"/>
              <a:ea typeface="メイリオ" panose="020B0604030504040204" pitchFamily="50" charset="-128"/>
            </a:endParaRPr>
          </a:p>
        </p:txBody>
      </p:sp>
      <p:sp>
        <p:nvSpPr>
          <p:cNvPr id="30" name="正方形/長方形 29">
            <a:extLst>
              <a:ext uri="{FF2B5EF4-FFF2-40B4-BE49-F238E27FC236}">
                <a16:creationId xmlns:a16="http://schemas.microsoft.com/office/drawing/2014/main" id="{1D02F1AB-18DC-091E-457D-ADB8AAB5FC12}"/>
              </a:ext>
            </a:extLst>
          </p:cNvPr>
          <p:cNvSpPr/>
          <p:nvPr/>
        </p:nvSpPr>
        <p:spPr>
          <a:xfrm>
            <a:off x="7920693" y="2053981"/>
            <a:ext cx="1017270" cy="196208"/>
          </a:xfrm>
          <a:prstGeom prst="rect">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err="1">
                <a:solidFill>
                  <a:schemeClr val="tx1"/>
                </a:solidFill>
                <a:latin typeface="メイリオ" panose="020B0604030504040204" pitchFamily="50" charset="-128"/>
                <a:ea typeface="メイリオ" panose="020B0604030504040204" pitchFamily="50" charset="-128"/>
              </a:rPr>
              <a:t>DBUtil</a:t>
            </a:r>
            <a:endParaRPr kumimoji="1" lang="ja-JP" altLang="en-US" sz="900" dirty="0">
              <a:solidFill>
                <a:schemeClr val="tx1"/>
              </a:solidFill>
              <a:latin typeface="メイリオ" panose="020B0604030504040204" pitchFamily="50" charset="-128"/>
              <a:ea typeface="メイリオ" panose="020B0604030504040204" pitchFamily="50" charset="-128"/>
            </a:endParaRPr>
          </a:p>
        </p:txBody>
      </p:sp>
      <p:cxnSp>
        <p:nvCxnSpPr>
          <p:cNvPr id="31" name="直線矢印コネクタ 30">
            <a:extLst>
              <a:ext uri="{FF2B5EF4-FFF2-40B4-BE49-F238E27FC236}">
                <a16:creationId xmlns:a16="http://schemas.microsoft.com/office/drawing/2014/main" id="{0F26F552-1E00-8EAA-3324-91951C4D62FF}"/>
              </a:ext>
            </a:extLst>
          </p:cNvPr>
          <p:cNvCxnSpPr>
            <a:cxnSpLocks/>
          </p:cNvCxnSpPr>
          <p:nvPr/>
        </p:nvCxnSpPr>
        <p:spPr>
          <a:xfrm flipH="1">
            <a:off x="6846570" y="2131882"/>
            <a:ext cx="1061171" cy="188977"/>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4221EC9B-5F74-4CAF-E43F-F2B3DFDB4509}"/>
              </a:ext>
            </a:extLst>
          </p:cNvPr>
          <p:cNvSpPr txBox="1"/>
          <p:nvPr/>
        </p:nvSpPr>
        <p:spPr>
          <a:xfrm>
            <a:off x="8925011" y="2059463"/>
            <a:ext cx="1883959" cy="207749"/>
          </a:xfrm>
          <a:prstGeom prst="rect">
            <a:avLst/>
          </a:prstGeom>
          <a:noFill/>
        </p:spPr>
        <p:txBody>
          <a:bodyPr wrap="square" rtlCol="0">
            <a:spAutoFit/>
          </a:bodyPr>
          <a:lstStyle/>
          <a:p>
            <a:r>
              <a:rPr lang="en-US" altLang="ja-JP" sz="750" dirty="0" err="1">
                <a:latin typeface="メイリオ" panose="020B0604030504040204" pitchFamily="50" charset="-128"/>
                <a:ea typeface="メイリオ" panose="020B0604030504040204" pitchFamily="50" charset="-128"/>
              </a:rPr>
              <a:t>EntityManager</a:t>
            </a:r>
            <a:r>
              <a:rPr lang="ja-JP" altLang="en-US" sz="750" dirty="0">
                <a:latin typeface="メイリオ" panose="020B0604030504040204" pitchFamily="50" charset="-128"/>
                <a:ea typeface="メイリオ" panose="020B0604030504040204" pitchFamily="50" charset="-128"/>
              </a:rPr>
              <a:t>インスタンスの作成</a:t>
            </a:r>
            <a:endParaRPr lang="en-US" altLang="ja-JP" sz="750" dirty="0">
              <a:latin typeface="メイリオ" panose="020B0604030504040204" pitchFamily="50" charset="-128"/>
              <a:ea typeface="メイリオ" panose="020B0604030504040204" pitchFamily="50" charset="-128"/>
            </a:endParaRPr>
          </a:p>
        </p:txBody>
      </p:sp>
      <p:sp>
        <p:nvSpPr>
          <p:cNvPr id="33" name="正方形/長方形 32">
            <a:extLst>
              <a:ext uri="{FF2B5EF4-FFF2-40B4-BE49-F238E27FC236}">
                <a16:creationId xmlns:a16="http://schemas.microsoft.com/office/drawing/2014/main" id="{33E542B5-450E-7F39-6229-47A1F39D6029}"/>
              </a:ext>
            </a:extLst>
          </p:cNvPr>
          <p:cNvSpPr/>
          <p:nvPr/>
        </p:nvSpPr>
        <p:spPr>
          <a:xfrm>
            <a:off x="359558" y="4089561"/>
            <a:ext cx="1017270" cy="196208"/>
          </a:xfrm>
          <a:prstGeom prst="rect">
            <a:avLst/>
          </a:pr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a:solidFill>
                  <a:schemeClr val="tx1"/>
                </a:solidFill>
                <a:latin typeface="メイリオ" panose="020B0604030504040204" pitchFamily="50" charset="-128"/>
                <a:ea typeface="メイリオ" panose="020B0604030504040204" pitchFamily="50" charset="-128"/>
              </a:rPr>
              <a:t>Filter</a:t>
            </a:r>
            <a:endParaRPr kumimoji="1" lang="ja-JP" altLang="en-US" sz="900" dirty="0">
              <a:solidFill>
                <a:schemeClr val="tx1"/>
              </a:solidFill>
              <a:latin typeface="メイリオ" panose="020B0604030504040204" pitchFamily="50" charset="-128"/>
              <a:ea typeface="メイリオ" panose="020B0604030504040204" pitchFamily="50" charset="-128"/>
            </a:endParaRPr>
          </a:p>
        </p:txBody>
      </p:sp>
      <p:sp>
        <p:nvSpPr>
          <p:cNvPr id="34" name="テキスト ボックス 33">
            <a:extLst>
              <a:ext uri="{FF2B5EF4-FFF2-40B4-BE49-F238E27FC236}">
                <a16:creationId xmlns:a16="http://schemas.microsoft.com/office/drawing/2014/main" id="{95D890A4-50F1-AD8B-0BE9-1D808589C015}"/>
              </a:ext>
            </a:extLst>
          </p:cNvPr>
          <p:cNvSpPr txBox="1"/>
          <p:nvPr/>
        </p:nvSpPr>
        <p:spPr>
          <a:xfrm>
            <a:off x="250789" y="4297951"/>
            <a:ext cx="2132574" cy="954107"/>
          </a:xfrm>
          <a:prstGeom prst="rect">
            <a:avLst/>
          </a:prstGeom>
          <a:noFill/>
        </p:spPr>
        <p:txBody>
          <a:bodyPr wrap="square" rtlCol="0">
            <a:spAutoFit/>
          </a:bodyPr>
          <a:lstStyle/>
          <a:p>
            <a:r>
              <a:rPr lang="ja-JP" altLang="en-US" sz="800" dirty="0">
                <a:latin typeface="メイリオ" panose="020B0604030504040204" pitchFamily="50" charset="-128"/>
                <a:ea typeface="メイリオ" panose="020B0604030504040204" pitchFamily="50" charset="-128"/>
              </a:rPr>
              <a:t>・</a:t>
            </a:r>
            <a:r>
              <a:rPr lang="en-US" altLang="ja-JP" sz="800" dirty="0" err="1">
                <a:latin typeface="メイリオ" panose="020B0604030504040204" pitchFamily="50" charset="-128"/>
                <a:ea typeface="メイリオ" panose="020B0604030504040204" pitchFamily="50" charset="-128"/>
              </a:rPr>
              <a:t>EncodingFilter</a:t>
            </a:r>
            <a:endParaRPr lang="en-US" altLang="ja-JP" sz="800" dirty="0">
              <a:latin typeface="メイリオ" panose="020B0604030504040204" pitchFamily="50" charset="-128"/>
              <a:ea typeface="メイリオ" panose="020B0604030504040204" pitchFamily="50" charset="-128"/>
            </a:endParaRPr>
          </a:p>
          <a:p>
            <a:r>
              <a:rPr lang="ja-JP" altLang="en-US" sz="800" dirty="0">
                <a:latin typeface="メイリオ" panose="020B0604030504040204" pitchFamily="50" charset="-128"/>
                <a:ea typeface="メイリオ" panose="020B0604030504040204" pitchFamily="50" charset="-128"/>
              </a:rPr>
              <a:t>・</a:t>
            </a:r>
            <a:r>
              <a:rPr lang="en-US" altLang="ja-JP" sz="800" dirty="0" err="1">
                <a:latin typeface="メイリオ" panose="020B0604030504040204" pitchFamily="50" charset="-128"/>
                <a:ea typeface="メイリオ" panose="020B0604030504040204" pitchFamily="50" charset="-128"/>
              </a:rPr>
              <a:t>LoginFilter</a:t>
            </a:r>
            <a:endParaRPr lang="en-US" altLang="ja-JP" sz="800" dirty="0">
              <a:latin typeface="メイリオ" panose="020B0604030504040204" pitchFamily="50" charset="-128"/>
              <a:ea typeface="メイリオ" panose="020B0604030504040204" pitchFamily="50" charset="-128"/>
            </a:endParaRPr>
          </a:p>
          <a:p>
            <a:endParaRPr lang="en-US" altLang="ja-JP" sz="800" dirty="0">
              <a:latin typeface="メイリオ" panose="020B0604030504040204" pitchFamily="50" charset="-128"/>
              <a:ea typeface="メイリオ" panose="020B0604030504040204" pitchFamily="50" charset="-128"/>
            </a:endParaRPr>
          </a:p>
          <a:p>
            <a:r>
              <a:rPr lang="ja-JP" altLang="en-US" sz="800" dirty="0">
                <a:latin typeface="メイリオ" panose="020B0604030504040204" pitchFamily="50" charset="-128"/>
                <a:ea typeface="メイリオ" panose="020B0604030504040204" pitchFamily="50" charset="-128"/>
              </a:rPr>
              <a:t>サーブレット処理時（前 </a:t>
            </a:r>
            <a:r>
              <a:rPr lang="en-US" altLang="ja-JP" sz="800" dirty="0">
                <a:latin typeface="メイリオ" panose="020B0604030504040204" pitchFamily="50" charset="-128"/>
                <a:ea typeface="メイリオ" panose="020B0604030504040204" pitchFamily="50" charset="-128"/>
              </a:rPr>
              <a:t>or </a:t>
            </a:r>
            <a:r>
              <a:rPr lang="ja-JP" altLang="en-US" sz="800" dirty="0">
                <a:latin typeface="メイリオ" panose="020B0604030504040204" pitchFamily="50" charset="-128"/>
                <a:ea typeface="メイリオ" panose="020B0604030504040204" pitchFamily="50" charset="-128"/>
              </a:rPr>
              <a:t>後）に自動で実行したい処理を入力</a:t>
            </a:r>
            <a:endParaRPr lang="en-US" altLang="ja-JP" sz="800" dirty="0">
              <a:latin typeface="メイリオ" panose="020B0604030504040204" pitchFamily="50" charset="-128"/>
              <a:ea typeface="メイリオ" panose="020B0604030504040204" pitchFamily="50" charset="-128"/>
            </a:endParaRPr>
          </a:p>
          <a:p>
            <a:r>
              <a:rPr lang="ja-JP" altLang="en-US" sz="800" dirty="0">
                <a:latin typeface="メイリオ" panose="020B0604030504040204" pitchFamily="50" charset="-128"/>
                <a:ea typeface="メイリオ" panose="020B0604030504040204" pitchFamily="50" charset="-128"/>
              </a:rPr>
              <a:t>（例）文字化け防止 </a:t>
            </a:r>
            <a:r>
              <a:rPr lang="en-US" altLang="ja-JP" sz="800" dirty="0" err="1">
                <a:latin typeface="メイリオ" panose="020B0604030504040204" pitchFamily="50" charset="-128"/>
                <a:ea typeface="メイリオ" panose="020B0604030504040204" pitchFamily="50" charset="-128"/>
              </a:rPr>
              <a:t>setCharacterEncoding</a:t>
            </a:r>
            <a:endParaRPr lang="en-US" altLang="ja-JP" sz="800" dirty="0">
              <a:latin typeface="メイリオ" panose="020B0604030504040204" pitchFamily="50" charset="-128"/>
              <a:ea typeface="メイリオ" panose="020B0604030504040204" pitchFamily="50" charset="-128"/>
            </a:endParaRPr>
          </a:p>
        </p:txBody>
      </p:sp>
      <p:sp>
        <p:nvSpPr>
          <p:cNvPr id="35" name="テキスト ボックス 34">
            <a:extLst>
              <a:ext uri="{FF2B5EF4-FFF2-40B4-BE49-F238E27FC236}">
                <a16:creationId xmlns:a16="http://schemas.microsoft.com/office/drawing/2014/main" id="{663D559F-A2C6-043B-59E5-E3C69518E26F}"/>
              </a:ext>
            </a:extLst>
          </p:cNvPr>
          <p:cNvSpPr txBox="1"/>
          <p:nvPr/>
        </p:nvSpPr>
        <p:spPr>
          <a:xfrm>
            <a:off x="-7705" y="-4235"/>
            <a:ext cx="877163" cy="230832"/>
          </a:xfrm>
          <a:prstGeom prst="rect">
            <a:avLst/>
          </a:prstGeom>
          <a:solidFill>
            <a:schemeClr val="accent5">
              <a:lumMod val="20000"/>
              <a:lumOff val="80000"/>
            </a:schemeClr>
          </a:solidFill>
        </p:spPr>
        <p:txBody>
          <a:bodyPr wrap="none" rtlCol="0">
            <a:spAutoFit/>
          </a:bodyPr>
          <a:lstStyle/>
          <a:p>
            <a:r>
              <a:rPr lang="ja-JP" altLang="en-US" sz="900" dirty="0">
                <a:latin typeface="メイリオ" panose="020B0604030504040204" pitchFamily="50" charset="-128"/>
                <a:ea typeface="メイリオ" panose="020B0604030504040204" pitchFamily="50" charset="-128"/>
              </a:rPr>
              <a:t>クラス　流れ</a:t>
            </a:r>
          </a:p>
        </p:txBody>
      </p:sp>
      <p:graphicFrame>
        <p:nvGraphicFramePr>
          <p:cNvPr id="36" name="表 2">
            <a:extLst>
              <a:ext uri="{FF2B5EF4-FFF2-40B4-BE49-F238E27FC236}">
                <a16:creationId xmlns:a16="http://schemas.microsoft.com/office/drawing/2014/main" id="{A21F0387-D184-3352-C35E-720C113FB8A2}"/>
              </a:ext>
            </a:extLst>
          </p:cNvPr>
          <p:cNvGraphicFramePr>
            <a:graphicFrameLocks noGrp="1"/>
          </p:cNvGraphicFramePr>
          <p:nvPr>
            <p:extLst>
              <p:ext uri="{D42A27DB-BD31-4B8C-83A1-F6EECF244321}">
                <p14:modId xmlns:p14="http://schemas.microsoft.com/office/powerpoint/2010/main" val="1656280043"/>
              </p:ext>
            </p:extLst>
          </p:nvPr>
        </p:nvGraphicFramePr>
        <p:xfrm>
          <a:off x="1721573" y="1089687"/>
          <a:ext cx="3000505" cy="2421197"/>
        </p:xfrm>
        <a:graphic>
          <a:graphicData uri="http://schemas.openxmlformats.org/drawingml/2006/table">
            <a:tbl>
              <a:tblPr firstRow="1" bandRow="1">
                <a:tableStyleId>{BC89EF96-8CEA-46FF-86C4-4CE0E7609802}</a:tableStyleId>
              </a:tblPr>
              <a:tblGrid>
                <a:gridCol w="1212910">
                  <a:extLst>
                    <a:ext uri="{9D8B030D-6E8A-4147-A177-3AD203B41FA5}">
                      <a16:colId xmlns:a16="http://schemas.microsoft.com/office/drawing/2014/main" val="1843702912"/>
                    </a:ext>
                  </a:extLst>
                </a:gridCol>
                <a:gridCol w="1787595">
                  <a:extLst>
                    <a:ext uri="{9D8B030D-6E8A-4147-A177-3AD203B41FA5}">
                      <a16:colId xmlns:a16="http://schemas.microsoft.com/office/drawing/2014/main" val="219367484"/>
                    </a:ext>
                  </a:extLst>
                </a:gridCol>
              </a:tblGrid>
              <a:tr h="195752">
                <a:tc>
                  <a:txBody>
                    <a:bodyPr/>
                    <a:lstStyle/>
                    <a:p>
                      <a:r>
                        <a:rPr kumimoji="1" lang="ja-JP" altLang="en-US" sz="800" dirty="0"/>
                        <a:t>クラス</a:t>
                      </a:r>
                    </a:p>
                  </a:txBody>
                  <a:tcPr/>
                </a:tc>
                <a:tc>
                  <a:txBody>
                    <a:bodyPr/>
                    <a:lstStyle/>
                    <a:p>
                      <a:r>
                        <a:rPr kumimoji="1" lang="ja-JP" altLang="en-US" sz="800" dirty="0"/>
                        <a:t>処理内容</a:t>
                      </a:r>
                    </a:p>
                  </a:txBody>
                  <a:tcPr/>
                </a:tc>
                <a:extLst>
                  <a:ext uri="{0D108BD9-81ED-4DB2-BD59-A6C34878D82A}">
                    <a16:rowId xmlns:a16="http://schemas.microsoft.com/office/drawing/2014/main" val="3378766267"/>
                  </a:ext>
                </a:extLst>
              </a:tr>
              <a:tr h="195752">
                <a:tc>
                  <a:txBody>
                    <a:bodyPr/>
                    <a:lstStyle/>
                    <a:p>
                      <a:r>
                        <a:rPr kumimoji="1" lang="en-US" altLang="ja-JP" sz="800" dirty="0" err="1"/>
                        <a:t>EmployeeAction</a:t>
                      </a:r>
                      <a:endParaRPr kumimoji="1" lang="ja-JP" altLang="en-US" sz="800" dirty="0"/>
                    </a:p>
                  </a:txBody>
                  <a:tcPr/>
                </a:tc>
                <a:tc>
                  <a:txBody>
                    <a:bodyPr/>
                    <a:lstStyle/>
                    <a:p>
                      <a:r>
                        <a:rPr kumimoji="1" lang="ja-JP" altLang="en-US" sz="800" dirty="0"/>
                        <a:t>従業員に関わる処理</a:t>
                      </a:r>
                    </a:p>
                  </a:txBody>
                  <a:tcPr/>
                </a:tc>
                <a:extLst>
                  <a:ext uri="{0D108BD9-81ED-4DB2-BD59-A6C34878D82A}">
                    <a16:rowId xmlns:a16="http://schemas.microsoft.com/office/drawing/2014/main" val="3074618973"/>
                  </a:ext>
                </a:extLst>
              </a:tr>
              <a:tr h="195752">
                <a:tc>
                  <a:txBody>
                    <a:bodyPr/>
                    <a:lstStyle/>
                    <a:p>
                      <a:r>
                        <a:rPr kumimoji="1" lang="en-US" altLang="ja-JP" sz="800" dirty="0" err="1"/>
                        <a:t>AuthAction</a:t>
                      </a:r>
                      <a:endParaRPr kumimoji="1" lang="ja-JP" altLang="en-US" sz="800" dirty="0"/>
                    </a:p>
                  </a:txBody>
                  <a:tcPr/>
                </a:tc>
                <a:tc>
                  <a:txBody>
                    <a:bodyPr/>
                    <a:lstStyle/>
                    <a:p>
                      <a:r>
                        <a:rPr kumimoji="1" lang="ja-JP" altLang="en-US" sz="800" dirty="0"/>
                        <a:t>ログイン機能</a:t>
                      </a:r>
                    </a:p>
                  </a:txBody>
                  <a:tcPr/>
                </a:tc>
                <a:extLst>
                  <a:ext uri="{0D108BD9-81ED-4DB2-BD59-A6C34878D82A}">
                    <a16:rowId xmlns:a16="http://schemas.microsoft.com/office/drawing/2014/main" val="2298862313"/>
                  </a:ext>
                </a:extLst>
              </a:tr>
              <a:tr h="195752">
                <a:tc>
                  <a:txBody>
                    <a:bodyPr/>
                    <a:lstStyle/>
                    <a:p>
                      <a:r>
                        <a:rPr kumimoji="1" lang="en-US" altLang="ja-JP" sz="800" dirty="0" err="1"/>
                        <a:t>SearcherAction</a:t>
                      </a:r>
                      <a:endParaRPr kumimoji="1" lang="ja-JP" altLang="en-US" sz="800" dirty="0"/>
                    </a:p>
                  </a:txBody>
                  <a:tcPr/>
                </a:tc>
                <a:tc>
                  <a:txBody>
                    <a:bodyPr/>
                    <a:lstStyle/>
                    <a:p>
                      <a:r>
                        <a:rPr kumimoji="1" lang="ja-JP" altLang="en-US" sz="800" dirty="0"/>
                        <a:t>患者の体内デバイス検索（トップ画面も）</a:t>
                      </a:r>
                    </a:p>
                  </a:txBody>
                  <a:tcPr/>
                </a:tc>
                <a:extLst>
                  <a:ext uri="{0D108BD9-81ED-4DB2-BD59-A6C34878D82A}">
                    <a16:rowId xmlns:a16="http://schemas.microsoft.com/office/drawing/2014/main" val="502153908"/>
                  </a:ext>
                </a:extLst>
              </a:tr>
              <a:tr h="195752">
                <a:tc>
                  <a:txBody>
                    <a:bodyPr/>
                    <a:lstStyle/>
                    <a:p>
                      <a:r>
                        <a:rPr kumimoji="1" lang="en-US" altLang="ja-JP" sz="800" dirty="0" err="1"/>
                        <a:t>RegisterTopAction</a:t>
                      </a:r>
                      <a:endParaRPr kumimoji="1" lang="ja-JP" altLang="en-US" sz="800" dirty="0"/>
                    </a:p>
                  </a:txBody>
                  <a:tcPr/>
                </a:tc>
                <a:tc>
                  <a:txBody>
                    <a:bodyPr/>
                    <a:lstStyle/>
                    <a:p>
                      <a:r>
                        <a:rPr kumimoji="1" lang="ja-JP" altLang="en-US" sz="800" dirty="0"/>
                        <a:t>データ登録トップ画面</a:t>
                      </a:r>
                    </a:p>
                  </a:txBody>
                  <a:tcPr/>
                </a:tc>
                <a:extLst>
                  <a:ext uri="{0D108BD9-81ED-4DB2-BD59-A6C34878D82A}">
                    <a16:rowId xmlns:a16="http://schemas.microsoft.com/office/drawing/2014/main" val="1089526106"/>
                  </a:ext>
                </a:extLst>
              </a:tr>
              <a:tr h="309941">
                <a:tc>
                  <a:txBody>
                    <a:bodyPr/>
                    <a:lstStyle/>
                    <a:p>
                      <a:r>
                        <a:rPr lang="en-US" altLang="ja-JP" sz="800" dirty="0" err="1">
                          <a:effectLst/>
                        </a:rPr>
                        <a:t>PatientDevice</a:t>
                      </a:r>
                      <a:r>
                        <a:rPr kumimoji="1" lang="en-US" altLang="ja-JP" sz="800" dirty="0" err="1"/>
                        <a:t>Action</a:t>
                      </a:r>
                      <a:endParaRPr kumimoji="1" lang="ja-JP" altLang="en-US" sz="800" dirty="0"/>
                    </a:p>
                  </a:txBody>
                  <a:tcPr/>
                </a:tc>
                <a:tc>
                  <a:txBody>
                    <a:bodyPr/>
                    <a:lstStyle/>
                    <a:p>
                      <a:r>
                        <a:rPr kumimoji="1" lang="ja-JP" altLang="en-US" sz="800" dirty="0"/>
                        <a:t>患者のデバイス管理</a:t>
                      </a:r>
                      <a:endParaRPr kumimoji="1" lang="en-US" altLang="ja-JP" sz="800" dirty="0"/>
                    </a:p>
                  </a:txBody>
                  <a:tcPr/>
                </a:tc>
                <a:extLst>
                  <a:ext uri="{0D108BD9-81ED-4DB2-BD59-A6C34878D82A}">
                    <a16:rowId xmlns:a16="http://schemas.microsoft.com/office/drawing/2014/main" val="2754945369"/>
                  </a:ext>
                </a:extLst>
              </a:tr>
              <a:tr h="293628">
                <a:tc>
                  <a:txBody>
                    <a:bodyPr/>
                    <a:lstStyle/>
                    <a:p>
                      <a:r>
                        <a:rPr kumimoji="1" lang="en-US" altLang="ja-JP" sz="800" dirty="0" err="1"/>
                        <a:t>PackageInsertAction</a:t>
                      </a:r>
                      <a:endParaRPr kumimoji="1" lang="ja-JP" altLang="en-US" sz="800" dirty="0"/>
                    </a:p>
                  </a:txBody>
                  <a:tcPr/>
                </a:tc>
                <a:tc>
                  <a:txBody>
                    <a:bodyPr/>
                    <a:lstStyle/>
                    <a:p>
                      <a:r>
                        <a:rPr kumimoji="1" lang="ja-JP" altLang="en-US" sz="800" dirty="0"/>
                        <a:t>添付文章管理</a:t>
                      </a:r>
                    </a:p>
                  </a:txBody>
                  <a:tcPr/>
                </a:tc>
                <a:extLst>
                  <a:ext uri="{0D108BD9-81ED-4DB2-BD59-A6C34878D82A}">
                    <a16:rowId xmlns:a16="http://schemas.microsoft.com/office/drawing/2014/main" val="3345400499"/>
                  </a:ext>
                </a:extLst>
              </a:tr>
              <a:tr h="195752">
                <a:tc>
                  <a:txBody>
                    <a:bodyPr/>
                    <a:lstStyle/>
                    <a:p>
                      <a:r>
                        <a:rPr kumimoji="1" lang="en-US" altLang="ja-JP" sz="800" dirty="0" err="1"/>
                        <a:t>PatientExaminationAction</a:t>
                      </a:r>
                      <a:endParaRPr kumimoji="1" lang="ja-JP" altLang="en-US" sz="800" dirty="0"/>
                    </a:p>
                  </a:txBody>
                  <a:tcPr/>
                </a:tc>
                <a:tc>
                  <a:txBody>
                    <a:bodyPr/>
                    <a:lstStyle/>
                    <a:p>
                      <a:r>
                        <a:rPr kumimoji="1" lang="ja-JP" altLang="en-US" sz="800" dirty="0"/>
                        <a:t>検査情報管理</a:t>
                      </a:r>
                    </a:p>
                  </a:txBody>
                  <a:tcPr/>
                </a:tc>
                <a:extLst>
                  <a:ext uri="{0D108BD9-81ED-4DB2-BD59-A6C34878D82A}">
                    <a16:rowId xmlns:a16="http://schemas.microsoft.com/office/drawing/2014/main" val="2443041233"/>
                  </a:ext>
                </a:extLst>
              </a:tr>
              <a:tr h="293628">
                <a:tc>
                  <a:txBody>
                    <a:bodyPr/>
                    <a:lstStyle/>
                    <a:p>
                      <a:r>
                        <a:rPr kumimoji="1" lang="en-US" altLang="ja-JP" sz="800" dirty="0" err="1"/>
                        <a:t>UnknownAction</a:t>
                      </a:r>
                      <a:endParaRPr kumimoji="1" lang="ja-JP" altLang="en-US" sz="800" dirty="0"/>
                    </a:p>
                  </a:txBody>
                  <a:tcPr/>
                </a:tc>
                <a:tc>
                  <a:txBody>
                    <a:bodyPr/>
                    <a:lstStyle/>
                    <a:p>
                      <a:r>
                        <a:rPr kumimoji="1" lang="ja-JP" altLang="en-US" sz="800" dirty="0"/>
                        <a:t>エラー画面</a:t>
                      </a:r>
                    </a:p>
                  </a:txBody>
                  <a:tcPr/>
                </a:tc>
                <a:extLst>
                  <a:ext uri="{0D108BD9-81ED-4DB2-BD59-A6C34878D82A}">
                    <a16:rowId xmlns:a16="http://schemas.microsoft.com/office/drawing/2014/main" val="2725939643"/>
                  </a:ext>
                </a:extLst>
              </a:tr>
            </a:tbl>
          </a:graphicData>
        </a:graphic>
      </p:graphicFrame>
      <p:graphicFrame>
        <p:nvGraphicFramePr>
          <p:cNvPr id="37" name="表 36">
            <a:extLst>
              <a:ext uri="{FF2B5EF4-FFF2-40B4-BE49-F238E27FC236}">
                <a16:creationId xmlns:a16="http://schemas.microsoft.com/office/drawing/2014/main" id="{DDE0D076-0739-A646-8BFC-3E1E6591C514}"/>
              </a:ext>
            </a:extLst>
          </p:cNvPr>
          <p:cNvGraphicFramePr>
            <a:graphicFrameLocks noGrp="1"/>
          </p:cNvGraphicFramePr>
          <p:nvPr>
            <p:extLst>
              <p:ext uri="{D42A27DB-BD31-4B8C-83A1-F6EECF244321}">
                <p14:modId xmlns:p14="http://schemas.microsoft.com/office/powerpoint/2010/main" val="267316519"/>
              </p:ext>
            </p:extLst>
          </p:nvPr>
        </p:nvGraphicFramePr>
        <p:xfrm>
          <a:off x="5261807" y="827052"/>
          <a:ext cx="6869174" cy="1066800"/>
        </p:xfrm>
        <a:graphic>
          <a:graphicData uri="http://schemas.openxmlformats.org/drawingml/2006/table">
            <a:tbl>
              <a:tblPr firstRow="1" bandRow="1">
                <a:tableStyleId>{BC89EF96-8CEA-46FF-86C4-4CE0E7609802}</a:tableStyleId>
              </a:tblPr>
              <a:tblGrid>
                <a:gridCol w="1474781">
                  <a:extLst>
                    <a:ext uri="{9D8B030D-6E8A-4147-A177-3AD203B41FA5}">
                      <a16:colId xmlns:a16="http://schemas.microsoft.com/office/drawing/2014/main" val="1843702912"/>
                    </a:ext>
                  </a:extLst>
                </a:gridCol>
                <a:gridCol w="1149479">
                  <a:extLst>
                    <a:ext uri="{9D8B030D-6E8A-4147-A177-3AD203B41FA5}">
                      <a16:colId xmlns:a16="http://schemas.microsoft.com/office/drawing/2014/main" val="219367484"/>
                    </a:ext>
                  </a:extLst>
                </a:gridCol>
                <a:gridCol w="4244914">
                  <a:extLst>
                    <a:ext uri="{9D8B030D-6E8A-4147-A177-3AD203B41FA5}">
                      <a16:colId xmlns:a16="http://schemas.microsoft.com/office/drawing/2014/main" val="2954848697"/>
                    </a:ext>
                  </a:extLst>
                </a:gridCol>
              </a:tblGrid>
              <a:tr h="196505">
                <a:tc>
                  <a:txBody>
                    <a:bodyPr/>
                    <a:lstStyle/>
                    <a:p>
                      <a:r>
                        <a:rPr kumimoji="1" lang="ja-JP" altLang="en-US" sz="800" dirty="0"/>
                        <a:t>クラス</a:t>
                      </a:r>
                    </a:p>
                  </a:txBody>
                  <a:tcPr/>
                </a:tc>
                <a:tc>
                  <a:txBody>
                    <a:bodyPr/>
                    <a:lstStyle/>
                    <a:p>
                      <a:r>
                        <a:rPr kumimoji="1" lang="ja-JP" altLang="en-US" sz="800" dirty="0"/>
                        <a:t>内容</a:t>
                      </a:r>
                    </a:p>
                  </a:txBody>
                  <a:tcPr/>
                </a:tc>
                <a:tc>
                  <a:txBody>
                    <a:bodyPr/>
                    <a:lstStyle/>
                    <a:p>
                      <a:r>
                        <a:rPr kumimoji="1" lang="ja-JP" altLang="en-US" sz="800" dirty="0"/>
                        <a:t>データベース</a:t>
                      </a:r>
                    </a:p>
                  </a:txBody>
                  <a:tcPr/>
                </a:tc>
                <a:extLst>
                  <a:ext uri="{0D108BD9-81ED-4DB2-BD59-A6C34878D82A}">
                    <a16:rowId xmlns:a16="http://schemas.microsoft.com/office/drawing/2014/main" val="3378766267"/>
                  </a:ext>
                </a:extLst>
              </a:tr>
              <a:tr h="196505">
                <a:tc>
                  <a:txBody>
                    <a:bodyPr/>
                    <a:lstStyle/>
                    <a:p>
                      <a:r>
                        <a:rPr kumimoji="1" lang="en-US" altLang="ja-JP" sz="800" dirty="0" err="1"/>
                        <a:t>EmployeeService</a:t>
                      </a:r>
                      <a:endParaRPr kumimoji="1" lang="ja-JP" altLang="en-US" sz="800" dirty="0"/>
                    </a:p>
                  </a:txBody>
                  <a:tcPr/>
                </a:tc>
                <a:tc>
                  <a:txBody>
                    <a:bodyPr/>
                    <a:lstStyle/>
                    <a:p>
                      <a:r>
                        <a:rPr kumimoji="1" lang="ja-JP" altLang="en-US" sz="800" dirty="0"/>
                        <a:t>従業員</a:t>
                      </a:r>
                    </a:p>
                  </a:txBody>
                  <a:tcPr/>
                </a:tc>
                <a:tc>
                  <a:txBody>
                    <a:bodyPr/>
                    <a:lstStyle/>
                    <a:p>
                      <a:r>
                        <a:rPr kumimoji="1" lang="ja-JP" altLang="en-US" sz="800" dirty="0"/>
                        <a:t>従業員情報</a:t>
                      </a:r>
                      <a:r>
                        <a:rPr kumimoji="1" lang="en-US" altLang="ja-JP" sz="800" dirty="0"/>
                        <a:t>(</a:t>
                      </a:r>
                      <a:r>
                        <a:rPr kumimoji="1" lang="en-US" altLang="ja-JP" sz="800" dirty="0" err="1"/>
                        <a:t>Empoloyee</a:t>
                      </a:r>
                      <a:r>
                        <a:rPr kumimoji="1" lang="en-US" altLang="ja-JP" sz="800" dirty="0"/>
                        <a:t>)</a:t>
                      </a:r>
                      <a:endParaRPr kumimoji="1" lang="ja-JP" altLang="en-US" sz="800" dirty="0"/>
                    </a:p>
                  </a:txBody>
                  <a:tcPr/>
                </a:tc>
                <a:extLst>
                  <a:ext uri="{0D108BD9-81ED-4DB2-BD59-A6C34878D82A}">
                    <a16:rowId xmlns:a16="http://schemas.microsoft.com/office/drawing/2014/main" val="3074618973"/>
                  </a:ext>
                </a:extLst>
              </a:tr>
              <a:tr h="19650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err="1"/>
                        <a:t>PackageInsertService</a:t>
                      </a:r>
                      <a:endParaRPr kumimoji="1" lang="ja-JP" altLang="en-US" sz="800" dirty="0"/>
                    </a:p>
                  </a:txBody>
                  <a:tcPr/>
                </a:tc>
                <a:tc>
                  <a:txBody>
                    <a:bodyPr/>
                    <a:lstStyle/>
                    <a:p>
                      <a:r>
                        <a:rPr kumimoji="1" lang="ja-JP" altLang="en-US" sz="800" dirty="0"/>
                        <a:t>添付文章</a:t>
                      </a:r>
                    </a:p>
                  </a:txBody>
                  <a:tcPr/>
                </a:tc>
                <a:tc>
                  <a:txBody>
                    <a:bodyPr/>
                    <a:lstStyle/>
                    <a:p>
                      <a:r>
                        <a:rPr kumimoji="1" lang="ja-JP" altLang="en-US" sz="800" dirty="0"/>
                        <a:t>添付文章情報</a:t>
                      </a:r>
                      <a:r>
                        <a:rPr kumimoji="1" lang="en-US" altLang="ja-JP" sz="800" dirty="0"/>
                        <a:t>(</a:t>
                      </a:r>
                      <a:r>
                        <a:rPr kumimoji="1" lang="en-US" altLang="ja-JP" sz="800" dirty="0" err="1"/>
                        <a:t>PackageInsert</a:t>
                      </a:r>
                      <a:r>
                        <a:rPr kumimoji="1" lang="en-US" altLang="ja-JP" sz="800" dirty="0"/>
                        <a:t>)</a:t>
                      </a:r>
                      <a:r>
                        <a:rPr kumimoji="1" lang="ja-JP" altLang="en-US" sz="800" dirty="0"/>
                        <a:t>、</a:t>
                      </a:r>
                      <a:r>
                        <a:rPr kumimoji="1" lang="en-US" altLang="ja-JP" sz="800" dirty="0"/>
                        <a:t>JMDN</a:t>
                      </a:r>
                      <a:r>
                        <a:rPr kumimoji="1" lang="ja-JP" altLang="en-US" sz="800" dirty="0"/>
                        <a:t>情報（</a:t>
                      </a:r>
                      <a:r>
                        <a:rPr kumimoji="1" lang="en-US" altLang="ja-JP" sz="800" dirty="0"/>
                        <a:t>JMDN</a:t>
                      </a:r>
                      <a:r>
                        <a:rPr kumimoji="1" lang="ja-JP" altLang="en-US" sz="800" dirty="0"/>
                        <a:t>）</a:t>
                      </a:r>
                      <a:endParaRPr kumimoji="1" lang="en-US" altLang="ja-JP" sz="800" dirty="0"/>
                    </a:p>
                  </a:txBody>
                  <a:tcPr/>
                </a:tc>
                <a:extLst>
                  <a:ext uri="{0D108BD9-81ED-4DB2-BD59-A6C34878D82A}">
                    <a16:rowId xmlns:a16="http://schemas.microsoft.com/office/drawing/2014/main" val="1260284076"/>
                  </a:ext>
                </a:extLst>
              </a:tr>
              <a:tr h="19650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err="1"/>
                        <a:t>PatientExaminationService</a:t>
                      </a:r>
                      <a:endParaRPr kumimoji="1" lang="ja-JP" altLang="en-US" sz="800" dirty="0"/>
                    </a:p>
                  </a:txBody>
                  <a:tcPr/>
                </a:tc>
                <a:tc>
                  <a:txBody>
                    <a:bodyPr/>
                    <a:lstStyle/>
                    <a:p>
                      <a:r>
                        <a:rPr kumimoji="1" lang="ja-JP" altLang="en-US" sz="800" dirty="0"/>
                        <a:t>検査</a:t>
                      </a:r>
                    </a:p>
                  </a:txBody>
                  <a:tcPr/>
                </a:tc>
                <a:tc>
                  <a:txBody>
                    <a:bodyPr/>
                    <a:lstStyle/>
                    <a:p>
                      <a:r>
                        <a:rPr kumimoji="1" lang="ja-JP" altLang="en-US" sz="800" dirty="0"/>
                        <a:t>患者検査情報（</a:t>
                      </a:r>
                      <a:r>
                        <a:rPr kumimoji="1" lang="en-US" altLang="ja-JP" sz="800" dirty="0" err="1"/>
                        <a:t>PatientExamination</a:t>
                      </a:r>
                      <a:r>
                        <a:rPr kumimoji="1" lang="ja-JP" altLang="en-US" sz="800" dirty="0"/>
                        <a:t>）、患者情報（</a:t>
                      </a:r>
                      <a:r>
                        <a:rPr kumimoji="1" lang="en-US" altLang="ja-JP" sz="800" dirty="0"/>
                        <a:t>Patient</a:t>
                      </a:r>
                      <a:r>
                        <a:rPr kumimoji="1" lang="ja-JP" altLang="en-US" sz="800" dirty="0"/>
                        <a:t>）、検査項目</a:t>
                      </a:r>
                      <a:r>
                        <a:rPr kumimoji="1" lang="en-US" altLang="ja-JP" sz="800" dirty="0"/>
                        <a:t>(Examination)</a:t>
                      </a:r>
                      <a:endParaRPr kumimoji="1" lang="ja-JP" altLang="en-US" sz="800" dirty="0"/>
                    </a:p>
                  </a:txBody>
                  <a:tcPr/>
                </a:tc>
                <a:extLst>
                  <a:ext uri="{0D108BD9-81ED-4DB2-BD59-A6C34878D82A}">
                    <a16:rowId xmlns:a16="http://schemas.microsoft.com/office/drawing/2014/main" val="117190937"/>
                  </a:ext>
                </a:extLst>
              </a:tr>
              <a:tr h="19650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err="1"/>
                        <a:t>PatientDeviceService</a:t>
                      </a:r>
                      <a:endParaRPr kumimoji="1" lang="ja-JP" altLang="en-US" sz="800" dirty="0"/>
                    </a:p>
                  </a:txBody>
                  <a:tcPr/>
                </a:tc>
                <a:tc>
                  <a:txBody>
                    <a:bodyPr/>
                    <a:lstStyle/>
                    <a:p>
                      <a:r>
                        <a:rPr kumimoji="1" lang="ja-JP" altLang="en-US" sz="800" dirty="0"/>
                        <a:t>患者の体内デバイス</a:t>
                      </a:r>
                    </a:p>
                  </a:txBody>
                  <a:tcPr/>
                </a:tc>
                <a:tc>
                  <a:txBody>
                    <a:bodyPr/>
                    <a:lstStyle/>
                    <a:p>
                      <a:r>
                        <a:rPr kumimoji="1" lang="ja-JP" altLang="en-US" sz="800" dirty="0"/>
                        <a:t>患者の体内デバイス（</a:t>
                      </a:r>
                      <a:r>
                        <a:rPr kumimoji="1" lang="en-US" altLang="ja-JP" sz="800" dirty="0" err="1"/>
                        <a:t>PatientDevice</a:t>
                      </a:r>
                      <a:r>
                        <a:rPr kumimoji="1" lang="ja-JP" altLang="en-US" sz="800" dirty="0"/>
                        <a:t>）、患者情報（</a:t>
                      </a:r>
                      <a:r>
                        <a:rPr kumimoji="1" lang="en-US" altLang="ja-JP" sz="800" dirty="0"/>
                        <a:t>Patient</a:t>
                      </a:r>
                      <a:r>
                        <a:rPr kumimoji="1" lang="ja-JP" altLang="en-US" sz="800" dirty="0"/>
                        <a:t>）</a:t>
                      </a:r>
                    </a:p>
                  </a:txBody>
                  <a:tcPr/>
                </a:tc>
                <a:extLst>
                  <a:ext uri="{0D108BD9-81ED-4DB2-BD59-A6C34878D82A}">
                    <a16:rowId xmlns:a16="http://schemas.microsoft.com/office/drawing/2014/main" val="234541919"/>
                  </a:ext>
                </a:extLst>
              </a:tr>
            </a:tbl>
          </a:graphicData>
        </a:graphic>
      </p:graphicFrame>
      <p:graphicFrame>
        <p:nvGraphicFramePr>
          <p:cNvPr id="38" name="表 37">
            <a:extLst>
              <a:ext uri="{FF2B5EF4-FFF2-40B4-BE49-F238E27FC236}">
                <a16:creationId xmlns:a16="http://schemas.microsoft.com/office/drawing/2014/main" id="{DB43D634-3A67-5FA9-7A34-187230D83957}"/>
              </a:ext>
            </a:extLst>
          </p:cNvPr>
          <p:cNvGraphicFramePr>
            <a:graphicFrameLocks noGrp="1"/>
          </p:cNvGraphicFramePr>
          <p:nvPr>
            <p:extLst>
              <p:ext uri="{D42A27DB-BD31-4B8C-83A1-F6EECF244321}">
                <p14:modId xmlns:p14="http://schemas.microsoft.com/office/powerpoint/2010/main" val="464686869"/>
              </p:ext>
            </p:extLst>
          </p:nvPr>
        </p:nvGraphicFramePr>
        <p:xfrm>
          <a:off x="5445543" y="2428962"/>
          <a:ext cx="2444586" cy="1632417"/>
        </p:xfrm>
        <a:graphic>
          <a:graphicData uri="http://schemas.openxmlformats.org/drawingml/2006/table">
            <a:tbl>
              <a:tblPr firstRow="1" bandRow="1">
                <a:tableStyleId>{E8B1032C-EA38-4F05-BA0D-38AFFFC7BED3}</a:tableStyleId>
              </a:tblPr>
              <a:tblGrid>
                <a:gridCol w="1186369">
                  <a:extLst>
                    <a:ext uri="{9D8B030D-6E8A-4147-A177-3AD203B41FA5}">
                      <a16:colId xmlns:a16="http://schemas.microsoft.com/office/drawing/2014/main" val="1843702912"/>
                    </a:ext>
                  </a:extLst>
                </a:gridCol>
                <a:gridCol w="1258217">
                  <a:extLst>
                    <a:ext uri="{9D8B030D-6E8A-4147-A177-3AD203B41FA5}">
                      <a16:colId xmlns:a16="http://schemas.microsoft.com/office/drawing/2014/main" val="219367484"/>
                    </a:ext>
                  </a:extLst>
                </a:gridCol>
              </a:tblGrid>
              <a:tr h="190579">
                <a:tc>
                  <a:txBody>
                    <a:bodyPr/>
                    <a:lstStyle/>
                    <a:p>
                      <a:r>
                        <a:rPr kumimoji="1" lang="ja-JP" altLang="en-US" sz="700" dirty="0">
                          <a:latin typeface="メイリオ" panose="020B0604030504040204" pitchFamily="50" charset="-128"/>
                          <a:ea typeface="メイリオ" panose="020B0604030504040204" pitchFamily="50" charset="-128"/>
                        </a:rPr>
                        <a:t>クラス</a:t>
                      </a:r>
                    </a:p>
                  </a:txBody>
                  <a:tcPr/>
                </a:tc>
                <a:tc>
                  <a:txBody>
                    <a:bodyPr/>
                    <a:lstStyle/>
                    <a:p>
                      <a:r>
                        <a:rPr kumimoji="1" lang="ja-JP" altLang="en-US" sz="700" dirty="0">
                          <a:latin typeface="メイリオ" panose="020B0604030504040204" pitchFamily="50" charset="-128"/>
                          <a:ea typeface="メイリオ" panose="020B0604030504040204" pitchFamily="50" charset="-128"/>
                        </a:rPr>
                        <a:t>内容</a:t>
                      </a:r>
                    </a:p>
                  </a:txBody>
                  <a:tcPr/>
                </a:tc>
                <a:extLst>
                  <a:ext uri="{0D108BD9-81ED-4DB2-BD59-A6C34878D82A}">
                    <a16:rowId xmlns:a16="http://schemas.microsoft.com/office/drawing/2014/main" val="3378766267"/>
                  </a:ext>
                </a:extLst>
              </a:tr>
              <a:tr h="190579">
                <a:tc>
                  <a:txBody>
                    <a:bodyPr/>
                    <a:lstStyle/>
                    <a:p>
                      <a:r>
                        <a:rPr kumimoji="1" lang="en-US" altLang="ja-JP" sz="700" dirty="0">
                          <a:latin typeface="メイリオ" panose="020B0604030504040204" pitchFamily="50" charset="-128"/>
                          <a:ea typeface="メイリオ" panose="020B0604030504040204" pitchFamily="50" charset="-128"/>
                        </a:rPr>
                        <a:t>Employee</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従業員</a:t>
                      </a:r>
                    </a:p>
                  </a:txBody>
                  <a:tcPr/>
                </a:tc>
                <a:extLst>
                  <a:ext uri="{0D108BD9-81ED-4DB2-BD59-A6C34878D82A}">
                    <a16:rowId xmlns:a16="http://schemas.microsoft.com/office/drawing/2014/main" val="3074618973"/>
                  </a:ext>
                </a:extLst>
              </a:tr>
              <a:tr h="190579">
                <a:tc>
                  <a:txBody>
                    <a:bodyPr/>
                    <a:lstStyle/>
                    <a:p>
                      <a:r>
                        <a:rPr kumimoji="1" lang="en-US" altLang="ja-JP" sz="700" dirty="0" err="1">
                          <a:latin typeface="メイリオ" panose="020B0604030504040204" pitchFamily="50" charset="-128"/>
                          <a:ea typeface="メイリオ" panose="020B0604030504040204" pitchFamily="50" charset="-128"/>
                        </a:rPr>
                        <a:t>PatientDevice</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患者の体内デバイス</a:t>
                      </a:r>
                    </a:p>
                  </a:txBody>
                  <a:tcPr/>
                </a:tc>
                <a:extLst>
                  <a:ext uri="{0D108BD9-81ED-4DB2-BD59-A6C34878D82A}">
                    <a16:rowId xmlns:a16="http://schemas.microsoft.com/office/drawing/2014/main" val="943022872"/>
                  </a:ext>
                </a:extLst>
              </a:tr>
              <a:tr h="190579">
                <a:tc>
                  <a:txBody>
                    <a:bodyPr/>
                    <a:lstStyle/>
                    <a:p>
                      <a:r>
                        <a:rPr kumimoji="1" lang="en-US" altLang="ja-JP" sz="700" dirty="0">
                          <a:latin typeface="メイリオ" panose="020B0604030504040204" pitchFamily="50" charset="-128"/>
                          <a:ea typeface="メイリオ" panose="020B0604030504040204" pitchFamily="50" charset="-128"/>
                        </a:rPr>
                        <a:t>Patient</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患者情報</a:t>
                      </a:r>
                    </a:p>
                  </a:txBody>
                  <a:tcPr/>
                </a:tc>
                <a:extLst>
                  <a:ext uri="{0D108BD9-81ED-4DB2-BD59-A6C34878D82A}">
                    <a16:rowId xmlns:a16="http://schemas.microsoft.com/office/drawing/2014/main" val="1493541900"/>
                  </a:ext>
                </a:extLst>
              </a:tr>
              <a:tr h="1905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latin typeface="メイリオ" panose="020B0604030504040204" pitchFamily="50" charset="-128"/>
                          <a:ea typeface="メイリオ" panose="020B0604030504040204" pitchFamily="50" charset="-128"/>
                        </a:rPr>
                        <a:t>PackageInsert</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添付文書</a:t>
                      </a:r>
                    </a:p>
                  </a:txBody>
                  <a:tcPr/>
                </a:tc>
                <a:extLst>
                  <a:ext uri="{0D108BD9-81ED-4DB2-BD59-A6C34878D82A}">
                    <a16:rowId xmlns:a16="http://schemas.microsoft.com/office/drawing/2014/main" val="1260284076"/>
                  </a:ext>
                </a:extLst>
              </a:tr>
              <a:tr h="24557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latin typeface="メイリオ" panose="020B0604030504040204" pitchFamily="50" charset="-128"/>
                          <a:ea typeface="メイリオ" panose="020B0604030504040204" pitchFamily="50" charset="-128"/>
                        </a:rPr>
                        <a:t>Jmdn</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添付文書</a:t>
                      </a:r>
                      <a:r>
                        <a:rPr kumimoji="1" lang="en-US" altLang="ja-JP" sz="700" dirty="0">
                          <a:latin typeface="メイリオ" panose="020B0604030504040204" pitchFamily="50" charset="-128"/>
                          <a:ea typeface="メイリオ" panose="020B0604030504040204" pitchFamily="50" charset="-128"/>
                        </a:rPr>
                        <a:t>JMDN</a:t>
                      </a:r>
                      <a:r>
                        <a:rPr kumimoji="1" lang="ja-JP" altLang="en-US" sz="700" dirty="0">
                          <a:latin typeface="メイリオ" panose="020B0604030504040204" pitchFamily="50" charset="-128"/>
                          <a:ea typeface="メイリオ" panose="020B0604030504040204" pitchFamily="50" charset="-128"/>
                        </a:rPr>
                        <a:t>コード</a:t>
                      </a:r>
                    </a:p>
                  </a:txBody>
                  <a:tcPr/>
                </a:tc>
                <a:extLst>
                  <a:ext uri="{0D108BD9-81ED-4DB2-BD59-A6C34878D82A}">
                    <a16:rowId xmlns:a16="http://schemas.microsoft.com/office/drawing/2014/main" val="4133841453"/>
                  </a:ext>
                </a:extLst>
              </a:tr>
              <a:tr h="1905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latin typeface="メイリオ" panose="020B0604030504040204" pitchFamily="50" charset="-128"/>
                          <a:ea typeface="メイリオ" panose="020B0604030504040204" pitchFamily="50" charset="-128"/>
                        </a:rPr>
                        <a:t>PatientExamination</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患者の検査情報</a:t>
                      </a:r>
                    </a:p>
                  </a:txBody>
                  <a:tcPr/>
                </a:tc>
                <a:extLst>
                  <a:ext uri="{0D108BD9-81ED-4DB2-BD59-A6C34878D82A}">
                    <a16:rowId xmlns:a16="http://schemas.microsoft.com/office/drawing/2014/main" val="117190937"/>
                  </a:ext>
                </a:extLst>
              </a:tr>
              <a:tr h="1905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a:latin typeface="メイリオ" panose="020B0604030504040204" pitchFamily="50" charset="-128"/>
                          <a:ea typeface="メイリオ" panose="020B0604030504040204" pitchFamily="50" charset="-128"/>
                        </a:rPr>
                        <a:t>Examination</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検査項目</a:t>
                      </a:r>
                    </a:p>
                  </a:txBody>
                  <a:tcPr/>
                </a:tc>
                <a:extLst>
                  <a:ext uri="{0D108BD9-81ED-4DB2-BD59-A6C34878D82A}">
                    <a16:rowId xmlns:a16="http://schemas.microsoft.com/office/drawing/2014/main" val="1203249466"/>
                  </a:ext>
                </a:extLst>
              </a:tr>
            </a:tbl>
          </a:graphicData>
        </a:graphic>
      </p:graphicFrame>
      <p:graphicFrame>
        <p:nvGraphicFramePr>
          <p:cNvPr id="39" name="表 38">
            <a:extLst>
              <a:ext uri="{FF2B5EF4-FFF2-40B4-BE49-F238E27FC236}">
                <a16:creationId xmlns:a16="http://schemas.microsoft.com/office/drawing/2014/main" id="{E85E8987-D326-5705-AF99-94569E59B3A5}"/>
              </a:ext>
            </a:extLst>
          </p:cNvPr>
          <p:cNvGraphicFramePr>
            <a:graphicFrameLocks noGrp="1"/>
          </p:cNvGraphicFramePr>
          <p:nvPr>
            <p:extLst>
              <p:ext uri="{D42A27DB-BD31-4B8C-83A1-F6EECF244321}">
                <p14:modId xmlns:p14="http://schemas.microsoft.com/office/powerpoint/2010/main" val="3479242109"/>
              </p:ext>
            </p:extLst>
          </p:nvPr>
        </p:nvGraphicFramePr>
        <p:xfrm>
          <a:off x="8447208" y="2954781"/>
          <a:ext cx="2627899" cy="1305861"/>
        </p:xfrm>
        <a:graphic>
          <a:graphicData uri="http://schemas.openxmlformats.org/drawingml/2006/table">
            <a:tbl>
              <a:tblPr firstRow="1" bandRow="1">
                <a:tableStyleId>{E8B1032C-EA38-4F05-BA0D-38AFFFC7BED3}</a:tableStyleId>
              </a:tblPr>
              <a:tblGrid>
                <a:gridCol w="1364267">
                  <a:extLst>
                    <a:ext uri="{9D8B030D-6E8A-4147-A177-3AD203B41FA5}">
                      <a16:colId xmlns:a16="http://schemas.microsoft.com/office/drawing/2014/main" val="1843702912"/>
                    </a:ext>
                  </a:extLst>
                </a:gridCol>
                <a:gridCol w="1263632">
                  <a:extLst>
                    <a:ext uri="{9D8B030D-6E8A-4147-A177-3AD203B41FA5}">
                      <a16:colId xmlns:a16="http://schemas.microsoft.com/office/drawing/2014/main" val="219367484"/>
                    </a:ext>
                  </a:extLst>
                </a:gridCol>
              </a:tblGrid>
              <a:tr h="203220">
                <a:tc>
                  <a:txBody>
                    <a:bodyPr/>
                    <a:lstStyle/>
                    <a:p>
                      <a:r>
                        <a:rPr kumimoji="1" lang="ja-JP" altLang="en-US" sz="700" dirty="0">
                          <a:latin typeface="メイリオ" panose="020B0604030504040204" pitchFamily="50" charset="-128"/>
                          <a:ea typeface="メイリオ" panose="020B0604030504040204" pitchFamily="50" charset="-128"/>
                        </a:rPr>
                        <a:t>クラス</a:t>
                      </a:r>
                    </a:p>
                  </a:txBody>
                  <a:tcPr/>
                </a:tc>
                <a:tc>
                  <a:txBody>
                    <a:bodyPr/>
                    <a:lstStyle/>
                    <a:p>
                      <a:r>
                        <a:rPr kumimoji="1" lang="ja-JP" altLang="en-US" sz="700" dirty="0">
                          <a:latin typeface="メイリオ" panose="020B0604030504040204" pitchFamily="50" charset="-128"/>
                          <a:ea typeface="メイリオ" panose="020B0604030504040204" pitchFamily="50" charset="-128"/>
                        </a:rPr>
                        <a:t>内容</a:t>
                      </a:r>
                    </a:p>
                  </a:txBody>
                  <a:tcPr/>
                </a:tc>
                <a:extLst>
                  <a:ext uri="{0D108BD9-81ED-4DB2-BD59-A6C34878D82A}">
                    <a16:rowId xmlns:a16="http://schemas.microsoft.com/office/drawing/2014/main" val="3378766267"/>
                  </a:ext>
                </a:extLst>
              </a:tr>
              <a:tr h="203220">
                <a:tc>
                  <a:txBody>
                    <a:bodyPr/>
                    <a:lstStyle/>
                    <a:p>
                      <a:r>
                        <a:rPr kumimoji="1" lang="en-US" altLang="ja-JP" sz="700" dirty="0" err="1">
                          <a:latin typeface="メイリオ" panose="020B0604030504040204" pitchFamily="50" charset="-128"/>
                          <a:ea typeface="メイリオ" panose="020B0604030504040204" pitchFamily="50" charset="-128"/>
                        </a:rPr>
                        <a:t>EmployeeView</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従業員</a:t>
                      </a:r>
                    </a:p>
                  </a:txBody>
                  <a:tcPr/>
                </a:tc>
                <a:extLst>
                  <a:ext uri="{0D108BD9-81ED-4DB2-BD59-A6C34878D82A}">
                    <a16:rowId xmlns:a16="http://schemas.microsoft.com/office/drawing/2014/main" val="3074618973"/>
                  </a:ext>
                </a:extLst>
              </a:tr>
              <a:tr h="2032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latin typeface="メイリオ" panose="020B0604030504040204" pitchFamily="50" charset="-128"/>
                          <a:ea typeface="メイリオ" panose="020B0604030504040204" pitchFamily="50" charset="-128"/>
                        </a:rPr>
                        <a:t>PatientDeviceView</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患者と体内デバイス</a:t>
                      </a:r>
                    </a:p>
                  </a:txBody>
                  <a:tcPr/>
                </a:tc>
                <a:extLst>
                  <a:ext uri="{0D108BD9-81ED-4DB2-BD59-A6C34878D82A}">
                    <a16:rowId xmlns:a16="http://schemas.microsoft.com/office/drawing/2014/main" val="943022872"/>
                  </a:ext>
                </a:extLst>
              </a:tr>
              <a:tr h="23206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latin typeface="メイリオ" panose="020B0604030504040204" pitchFamily="50" charset="-128"/>
                          <a:ea typeface="メイリオ" panose="020B0604030504040204" pitchFamily="50" charset="-128"/>
                        </a:rPr>
                        <a:t>PackageInsertView</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添付文章と検査の可否</a:t>
                      </a:r>
                    </a:p>
                  </a:txBody>
                  <a:tcPr/>
                </a:tc>
                <a:extLst>
                  <a:ext uri="{0D108BD9-81ED-4DB2-BD59-A6C34878D82A}">
                    <a16:rowId xmlns:a16="http://schemas.microsoft.com/office/drawing/2014/main" val="1260284076"/>
                  </a:ext>
                </a:extLst>
              </a:tr>
              <a:tr h="23206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latin typeface="メイリオ" panose="020B0604030504040204" pitchFamily="50" charset="-128"/>
                          <a:ea typeface="メイリオ" panose="020B0604030504040204" pitchFamily="50" charset="-128"/>
                        </a:rPr>
                        <a:t>PatientExaminationView</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患者と検査情報</a:t>
                      </a:r>
                    </a:p>
                  </a:txBody>
                  <a:tcPr/>
                </a:tc>
                <a:extLst>
                  <a:ext uri="{0D108BD9-81ED-4DB2-BD59-A6C34878D82A}">
                    <a16:rowId xmlns:a16="http://schemas.microsoft.com/office/drawing/2014/main" val="117190937"/>
                  </a:ext>
                </a:extLst>
              </a:tr>
              <a:tr h="23206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latin typeface="メイリオ" panose="020B0604030504040204" pitchFamily="50" charset="-128"/>
                          <a:ea typeface="メイリオ" panose="020B0604030504040204" pitchFamily="50" charset="-128"/>
                        </a:rPr>
                        <a:t>SearchView</a:t>
                      </a:r>
                      <a:endParaRPr kumimoji="1" lang="ja-JP" altLang="en-US" sz="700" dirty="0">
                        <a:latin typeface="メイリオ" panose="020B0604030504040204" pitchFamily="50" charset="-128"/>
                        <a:ea typeface="メイリオ" panose="020B0604030504040204" pitchFamily="50" charset="-128"/>
                      </a:endParaRPr>
                    </a:p>
                  </a:txBody>
                  <a:tcPr/>
                </a:tc>
                <a:tc>
                  <a:txBody>
                    <a:bodyPr/>
                    <a:lstStyle/>
                    <a:p>
                      <a:r>
                        <a:rPr kumimoji="1" lang="ja-JP" altLang="en-US" sz="700" dirty="0">
                          <a:latin typeface="メイリオ" panose="020B0604030504040204" pitchFamily="50" charset="-128"/>
                          <a:ea typeface="メイリオ" panose="020B0604030504040204" pitchFamily="50" charset="-128"/>
                        </a:rPr>
                        <a:t>検索結果表示</a:t>
                      </a:r>
                    </a:p>
                  </a:txBody>
                  <a:tcPr/>
                </a:tc>
                <a:extLst>
                  <a:ext uri="{0D108BD9-81ED-4DB2-BD59-A6C34878D82A}">
                    <a16:rowId xmlns:a16="http://schemas.microsoft.com/office/drawing/2014/main" val="1707711646"/>
                  </a:ext>
                </a:extLst>
              </a:tr>
            </a:tbl>
          </a:graphicData>
        </a:graphic>
      </p:graphicFrame>
      <p:grpSp>
        <p:nvGrpSpPr>
          <p:cNvPr id="40" name="グループ化 39">
            <a:extLst>
              <a:ext uri="{FF2B5EF4-FFF2-40B4-BE49-F238E27FC236}">
                <a16:creationId xmlns:a16="http://schemas.microsoft.com/office/drawing/2014/main" id="{806B051F-020F-FD20-11BA-15F53BEFA5BB}"/>
              </a:ext>
            </a:extLst>
          </p:cNvPr>
          <p:cNvGrpSpPr/>
          <p:nvPr/>
        </p:nvGrpSpPr>
        <p:grpSpPr>
          <a:xfrm>
            <a:off x="7727234" y="2367999"/>
            <a:ext cx="3963872" cy="3873359"/>
            <a:chOff x="6094527" y="2465482"/>
            <a:chExt cx="3963872" cy="3873359"/>
          </a:xfrm>
        </p:grpSpPr>
        <p:cxnSp>
          <p:nvCxnSpPr>
            <p:cNvPr id="41" name="直線矢印コネクタ 40">
              <a:extLst>
                <a:ext uri="{FF2B5EF4-FFF2-40B4-BE49-F238E27FC236}">
                  <a16:creationId xmlns:a16="http://schemas.microsoft.com/office/drawing/2014/main" id="{6CC59455-04FA-8955-99AF-F38E0DEACDEC}"/>
                </a:ext>
              </a:extLst>
            </p:cNvPr>
            <p:cNvCxnSpPr>
              <a:cxnSpLocks/>
            </p:cNvCxnSpPr>
            <p:nvPr/>
          </p:nvCxnSpPr>
          <p:spPr>
            <a:xfrm flipH="1">
              <a:off x="7392069" y="2465482"/>
              <a:ext cx="2664000"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42" name="直線コネクタ 41">
              <a:extLst>
                <a:ext uri="{FF2B5EF4-FFF2-40B4-BE49-F238E27FC236}">
                  <a16:creationId xmlns:a16="http://schemas.microsoft.com/office/drawing/2014/main" id="{B785C0E5-211F-ED1F-D397-B91E319F65C6}"/>
                </a:ext>
              </a:extLst>
            </p:cNvPr>
            <p:cNvCxnSpPr>
              <a:cxnSpLocks/>
            </p:cNvCxnSpPr>
            <p:nvPr/>
          </p:nvCxnSpPr>
          <p:spPr>
            <a:xfrm>
              <a:off x="10058399" y="2468841"/>
              <a:ext cx="0" cy="3870000"/>
            </a:xfrm>
            <a:prstGeom prst="line">
              <a:avLst/>
            </a:prstGeom>
          </p:spPr>
          <p:style>
            <a:lnRef idx="1">
              <a:schemeClr val="accent2"/>
            </a:lnRef>
            <a:fillRef idx="0">
              <a:schemeClr val="accent2"/>
            </a:fillRef>
            <a:effectRef idx="0">
              <a:schemeClr val="accent2"/>
            </a:effectRef>
            <a:fontRef idx="minor">
              <a:schemeClr val="tx1"/>
            </a:fontRef>
          </p:style>
        </p:cxnSp>
        <p:cxnSp>
          <p:nvCxnSpPr>
            <p:cNvPr id="43" name="直線コネクタ 42">
              <a:extLst>
                <a:ext uri="{FF2B5EF4-FFF2-40B4-BE49-F238E27FC236}">
                  <a16:creationId xmlns:a16="http://schemas.microsoft.com/office/drawing/2014/main" id="{2BA8FD9C-F526-207D-575C-43332C0D6980}"/>
                </a:ext>
              </a:extLst>
            </p:cNvPr>
            <p:cNvCxnSpPr>
              <a:cxnSpLocks/>
            </p:cNvCxnSpPr>
            <p:nvPr/>
          </p:nvCxnSpPr>
          <p:spPr>
            <a:xfrm flipH="1" flipV="1">
              <a:off x="6094527" y="6329291"/>
              <a:ext cx="3960000" cy="0"/>
            </a:xfrm>
            <a:prstGeom prst="line">
              <a:avLst/>
            </a:prstGeom>
          </p:spPr>
          <p:style>
            <a:lnRef idx="1">
              <a:schemeClr val="accent2"/>
            </a:lnRef>
            <a:fillRef idx="0">
              <a:schemeClr val="accent2"/>
            </a:fillRef>
            <a:effectRef idx="0">
              <a:schemeClr val="accent2"/>
            </a:effectRef>
            <a:fontRef idx="minor">
              <a:schemeClr val="tx1"/>
            </a:fontRef>
          </p:style>
        </p:cxnSp>
      </p:grpSp>
      <p:graphicFrame>
        <p:nvGraphicFramePr>
          <p:cNvPr id="44" name="表 43">
            <a:extLst>
              <a:ext uri="{FF2B5EF4-FFF2-40B4-BE49-F238E27FC236}">
                <a16:creationId xmlns:a16="http://schemas.microsoft.com/office/drawing/2014/main" id="{A2799275-FF42-A6A1-97F8-DA2CF504259A}"/>
              </a:ext>
            </a:extLst>
          </p:cNvPr>
          <p:cNvGraphicFramePr>
            <a:graphicFrameLocks noGrp="1"/>
          </p:cNvGraphicFramePr>
          <p:nvPr>
            <p:extLst>
              <p:ext uri="{D42A27DB-BD31-4B8C-83A1-F6EECF244321}">
                <p14:modId xmlns:p14="http://schemas.microsoft.com/office/powerpoint/2010/main" val="24346073"/>
              </p:ext>
            </p:extLst>
          </p:nvPr>
        </p:nvGraphicFramePr>
        <p:xfrm>
          <a:off x="8334231" y="4834937"/>
          <a:ext cx="3281188" cy="1188720"/>
        </p:xfrm>
        <a:graphic>
          <a:graphicData uri="http://schemas.openxmlformats.org/drawingml/2006/table">
            <a:tbl>
              <a:tblPr firstRow="1" bandRow="1">
                <a:tableStyleId>{5DA37D80-6434-44D0-A028-1B22A696006F}</a:tableStyleId>
              </a:tblPr>
              <a:tblGrid>
                <a:gridCol w="1514608">
                  <a:extLst>
                    <a:ext uri="{9D8B030D-6E8A-4147-A177-3AD203B41FA5}">
                      <a16:colId xmlns:a16="http://schemas.microsoft.com/office/drawing/2014/main" val="1843702912"/>
                    </a:ext>
                  </a:extLst>
                </a:gridCol>
                <a:gridCol w="1766580">
                  <a:extLst>
                    <a:ext uri="{9D8B030D-6E8A-4147-A177-3AD203B41FA5}">
                      <a16:colId xmlns:a16="http://schemas.microsoft.com/office/drawing/2014/main" val="219367484"/>
                    </a:ext>
                  </a:extLst>
                </a:gridCol>
              </a:tblGrid>
              <a:tr h="155143">
                <a:tc>
                  <a:txBody>
                    <a:bodyPr/>
                    <a:lstStyle/>
                    <a:p>
                      <a:r>
                        <a:rPr kumimoji="1" lang="ja-JP" altLang="en-US" sz="700" dirty="0"/>
                        <a:t>クラス</a:t>
                      </a:r>
                    </a:p>
                  </a:txBody>
                  <a:tcPr/>
                </a:tc>
                <a:tc>
                  <a:txBody>
                    <a:bodyPr/>
                    <a:lstStyle/>
                    <a:p>
                      <a:r>
                        <a:rPr kumimoji="1" lang="ja-JP" altLang="en-US" sz="700" dirty="0"/>
                        <a:t>内容</a:t>
                      </a:r>
                    </a:p>
                  </a:txBody>
                  <a:tcPr/>
                </a:tc>
                <a:extLst>
                  <a:ext uri="{0D108BD9-81ED-4DB2-BD59-A6C34878D82A}">
                    <a16:rowId xmlns:a16="http://schemas.microsoft.com/office/drawing/2014/main" val="3378766267"/>
                  </a:ext>
                </a:extLst>
              </a:tr>
              <a:tr h="155143">
                <a:tc>
                  <a:txBody>
                    <a:bodyPr/>
                    <a:lstStyle/>
                    <a:p>
                      <a:r>
                        <a:rPr kumimoji="1" lang="en-US" altLang="ja-JP" sz="700" dirty="0" err="1"/>
                        <a:t>EmployeeValidator</a:t>
                      </a:r>
                      <a:endParaRPr kumimoji="1" lang="ja-JP" altLang="en-US" sz="700" dirty="0"/>
                    </a:p>
                  </a:txBody>
                  <a:tcPr/>
                </a:tc>
                <a:tc>
                  <a:txBody>
                    <a:bodyPr/>
                    <a:lstStyle/>
                    <a:p>
                      <a:r>
                        <a:rPr kumimoji="1" lang="ja-JP" altLang="en-US" sz="700" dirty="0"/>
                        <a:t>社員番号・氏名・パスワード</a:t>
                      </a:r>
                    </a:p>
                  </a:txBody>
                  <a:tcPr/>
                </a:tc>
                <a:extLst>
                  <a:ext uri="{0D108BD9-81ED-4DB2-BD59-A6C34878D82A}">
                    <a16:rowId xmlns:a16="http://schemas.microsoft.com/office/drawing/2014/main" val="3074618973"/>
                  </a:ext>
                </a:extLst>
              </a:tr>
              <a:tr h="180367">
                <a:tc>
                  <a:txBody>
                    <a:bodyPr/>
                    <a:lstStyle/>
                    <a:p>
                      <a:r>
                        <a:rPr kumimoji="1" lang="en-US" altLang="ja-JP" sz="700" dirty="0" err="1"/>
                        <a:t>PatientDeviceValidator</a:t>
                      </a:r>
                      <a:endParaRPr kumimoji="1" lang="ja-JP" altLang="en-US" sz="700" dirty="0"/>
                    </a:p>
                  </a:txBody>
                  <a:tcPr/>
                </a:tc>
                <a:tc>
                  <a:txBody>
                    <a:bodyPr/>
                    <a:lstStyle/>
                    <a:p>
                      <a:r>
                        <a:rPr kumimoji="1" lang="ja-JP" altLang="en-US" sz="700" dirty="0"/>
                        <a:t>患者</a:t>
                      </a:r>
                      <a:r>
                        <a:rPr kumimoji="1" lang="en-US" altLang="ja-JP" sz="700" dirty="0"/>
                        <a:t>ID</a:t>
                      </a:r>
                      <a:r>
                        <a:rPr kumimoji="1" lang="ja-JP" altLang="en-US" sz="700" dirty="0"/>
                        <a:t>・氏名・添付文章番号・・</a:t>
                      </a:r>
                    </a:p>
                  </a:txBody>
                  <a:tcPr/>
                </a:tc>
                <a:extLst>
                  <a:ext uri="{0D108BD9-81ED-4DB2-BD59-A6C34878D82A}">
                    <a16:rowId xmlns:a16="http://schemas.microsoft.com/office/drawing/2014/main" val="943022872"/>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t>PackageInsertValidator</a:t>
                      </a:r>
                      <a:endParaRPr kumimoji="1" lang="ja-JP" altLang="en-US" sz="700" dirty="0"/>
                    </a:p>
                  </a:txBody>
                  <a:tcPr/>
                </a:tc>
                <a:tc>
                  <a:txBody>
                    <a:bodyPr/>
                    <a:lstStyle/>
                    <a:p>
                      <a:r>
                        <a:rPr kumimoji="1" lang="ja-JP" altLang="en-US" sz="700" dirty="0"/>
                        <a:t>添付文章番号・適合性情報・・</a:t>
                      </a:r>
                    </a:p>
                  </a:txBody>
                  <a:tcPr/>
                </a:tc>
                <a:extLst>
                  <a:ext uri="{0D108BD9-81ED-4DB2-BD59-A6C34878D82A}">
                    <a16:rowId xmlns:a16="http://schemas.microsoft.com/office/drawing/2014/main" val="1260284076"/>
                  </a:ext>
                </a:extLst>
              </a:tr>
              <a:tr h="15514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t>PatientExaminationValidator</a:t>
                      </a:r>
                      <a:endParaRPr kumimoji="1" lang="ja-JP" altLang="en-US" sz="700" dirty="0"/>
                    </a:p>
                  </a:txBody>
                  <a:tcPr/>
                </a:tc>
                <a:tc>
                  <a:txBody>
                    <a:bodyPr/>
                    <a:lstStyle/>
                    <a:p>
                      <a:r>
                        <a:rPr kumimoji="1" lang="ja-JP" altLang="en-US" sz="700" dirty="0"/>
                        <a:t>患者</a:t>
                      </a:r>
                      <a:r>
                        <a:rPr kumimoji="1" lang="en-US" altLang="ja-JP" sz="700" dirty="0"/>
                        <a:t>Id</a:t>
                      </a:r>
                      <a:r>
                        <a:rPr kumimoji="1" lang="ja-JP" altLang="en-US" sz="700" dirty="0"/>
                        <a:t>・検査項目・オーダー名・・</a:t>
                      </a:r>
                    </a:p>
                  </a:txBody>
                  <a:tcPr/>
                </a:tc>
                <a:extLst>
                  <a:ext uri="{0D108BD9-81ED-4DB2-BD59-A6C34878D82A}">
                    <a16:rowId xmlns:a16="http://schemas.microsoft.com/office/drawing/2014/main" val="117190937"/>
                  </a:ext>
                </a:extLst>
              </a:tr>
              <a:tr h="15514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t>CsvValidator</a:t>
                      </a:r>
                      <a:endParaRPr kumimoji="1" lang="ja-JP" altLang="en-US" sz="700" dirty="0"/>
                    </a:p>
                  </a:txBody>
                  <a:tcPr/>
                </a:tc>
                <a:tc>
                  <a:txBody>
                    <a:bodyPr/>
                    <a:lstStyle/>
                    <a:p>
                      <a:r>
                        <a:rPr kumimoji="1" lang="en-US" altLang="ja-JP" sz="700" dirty="0"/>
                        <a:t>CSV</a:t>
                      </a:r>
                      <a:r>
                        <a:rPr kumimoji="1" lang="ja-JP" altLang="en-US" sz="700" dirty="0"/>
                        <a:t>ファイル形式・容量・・</a:t>
                      </a:r>
                    </a:p>
                  </a:txBody>
                  <a:tcPr/>
                </a:tc>
                <a:extLst>
                  <a:ext uri="{0D108BD9-81ED-4DB2-BD59-A6C34878D82A}">
                    <a16:rowId xmlns:a16="http://schemas.microsoft.com/office/drawing/2014/main" val="4188710502"/>
                  </a:ext>
                </a:extLst>
              </a:tr>
            </a:tbl>
          </a:graphicData>
        </a:graphic>
      </p:graphicFrame>
      <p:graphicFrame>
        <p:nvGraphicFramePr>
          <p:cNvPr id="45" name="表 44">
            <a:extLst>
              <a:ext uri="{FF2B5EF4-FFF2-40B4-BE49-F238E27FC236}">
                <a16:creationId xmlns:a16="http://schemas.microsoft.com/office/drawing/2014/main" id="{54FCFB9F-0784-52DB-27D5-40B7039D159B}"/>
              </a:ext>
            </a:extLst>
          </p:cNvPr>
          <p:cNvGraphicFramePr>
            <a:graphicFrameLocks noGrp="1"/>
          </p:cNvGraphicFramePr>
          <p:nvPr>
            <p:extLst>
              <p:ext uri="{D42A27DB-BD31-4B8C-83A1-F6EECF244321}">
                <p14:modId xmlns:p14="http://schemas.microsoft.com/office/powerpoint/2010/main" val="4094501961"/>
              </p:ext>
            </p:extLst>
          </p:nvPr>
        </p:nvGraphicFramePr>
        <p:xfrm>
          <a:off x="4687570" y="4486524"/>
          <a:ext cx="3576530" cy="1584960"/>
        </p:xfrm>
        <a:graphic>
          <a:graphicData uri="http://schemas.openxmlformats.org/drawingml/2006/table">
            <a:tbl>
              <a:tblPr firstRow="1" bandRow="1">
                <a:tableStyleId>{E8B1032C-EA38-4F05-BA0D-38AFFFC7BED3}</a:tableStyleId>
              </a:tblPr>
              <a:tblGrid>
                <a:gridCol w="1390650">
                  <a:extLst>
                    <a:ext uri="{9D8B030D-6E8A-4147-A177-3AD203B41FA5}">
                      <a16:colId xmlns:a16="http://schemas.microsoft.com/office/drawing/2014/main" val="1843702912"/>
                    </a:ext>
                  </a:extLst>
                </a:gridCol>
                <a:gridCol w="2185880">
                  <a:extLst>
                    <a:ext uri="{9D8B030D-6E8A-4147-A177-3AD203B41FA5}">
                      <a16:colId xmlns:a16="http://schemas.microsoft.com/office/drawing/2014/main" val="219367484"/>
                    </a:ext>
                  </a:extLst>
                </a:gridCol>
              </a:tblGrid>
              <a:tr h="167923">
                <a:tc>
                  <a:txBody>
                    <a:bodyPr/>
                    <a:lstStyle/>
                    <a:p>
                      <a:r>
                        <a:rPr kumimoji="1" lang="ja-JP" altLang="en-US" sz="700" dirty="0"/>
                        <a:t>クラス</a:t>
                      </a:r>
                    </a:p>
                  </a:txBody>
                  <a:tcPr/>
                </a:tc>
                <a:tc>
                  <a:txBody>
                    <a:bodyPr/>
                    <a:lstStyle/>
                    <a:p>
                      <a:r>
                        <a:rPr kumimoji="1" lang="ja-JP" altLang="en-US" sz="700" dirty="0"/>
                        <a:t>内容</a:t>
                      </a:r>
                    </a:p>
                  </a:txBody>
                  <a:tcPr/>
                </a:tc>
                <a:extLst>
                  <a:ext uri="{0D108BD9-81ED-4DB2-BD59-A6C34878D82A}">
                    <a16:rowId xmlns:a16="http://schemas.microsoft.com/office/drawing/2014/main" val="3378766267"/>
                  </a:ext>
                </a:extLst>
              </a:tr>
              <a:tr h="167923">
                <a:tc>
                  <a:txBody>
                    <a:bodyPr/>
                    <a:lstStyle/>
                    <a:p>
                      <a:r>
                        <a:rPr kumimoji="1" lang="en-US" altLang="ja-JP" sz="700" dirty="0" err="1"/>
                        <a:t>EmployeeConverter</a:t>
                      </a:r>
                      <a:endParaRPr kumimoji="1" lang="ja-JP" altLang="en-US" sz="700" dirty="0"/>
                    </a:p>
                  </a:txBody>
                  <a:tcPr/>
                </a:tc>
                <a:tc>
                  <a:txBody>
                    <a:bodyPr/>
                    <a:lstStyle/>
                    <a:p>
                      <a:r>
                        <a:rPr kumimoji="1" lang="en-US" altLang="ja-JP" sz="700" dirty="0"/>
                        <a:t>Employee</a:t>
                      </a:r>
                      <a:r>
                        <a:rPr kumimoji="1" lang="ja-JP" altLang="en-US" sz="700" dirty="0"/>
                        <a:t>⇔</a:t>
                      </a:r>
                      <a:r>
                        <a:rPr kumimoji="1" lang="en-US" altLang="ja-JP" sz="700" dirty="0" err="1"/>
                        <a:t>EmployeeView</a:t>
                      </a:r>
                      <a:endParaRPr kumimoji="1" lang="ja-JP" altLang="en-US" sz="700" dirty="0"/>
                    </a:p>
                  </a:txBody>
                  <a:tcPr/>
                </a:tc>
                <a:extLst>
                  <a:ext uri="{0D108BD9-81ED-4DB2-BD59-A6C34878D82A}">
                    <a16:rowId xmlns:a16="http://schemas.microsoft.com/office/drawing/2014/main" val="3074618973"/>
                  </a:ext>
                </a:extLst>
              </a:tr>
              <a:tr h="167923">
                <a:tc>
                  <a:txBody>
                    <a:bodyPr/>
                    <a:lstStyle/>
                    <a:p>
                      <a:r>
                        <a:rPr kumimoji="1" lang="en-US" altLang="ja-JP" sz="700" dirty="0" err="1"/>
                        <a:t>PatientDeviceConverter</a:t>
                      </a:r>
                      <a:endParaRPr kumimoji="1" lang="ja-JP" altLang="en-US" sz="700" dirty="0"/>
                    </a:p>
                  </a:txBody>
                  <a:tcPr/>
                </a:tc>
                <a:tc>
                  <a:txBody>
                    <a:bodyPr/>
                    <a:lstStyle/>
                    <a:p>
                      <a:r>
                        <a:rPr kumimoji="1" lang="en-US" altLang="ja-JP" sz="700" dirty="0" err="1"/>
                        <a:t>PatientDevice</a:t>
                      </a:r>
                      <a:r>
                        <a:rPr kumimoji="1" lang="ja-JP" altLang="en-US" sz="700" dirty="0"/>
                        <a:t>⇔</a:t>
                      </a:r>
                      <a:r>
                        <a:rPr kumimoji="1" lang="en-US" altLang="ja-JP" sz="700" dirty="0" err="1"/>
                        <a:t>PatientDeviceView</a:t>
                      </a:r>
                      <a:endParaRPr kumimoji="1" lang="ja-JP" altLang="en-US" sz="700" dirty="0"/>
                    </a:p>
                  </a:txBody>
                  <a:tcPr/>
                </a:tc>
                <a:extLst>
                  <a:ext uri="{0D108BD9-81ED-4DB2-BD59-A6C34878D82A}">
                    <a16:rowId xmlns:a16="http://schemas.microsoft.com/office/drawing/2014/main" val="943022872"/>
                  </a:ext>
                </a:extLst>
              </a:tr>
              <a:tr h="1679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t>PackageInsertConverter</a:t>
                      </a:r>
                      <a:endParaRPr kumimoji="1" lang="ja-JP" altLang="en-US" sz="700" dirty="0"/>
                    </a:p>
                  </a:txBody>
                  <a:tcPr/>
                </a:tc>
                <a:tc>
                  <a:txBody>
                    <a:bodyPr/>
                    <a:lstStyle/>
                    <a:p>
                      <a:r>
                        <a:rPr kumimoji="1" lang="en-US" altLang="ja-JP" sz="700" dirty="0" err="1"/>
                        <a:t>Packageinsert</a:t>
                      </a:r>
                      <a:r>
                        <a:rPr kumimoji="1" lang="ja-JP" altLang="en-US" sz="700" dirty="0"/>
                        <a:t>⇔</a:t>
                      </a:r>
                      <a:r>
                        <a:rPr kumimoji="1" lang="en-US" altLang="ja-JP" sz="700" dirty="0" err="1"/>
                        <a:t>PackageInsertView</a:t>
                      </a:r>
                      <a:endParaRPr kumimoji="1" lang="ja-JP" altLang="en-US" sz="700" dirty="0"/>
                    </a:p>
                  </a:txBody>
                  <a:tcPr/>
                </a:tc>
                <a:extLst>
                  <a:ext uri="{0D108BD9-81ED-4DB2-BD59-A6C34878D82A}">
                    <a16:rowId xmlns:a16="http://schemas.microsoft.com/office/drawing/2014/main" val="1260284076"/>
                  </a:ext>
                </a:extLst>
              </a:tr>
              <a:tr h="1679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t>PatientExaminationConverter</a:t>
                      </a:r>
                      <a:endParaRPr kumimoji="1" lang="ja-JP" altLang="en-US" sz="700" dirty="0"/>
                    </a:p>
                  </a:txBody>
                  <a:tcPr/>
                </a:tc>
                <a:tc>
                  <a:txBody>
                    <a:bodyPr/>
                    <a:lstStyle/>
                    <a:p>
                      <a:r>
                        <a:rPr kumimoji="1" lang="en-US" altLang="ja-JP" sz="700" dirty="0" err="1"/>
                        <a:t>PatientExamination</a:t>
                      </a:r>
                      <a:r>
                        <a:rPr kumimoji="1" lang="ja-JP" altLang="en-US" sz="700" dirty="0"/>
                        <a:t>⇔</a:t>
                      </a:r>
                      <a:r>
                        <a:rPr kumimoji="1" lang="en-US" altLang="ja-JP" sz="700" dirty="0" err="1"/>
                        <a:t>PatientExamiantionView</a:t>
                      </a:r>
                      <a:endParaRPr kumimoji="1" lang="ja-JP" altLang="en-US" sz="700" dirty="0"/>
                    </a:p>
                  </a:txBody>
                  <a:tcPr/>
                </a:tc>
                <a:extLst>
                  <a:ext uri="{0D108BD9-81ED-4DB2-BD59-A6C34878D82A}">
                    <a16:rowId xmlns:a16="http://schemas.microsoft.com/office/drawing/2014/main" val="117190937"/>
                  </a:ext>
                </a:extLst>
              </a:tr>
              <a:tr h="1679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t>JmdnConverter</a:t>
                      </a:r>
                      <a:endParaRPr kumimoji="1" lang="ja-JP" altLang="en-US" sz="700" dirty="0"/>
                    </a:p>
                  </a:txBody>
                  <a:tcPr/>
                </a:tc>
                <a:tc>
                  <a:txBody>
                    <a:bodyPr/>
                    <a:lstStyle/>
                    <a:p>
                      <a:r>
                        <a:rPr kumimoji="1" lang="en-US" altLang="ja-JP" sz="700" dirty="0" err="1"/>
                        <a:t>Jmdn</a:t>
                      </a:r>
                      <a:r>
                        <a:rPr kumimoji="1" lang="ja-JP" altLang="en-US" sz="700" dirty="0"/>
                        <a:t>⇔</a:t>
                      </a:r>
                      <a:r>
                        <a:rPr kumimoji="1" lang="en-US" altLang="ja-JP" sz="700" dirty="0" err="1"/>
                        <a:t>PackageInesrtView</a:t>
                      </a:r>
                      <a:endParaRPr kumimoji="1" lang="ja-JP" altLang="en-US" sz="700" dirty="0"/>
                    </a:p>
                  </a:txBody>
                  <a:tcPr/>
                </a:tc>
                <a:extLst>
                  <a:ext uri="{0D108BD9-81ED-4DB2-BD59-A6C34878D82A}">
                    <a16:rowId xmlns:a16="http://schemas.microsoft.com/office/drawing/2014/main" val="3663237833"/>
                  </a:ext>
                </a:extLst>
              </a:tr>
              <a:tr h="1679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t>PatientConverter</a:t>
                      </a:r>
                      <a:endParaRPr kumimoji="1" lang="ja-JP" altLang="en-US" sz="700" dirty="0"/>
                    </a:p>
                  </a:txBody>
                  <a:tcPr/>
                </a:tc>
                <a:tc>
                  <a:txBody>
                    <a:bodyPr/>
                    <a:lstStyle/>
                    <a:p>
                      <a:r>
                        <a:rPr kumimoji="1" lang="en-US" altLang="ja-JP" sz="700" dirty="0"/>
                        <a:t>Patient</a:t>
                      </a:r>
                      <a:r>
                        <a:rPr kumimoji="1" lang="ja-JP" altLang="en-US" sz="700" dirty="0"/>
                        <a:t>⇔</a:t>
                      </a:r>
                      <a:r>
                        <a:rPr kumimoji="1" lang="en-US" altLang="ja-JP" sz="600" dirty="0" err="1"/>
                        <a:t>PatientExamiantionView</a:t>
                      </a:r>
                      <a:r>
                        <a:rPr kumimoji="1" lang="en-US" altLang="ja-JP" sz="600" dirty="0"/>
                        <a:t>, </a:t>
                      </a:r>
                      <a:r>
                        <a:rPr kumimoji="1" lang="en-US" altLang="ja-JP" sz="600" dirty="0" err="1"/>
                        <a:t>PatientDevice</a:t>
                      </a:r>
                      <a:endParaRPr kumimoji="1" lang="en-US" altLang="ja-JP" sz="700" dirty="0"/>
                    </a:p>
                  </a:txBody>
                  <a:tcPr/>
                </a:tc>
                <a:extLst>
                  <a:ext uri="{0D108BD9-81ED-4DB2-BD59-A6C34878D82A}">
                    <a16:rowId xmlns:a16="http://schemas.microsoft.com/office/drawing/2014/main" val="215840526"/>
                  </a:ext>
                </a:extLst>
              </a:tr>
              <a:tr h="1679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700" dirty="0" err="1"/>
                        <a:t>SearchConverter</a:t>
                      </a:r>
                      <a:endParaRPr kumimoji="1" lang="ja-JP" altLang="en-US" sz="700" dirty="0"/>
                    </a:p>
                  </a:txBody>
                  <a:tcPr/>
                </a:tc>
                <a:tc>
                  <a:txBody>
                    <a:bodyPr/>
                    <a:lstStyle/>
                    <a:p>
                      <a:r>
                        <a:rPr kumimoji="1" lang="en-US" altLang="ja-JP" sz="700" dirty="0" err="1"/>
                        <a:t>PatientDevice</a:t>
                      </a:r>
                      <a:r>
                        <a:rPr kumimoji="1" lang="ja-JP" altLang="en-US" sz="700" dirty="0"/>
                        <a:t>⇔</a:t>
                      </a:r>
                      <a:r>
                        <a:rPr kumimoji="1" lang="en-US" altLang="ja-JP" sz="700" dirty="0" err="1"/>
                        <a:t>SearchView</a:t>
                      </a:r>
                      <a:endParaRPr kumimoji="1" lang="ja-JP" altLang="en-US" sz="700" dirty="0"/>
                    </a:p>
                  </a:txBody>
                  <a:tcPr/>
                </a:tc>
                <a:extLst>
                  <a:ext uri="{0D108BD9-81ED-4DB2-BD59-A6C34878D82A}">
                    <a16:rowId xmlns:a16="http://schemas.microsoft.com/office/drawing/2014/main" val="849238044"/>
                  </a:ext>
                </a:extLst>
              </a:tr>
            </a:tbl>
          </a:graphicData>
        </a:graphic>
      </p:graphicFrame>
    </p:spTree>
    <p:extLst>
      <p:ext uri="{BB962C8B-B14F-4D97-AF65-F5344CB8AC3E}">
        <p14:creationId xmlns:p14="http://schemas.microsoft.com/office/powerpoint/2010/main" val="1111851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418A96E1-7E4A-0D06-D66D-69C5301F0D5A}"/>
              </a:ext>
            </a:extLst>
          </p:cNvPr>
          <p:cNvSpPr txBox="1"/>
          <p:nvPr/>
        </p:nvSpPr>
        <p:spPr>
          <a:xfrm>
            <a:off x="998" y="-4235"/>
            <a:ext cx="1827802" cy="230832"/>
          </a:xfrm>
          <a:prstGeom prst="rect">
            <a:avLst/>
          </a:prstGeom>
          <a:solidFill>
            <a:schemeClr val="accent2">
              <a:lumMod val="20000"/>
              <a:lumOff val="80000"/>
            </a:schemeClr>
          </a:solidFill>
        </p:spPr>
        <p:txBody>
          <a:bodyPr wrap="square" rtlCol="0">
            <a:spAutoFit/>
          </a:bodyPr>
          <a:lstStyle/>
          <a:p>
            <a:r>
              <a:rPr lang="ja-JP" altLang="en-US" sz="900" dirty="0">
                <a:latin typeface="メイリオ" panose="020B0604030504040204" pitchFamily="50" charset="-128"/>
                <a:ea typeface="メイリオ" panose="020B0604030504040204" pitchFamily="50" charset="-128"/>
              </a:rPr>
              <a:t>従業員登録画面推移</a:t>
            </a:r>
          </a:p>
        </p:txBody>
      </p:sp>
      <p:pic>
        <p:nvPicPr>
          <p:cNvPr id="5" name="図 4">
            <a:extLst>
              <a:ext uri="{FF2B5EF4-FFF2-40B4-BE49-F238E27FC236}">
                <a16:creationId xmlns:a16="http://schemas.microsoft.com/office/drawing/2014/main" id="{70983B1F-90EE-D7E9-114D-674E66A163E1}"/>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Lst>
          </a:blip>
          <a:srcRect t="-1" r="52720" b="68002"/>
          <a:stretch/>
        </p:blipFill>
        <p:spPr>
          <a:xfrm>
            <a:off x="76554" y="630697"/>
            <a:ext cx="3616407" cy="1015028"/>
          </a:xfrm>
          <a:prstGeom prst="rect">
            <a:avLst/>
          </a:prstGeom>
        </p:spPr>
      </p:pic>
      <p:sp>
        <p:nvSpPr>
          <p:cNvPr id="6" name="正方形/長方形 5">
            <a:extLst>
              <a:ext uri="{FF2B5EF4-FFF2-40B4-BE49-F238E27FC236}">
                <a16:creationId xmlns:a16="http://schemas.microsoft.com/office/drawing/2014/main" id="{D4AEB77B-3BA3-444E-8324-35F178983457}"/>
              </a:ext>
            </a:extLst>
          </p:cNvPr>
          <p:cNvSpPr/>
          <p:nvPr/>
        </p:nvSpPr>
        <p:spPr>
          <a:xfrm>
            <a:off x="1587500" y="630697"/>
            <a:ext cx="450850" cy="288759"/>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9604CAD5-8D3C-EC81-FC90-BAE48B25D7E9}"/>
              </a:ext>
            </a:extLst>
          </p:cNvPr>
          <p:cNvSpPr txBox="1">
            <a:spLocks noChangeAspect="1"/>
          </p:cNvSpPr>
          <p:nvPr/>
        </p:nvSpPr>
        <p:spPr>
          <a:xfrm>
            <a:off x="204197" y="313231"/>
            <a:ext cx="11547535" cy="230832"/>
          </a:xfrm>
          <a:prstGeom prst="rect">
            <a:avLst/>
          </a:prstGeom>
          <a:noFill/>
        </p:spPr>
        <p:txBody>
          <a:bodyPr wrap="square" rtlCol="0">
            <a:spAutoFit/>
          </a:bodyPr>
          <a:lstStyle/>
          <a:p>
            <a:pPr marL="285750" indent="-285750">
              <a:buFont typeface="Wingdings" panose="05000000000000000000" pitchFamily="2" charset="2"/>
              <a:buChar char="ü"/>
            </a:pPr>
            <a:r>
              <a:rPr lang="ja-JP" altLang="en-US" sz="900" dirty="0">
                <a:latin typeface="メイリオ" panose="020B0604030504040204" pitchFamily="50" charset="-128"/>
                <a:ea typeface="メイリオ" panose="020B0604030504040204" pitchFamily="50" charset="-128"/>
              </a:rPr>
              <a:t>管理者でログインすると、ヘッダーのタブに従業員管理が表示されますので、それをクリックすると、登録されている従業員一覧が表示されます。</a:t>
            </a:r>
            <a:endParaRPr lang="en-US" altLang="ja-JP" sz="900" dirty="0">
              <a:latin typeface="メイリオ" panose="020B0604030504040204" pitchFamily="50" charset="-128"/>
              <a:ea typeface="メイリオ" panose="020B0604030504040204" pitchFamily="50" charset="-128"/>
            </a:endParaRPr>
          </a:p>
        </p:txBody>
      </p:sp>
      <p:grpSp>
        <p:nvGrpSpPr>
          <p:cNvPr id="12" name="グループ化 11">
            <a:extLst>
              <a:ext uri="{FF2B5EF4-FFF2-40B4-BE49-F238E27FC236}">
                <a16:creationId xmlns:a16="http://schemas.microsoft.com/office/drawing/2014/main" id="{F2A49BA9-9358-C078-22D5-371F6982B2FE}"/>
              </a:ext>
            </a:extLst>
          </p:cNvPr>
          <p:cNvGrpSpPr>
            <a:grpSpLocks noChangeAspect="1"/>
          </p:cNvGrpSpPr>
          <p:nvPr/>
        </p:nvGrpSpPr>
        <p:grpSpPr>
          <a:xfrm>
            <a:off x="204197" y="1857484"/>
            <a:ext cx="7438263" cy="2626892"/>
            <a:chOff x="169269" y="1741415"/>
            <a:chExt cx="9692079" cy="3422846"/>
          </a:xfrm>
        </p:grpSpPr>
        <p:pic>
          <p:nvPicPr>
            <p:cNvPr id="8" name="図 7">
              <a:extLst>
                <a:ext uri="{FF2B5EF4-FFF2-40B4-BE49-F238E27FC236}">
                  <a16:creationId xmlns:a16="http://schemas.microsoft.com/office/drawing/2014/main" id="{750E1139-ECA7-7450-0CA6-E03977AA3015}"/>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25000"/>
                      </a14:imgEffect>
                    </a14:imgLayer>
                  </a14:imgProps>
                </a:ext>
              </a:extLst>
            </a:blip>
            <a:srcRect r="14565" b="30874"/>
            <a:stretch/>
          </p:blipFill>
          <p:spPr>
            <a:xfrm>
              <a:off x="204199" y="1741415"/>
              <a:ext cx="9657149" cy="2186073"/>
            </a:xfrm>
            <a:prstGeom prst="rect">
              <a:avLst/>
            </a:prstGeom>
          </p:spPr>
        </p:pic>
        <p:pic>
          <p:nvPicPr>
            <p:cNvPr id="9" name="図 8">
              <a:extLst>
                <a:ext uri="{FF2B5EF4-FFF2-40B4-BE49-F238E27FC236}">
                  <a16:creationId xmlns:a16="http://schemas.microsoft.com/office/drawing/2014/main" id="{64F8B504-6BC0-69F8-6A69-49B0394BAD11}"/>
                </a:ext>
              </a:extLst>
            </p:cNvPr>
            <p:cNvPicPr>
              <a:picLocks noChangeAspect="1"/>
            </p:cNvPicPr>
            <p:nvPr/>
          </p:nvPicPr>
          <p:blipFill rotWithShape="1">
            <a:blip r:embed="rId6">
              <a:extLst>
                <a:ext uri="{BEBA8EAE-BF5A-486C-A8C5-ECC9F3942E4B}">
                  <a14:imgProps xmlns:a14="http://schemas.microsoft.com/office/drawing/2010/main">
                    <a14:imgLayer r:embed="rId7">
                      <a14:imgEffect>
                        <a14:sharpenSoften amount="25000"/>
                      </a14:imgEffect>
                    </a14:imgLayer>
                  </a14:imgProps>
                </a:ext>
              </a:extLst>
            </a:blip>
            <a:srcRect t="34669" r="14783"/>
            <a:stretch/>
          </p:blipFill>
          <p:spPr>
            <a:xfrm>
              <a:off x="169269" y="3903037"/>
              <a:ext cx="9692079" cy="1261224"/>
            </a:xfrm>
            <a:prstGeom prst="rect">
              <a:avLst/>
            </a:prstGeom>
          </p:spPr>
        </p:pic>
      </p:grpSp>
      <p:cxnSp>
        <p:nvCxnSpPr>
          <p:cNvPr id="11" name="直線矢印コネクタ 10">
            <a:extLst>
              <a:ext uri="{FF2B5EF4-FFF2-40B4-BE49-F238E27FC236}">
                <a16:creationId xmlns:a16="http://schemas.microsoft.com/office/drawing/2014/main" id="{398F9EC1-FB08-B88E-4053-C8DCDB6834A1}"/>
              </a:ext>
            </a:extLst>
          </p:cNvPr>
          <p:cNvCxnSpPr>
            <a:cxnSpLocks/>
          </p:cNvCxnSpPr>
          <p:nvPr/>
        </p:nvCxnSpPr>
        <p:spPr>
          <a:xfrm>
            <a:off x="1731678" y="919456"/>
            <a:ext cx="0" cy="93600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3" name="正方形/長方形 12">
            <a:extLst>
              <a:ext uri="{FF2B5EF4-FFF2-40B4-BE49-F238E27FC236}">
                <a16:creationId xmlns:a16="http://schemas.microsoft.com/office/drawing/2014/main" id="{0B441BCE-4126-3077-7117-80BF0845BF8C}"/>
              </a:ext>
            </a:extLst>
          </p:cNvPr>
          <p:cNvSpPr/>
          <p:nvPr/>
        </p:nvSpPr>
        <p:spPr>
          <a:xfrm>
            <a:off x="221379" y="4227945"/>
            <a:ext cx="808524" cy="2564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4" name="直線矢印コネクタ 13">
            <a:extLst>
              <a:ext uri="{FF2B5EF4-FFF2-40B4-BE49-F238E27FC236}">
                <a16:creationId xmlns:a16="http://schemas.microsoft.com/office/drawing/2014/main" id="{54F0C5EB-D29E-E0B0-E1F7-C66900B08729}"/>
              </a:ext>
            </a:extLst>
          </p:cNvPr>
          <p:cNvCxnSpPr>
            <a:cxnSpLocks/>
          </p:cNvCxnSpPr>
          <p:nvPr/>
        </p:nvCxnSpPr>
        <p:spPr>
          <a:xfrm>
            <a:off x="1036386" y="4356161"/>
            <a:ext cx="1079725" cy="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16" name="図 15">
            <a:extLst>
              <a:ext uri="{FF2B5EF4-FFF2-40B4-BE49-F238E27FC236}">
                <a16:creationId xmlns:a16="http://schemas.microsoft.com/office/drawing/2014/main" id="{9D987291-4966-3F17-246E-7637509449D0}"/>
              </a:ext>
            </a:extLst>
          </p:cNvPr>
          <p:cNvPicPr>
            <a:picLocks noChangeAspect="1"/>
          </p:cNvPicPr>
          <p:nvPr/>
        </p:nvPicPr>
        <p:blipFill rotWithShape="1">
          <a:blip r:embed="rId8"/>
          <a:srcRect t="12385" r="38223"/>
          <a:stretch/>
        </p:blipFill>
        <p:spPr>
          <a:xfrm>
            <a:off x="2116111" y="4143676"/>
            <a:ext cx="2407762" cy="2714324"/>
          </a:xfrm>
          <a:prstGeom prst="rect">
            <a:avLst/>
          </a:prstGeom>
        </p:spPr>
      </p:pic>
      <p:sp>
        <p:nvSpPr>
          <p:cNvPr id="20" name="テキスト ボックス 19">
            <a:extLst>
              <a:ext uri="{FF2B5EF4-FFF2-40B4-BE49-F238E27FC236}">
                <a16:creationId xmlns:a16="http://schemas.microsoft.com/office/drawing/2014/main" id="{167DD960-9404-1189-3265-8D8594D7B7B9}"/>
              </a:ext>
            </a:extLst>
          </p:cNvPr>
          <p:cNvSpPr txBox="1"/>
          <p:nvPr/>
        </p:nvSpPr>
        <p:spPr>
          <a:xfrm>
            <a:off x="1249842" y="4417000"/>
            <a:ext cx="646331" cy="230832"/>
          </a:xfrm>
          <a:prstGeom prst="rect">
            <a:avLst/>
          </a:prstGeom>
          <a:noFill/>
        </p:spPr>
        <p:txBody>
          <a:bodyPr wrap="none" rtlCol="0">
            <a:spAutoFit/>
          </a:bodyPr>
          <a:lstStyle/>
          <a:p>
            <a:r>
              <a:rPr kumimoji="1" lang="ja-JP" altLang="en-US" sz="900" dirty="0">
                <a:latin typeface="メイリオ" panose="020B0604030504040204" pitchFamily="50" charset="-128"/>
                <a:ea typeface="メイリオ" panose="020B0604030504040204" pitchFamily="50" charset="-128"/>
              </a:rPr>
              <a:t>新規登録</a:t>
            </a:r>
          </a:p>
        </p:txBody>
      </p:sp>
      <p:sp>
        <p:nvSpPr>
          <p:cNvPr id="21" name="正方形/長方形 20">
            <a:extLst>
              <a:ext uri="{FF2B5EF4-FFF2-40B4-BE49-F238E27FC236}">
                <a16:creationId xmlns:a16="http://schemas.microsoft.com/office/drawing/2014/main" id="{5A170EE1-4029-F9E4-A854-C5158955E5A5}"/>
              </a:ext>
            </a:extLst>
          </p:cNvPr>
          <p:cNvSpPr/>
          <p:nvPr/>
        </p:nvSpPr>
        <p:spPr>
          <a:xfrm>
            <a:off x="6749179" y="2779751"/>
            <a:ext cx="808524" cy="2564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2" name="図 21">
            <a:extLst>
              <a:ext uri="{FF2B5EF4-FFF2-40B4-BE49-F238E27FC236}">
                <a16:creationId xmlns:a16="http://schemas.microsoft.com/office/drawing/2014/main" id="{C77CC90D-1B4B-A64C-4148-3BC2F8F22319}"/>
              </a:ext>
            </a:extLst>
          </p:cNvPr>
          <p:cNvPicPr>
            <a:picLocks noChangeAspect="1"/>
          </p:cNvPicPr>
          <p:nvPr/>
        </p:nvPicPr>
        <p:blipFill rotWithShape="1">
          <a:blip r:embed="rId9">
            <a:extLst>
              <a:ext uri="{BEBA8EAE-BF5A-486C-A8C5-ECC9F3942E4B}">
                <a14:imgProps xmlns:a14="http://schemas.microsoft.com/office/drawing/2010/main">
                  <a14:imgLayer r:embed="rId10">
                    <a14:imgEffect>
                      <a14:sharpenSoften amount="25000"/>
                    </a14:imgEffect>
                  </a14:imgLayer>
                </a14:imgProps>
              </a:ext>
            </a:extLst>
          </a:blip>
          <a:srcRect l="-363" t="9933" r="40726" b="10326"/>
          <a:stretch/>
        </p:blipFill>
        <p:spPr>
          <a:xfrm>
            <a:off x="8084844" y="1053043"/>
            <a:ext cx="3985474" cy="2155332"/>
          </a:xfrm>
          <a:prstGeom prst="rect">
            <a:avLst/>
          </a:prstGeom>
        </p:spPr>
      </p:pic>
      <p:cxnSp>
        <p:nvCxnSpPr>
          <p:cNvPr id="23" name="直線矢印コネクタ 22">
            <a:extLst>
              <a:ext uri="{FF2B5EF4-FFF2-40B4-BE49-F238E27FC236}">
                <a16:creationId xmlns:a16="http://schemas.microsoft.com/office/drawing/2014/main" id="{B65A84B5-8A41-C5F4-08F9-FF71A9750D8D}"/>
              </a:ext>
            </a:extLst>
          </p:cNvPr>
          <p:cNvCxnSpPr>
            <a:cxnSpLocks/>
          </p:cNvCxnSpPr>
          <p:nvPr/>
        </p:nvCxnSpPr>
        <p:spPr>
          <a:xfrm flipV="1">
            <a:off x="7276320" y="1481667"/>
            <a:ext cx="853652" cy="1298084"/>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26" name="図 25">
            <a:extLst>
              <a:ext uri="{FF2B5EF4-FFF2-40B4-BE49-F238E27FC236}">
                <a16:creationId xmlns:a16="http://schemas.microsoft.com/office/drawing/2014/main" id="{F516F027-C1CE-2934-F1D3-F036CCB5D56C}"/>
              </a:ext>
            </a:extLst>
          </p:cNvPr>
          <p:cNvPicPr>
            <a:picLocks noChangeAspect="1"/>
          </p:cNvPicPr>
          <p:nvPr/>
        </p:nvPicPr>
        <p:blipFill rotWithShape="1">
          <a:blip r:embed="rId11">
            <a:extLst>
              <a:ext uri="{BEBA8EAE-BF5A-486C-A8C5-ECC9F3942E4B}">
                <a14:imgProps xmlns:a14="http://schemas.microsoft.com/office/drawing/2010/main">
                  <a14:imgLayer r:embed="rId12">
                    <a14:imgEffect>
                      <a14:sharpenSoften amount="25000"/>
                    </a14:imgEffect>
                  </a14:imgLayer>
                </a14:imgProps>
              </a:ext>
            </a:extLst>
          </a:blip>
          <a:srcRect t="6228"/>
          <a:stretch/>
        </p:blipFill>
        <p:spPr>
          <a:xfrm>
            <a:off x="8486185" y="3717355"/>
            <a:ext cx="3350176" cy="2946603"/>
          </a:xfrm>
          <a:prstGeom prst="rect">
            <a:avLst/>
          </a:prstGeom>
        </p:spPr>
      </p:pic>
      <p:sp>
        <p:nvSpPr>
          <p:cNvPr id="27" name="正方形/長方形 26">
            <a:extLst>
              <a:ext uri="{FF2B5EF4-FFF2-40B4-BE49-F238E27FC236}">
                <a16:creationId xmlns:a16="http://schemas.microsoft.com/office/drawing/2014/main" id="{C535AB1A-3972-75D5-A8E1-208C1FB5E165}"/>
              </a:ext>
            </a:extLst>
          </p:cNvPr>
          <p:cNvSpPr/>
          <p:nvPr/>
        </p:nvSpPr>
        <p:spPr>
          <a:xfrm>
            <a:off x="8185680" y="2774107"/>
            <a:ext cx="1054113" cy="26207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8" name="直線矢印コネクタ 27">
            <a:extLst>
              <a:ext uri="{FF2B5EF4-FFF2-40B4-BE49-F238E27FC236}">
                <a16:creationId xmlns:a16="http://schemas.microsoft.com/office/drawing/2014/main" id="{7484F3DB-B1B1-9F7F-34C7-4756BE89CA92}"/>
              </a:ext>
            </a:extLst>
          </p:cNvPr>
          <p:cNvCxnSpPr>
            <a:cxnSpLocks/>
          </p:cNvCxnSpPr>
          <p:nvPr/>
        </p:nvCxnSpPr>
        <p:spPr>
          <a:xfrm>
            <a:off x="8970345" y="3036182"/>
            <a:ext cx="269448" cy="652041"/>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0" name="正方形/長方形 29">
            <a:extLst>
              <a:ext uri="{FF2B5EF4-FFF2-40B4-BE49-F238E27FC236}">
                <a16:creationId xmlns:a16="http://schemas.microsoft.com/office/drawing/2014/main" id="{3EF2BF3C-3AF4-5BB7-35D1-111AA3065B49}"/>
              </a:ext>
            </a:extLst>
          </p:cNvPr>
          <p:cNvSpPr/>
          <p:nvPr/>
        </p:nvSpPr>
        <p:spPr>
          <a:xfrm>
            <a:off x="8578012" y="5991924"/>
            <a:ext cx="1054113" cy="67203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1" name="直線矢印コネクタ 30">
            <a:extLst>
              <a:ext uri="{FF2B5EF4-FFF2-40B4-BE49-F238E27FC236}">
                <a16:creationId xmlns:a16="http://schemas.microsoft.com/office/drawing/2014/main" id="{715D5BC8-4573-43FF-A97A-118A5FDCB55D}"/>
              </a:ext>
            </a:extLst>
          </p:cNvPr>
          <p:cNvCxnSpPr>
            <a:cxnSpLocks/>
          </p:cNvCxnSpPr>
          <p:nvPr/>
        </p:nvCxnSpPr>
        <p:spPr>
          <a:xfrm flipH="1" flipV="1">
            <a:off x="6723856" y="4073783"/>
            <a:ext cx="1667693" cy="2294562"/>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1225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 8">
            <a:extLst>
              <a:ext uri="{FF2B5EF4-FFF2-40B4-BE49-F238E27FC236}">
                <a16:creationId xmlns:a16="http://schemas.microsoft.com/office/drawing/2014/main" id="{439CDD9B-945A-F476-E6B1-EEEEA6E994E3}"/>
              </a:ext>
            </a:extLst>
          </p:cNvPr>
          <p:cNvGraphicFramePr>
            <a:graphicFrameLocks noGrp="1"/>
          </p:cNvGraphicFramePr>
          <p:nvPr>
            <p:extLst>
              <p:ext uri="{D42A27DB-BD31-4B8C-83A1-F6EECF244321}">
                <p14:modId xmlns:p14="http://schemas.microsoft.com/office/powerpoint/2010/main" val="2977773234"/>
              </p:ext>
            </p:extLst>
          </p:nvPr>
        </p:nvGraphicFramePr>
        <p:xfrm>
          <a:off x="210410" y="529939"/>
          <a:ext cx="6839309" cy="1758874"/>
        </p:xfrm>
        <a:graphic>
          <a:graphicData uri="http://schemas.openxmlformats.org/drawingml/2006/table">
            <a:tbl>
              <a:tblPr firstRow="1" bandRow="1">
                <a:tableStyleId>{8799B23B-EC83-4686-B30A-512413B5E67A}</a:tableStyleId>
              </a:tblPr>
              <a:tblGrid>
                <a:gridCol w="881790">
                  <a:extLst>
                    <a:ext uri="{9D8B030D-6E8A-4147-A177-3AD203B41FA5}">
                      <a16:colId xmlns:a16="http://schemas.microsoft.com/office/drawing/2014/main" val="1394253334"/>
                    </a:ext>
                  </a:extLst>
                </a:gridCol>
                <a:gridCol w="1693333">
                  <a:extLst>
                    <a:ext uri="{9D8B030D-6E8A-4147-A177-3AD203B41FA5}">
                      <a16:colId xmlns:a16="http://schemas.microsoft.com/office/drawing/2014/main" val="2833924481"/>
                    </a:ext>
                  </a:extLst>
                </a:gridCol>
                <a:gridCol w="4264186">
                  <a:extLst>
                    <a:ext uri="{9D8B030D-6E8A-4147-A177-3AD203B41FA5}">
                      <a16:colId xmlns:a16="http://schemas.microsoft.com/office/drawing/2014/main" val="2501236595"/>
                    </a:ext>
                  </a:extLst>
                </a:gridCol>
              </a:tblGrid>
              <a:tr h="282892">
                <a:tc>
                  <a:txBody>
                    <a:bodyPr/>
                    <a:lstStyle/>
                    <a:p>
                      <a:pPr algn="l" fontAlgn="b"/>
                      <a:endParaRPr lang="ja-JP" altLang="en-US" sz="900" dirty="0">
                        <a:effectLst/>
                        <a:latin typeface="メイリオ" panose="020B0604030504040204" pitchFamily="50" charset="-128"/>
                        <a:ea typeface="メイリオ" panose="020B0604030504040204" pitchFamily="50" charset="-128"/>
                      </a:endParaRP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クラス</a:t>
                      </a:r>
                    </a:p>
                  </a:txBody>
                  <a:tcPr marL="50800" marR="50800" marT="50800" marB="50800" anchor="b"/>
                </a:tc>
                <a:tc>
                  <a:txBody>
                    <a:bodyPr/>
                    <a:lstStyle/>
                    <a:p>
                      <a:pPr algn="l" fontAlgn="b"/>
                      <a:r>
                        <a:rPr lang="ja-JP" altLang="en-US" sz="900" dirty="0">
                          <a:effectLst/>
                          <a:latin typeface="メイリオ" panose="020B0604030504040204" pitchFamily="50" charset="-128"/>
                          <a:ea typeface="メイリオ" panose="020B0604030504040204" pitchFamily="50" charset="-128"/>
                        </a:rPr>
                        <a:t>用途</a:t>
                      </a:r>
                    </a:p>
                  </a:txBody>
                  <a:tcPr marL="50800" marR="50800" marT="50800" marB="50800" anchor="b"/>
                </a:tc>
                <a:extLst>
                  <a:ext uri="{0D108BD9-81ED-4DB2-BD59-A6C34878D82A}">
                    <a16:rowId xmlns:a16="http://schemas.microsoft.com/office/drawing/2014/main" val="3211795070"/>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ActionBase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EmployeeAction</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サーブレットに関する処理</a:t>
                      </a:r>
                    </a:p>
                  </a:txBody>
                  <a:tcPr marL="50800" marR="50800" marT="50800" marB="50800"/>
                </a:tc>
                <a:extLst>
                  <a:ext uri="{0D108BD9-81ED-4DB2-BD59-A6C34878D82A}">
                    <a16:rowId xmlns:a16="http://schemas.microsoft.com/office/drawing/2014/main" val="119574636"/>
                  </a:ext>
                </a:extLst>
              </a:tr>
              <a:tr h="260471">
                <a:tc>
                  <a:txBody>
                    <a:bodyPr/>
                    <a:lstStyle/>
                    <a:p>
                      <a:pPr algn="l" fontAlgn="t"/>
                      <a:r>
                        <a:rPr lang="en-US" sz="900" dirty="0" err="1">
                          <a:effectLst/>
                          <a:latin typeface="メイリオ" panose="020B0604030504040204" pitchFamily="50" charset="-128"/>
                          <a:ea typeface="メイリオ" panose="020B0604030504040204" pitchFamily="50" charset="-128"/>
                        </a:rPr>
                        <a:t>ServiceBase</a:t>
                      </a:r>
                      <a:endParaRPr lang="en-US" sz="900" dirty="0">
                        <a:effectLst/>
                        <a:latin typeface="メイリオ" panose="020B0604030504040204" pitchFamily="50" charset="-128"/>
                        <a:ea typeface="メイリオ" panose="020B0604030504040204" pitchFamily="50" charset="-128"/>
                      </a:endParaRP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EmployeeService</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データベースに関する処理</a:t>
                      </a:r>
                    </a:p>
                  </a:txBody>
                  <a:tcPr marL="50800" marR="50800" marT="50800" marB="50800"/>
                </a:tc>
                <a:extLst>
                  <a:ext uri="{0D108BD9-81ED-4DB2-BD59-A6C34878D82A}">
                    <a16:rowId xmlns:a16="http://schemas.microsoft.com/office/drawing/2014/main" val="2599315136"/>
                  </a:ext>
                </a:extLst>
              </a:tr>
              <a:tr h="198680">
                <a:tc>
                  <a:txBody>
                    <a:bodyPr/>
                    <a:lstStyle/>
                    <a:p>
                      <a:pPr algn="l" fontAlgn="t"/>
                      <a:r>
                        <a:rPr lang="en-US" sz="900" dirty="0">
                          <a:effectLst/>
                          <a:latin typeface="メイリオ" panose="020B0604030504040204" pitchFamily="50" charset="-128"/>
                          <a:ea typeface="メイリオ" panose="020B0604030504040204" pitchFamily="50" charset="-128"/>
                        </a:rPr>
                        <a:t>View</a:t>
                      </a: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EmployeeView</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画面（添付文書）の項目を定義</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4270975385"/>
                  </a:ext>
                </a:extLst>
              </a:tr>
              <a:tr h="200501">
                <a:tc>
                  <a:txBody>
                    <a:bodyPr/>
                    <a:lstStyle/>
                    <a:p>
                      <a:pPr algn="l" fontAlgn="t"/>
                      <a:r>
                        <a:rPr lang="en-US" sz="900" dirty="0">
                          <a:effectLst/>
                          <a:latin typeface="メイリオ" panose="020B0604030504040204" pitchFamily="50" charset="-128"/>
                          <a:ea typeface="メイリオ" panose="020B0604030504040204" pitchFamily="50" charset="-128"/>
                        </a:rPr>
                        <a:t>Converter</a:t>
                      </a:r>
                    </a:p>
                  </a:txBody>
                  <a:tcPr marL="50800" marR="50800" marT="50800" marB="50800" anchor="ctr"/>
                </a:tc>
                <a:tc>
                  <a:txBody>
                    <a:bodyPr/>
                    <a:lstStyle/>
                    <a:p>
                      <a:pPr fontAlgn="t"/>
                      <a:r>
                        <a:rPr lang="en-US" sz="900" dirty="0" err="1">
                          <a:effectLst/>
                          <a:latin typeface="メイリオ" panose="020B0604030504040204" pitchFamily="50" charset="-128"/>
                          <a:ea typeface="メイリオ" panose="020B0604030504040204" pitchFamily="50" charset="-128"/>
                        </a:rPr>
                        <a:t>EnployeeConvereter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en-US" altLang="ja-JP" sz="900" dirty="0">
                          <a:effectLst/>
                          <a:latin typeface="メイリオ" panose="020B0604030504040204" pitchFamily="50" charset="-128"/>
                          <a:ea typeface="メイリオ" panose="020B0604030504040204" pitchFamily="50" charset="-128"/>
                        </a:rPr>
                        <a:t>DTO </a:t>
                      </a:r>
                      <a:r>
                        <a:rPr lang="ja-JP" altLang="en-US" sz="900" dirty="0">
                          <a:effectLst/>
                          <a:latin typeface="メイリオ" panose="020B0604030504040204" pitchFamily="50" charset="-128"/>
                          <a:ea typeface="メイリオ" panose="020B0604030504040204" pitchFamily="50" charset="-128"/>
                        </a:rPr>
                        <a:t>モデル</a:t>
                      </a:r>
                      <a:r>
                        <a:rPr lang="en-US" altLang="ja-JP" sz="900" dirty="0">
                          <a:effectLst/>
                          <a:latin typeface="メイリオ" panose="020B0604030504040204" pitchFamily="50" charset="-128"/>
                          <a:ea typeface="メイリオ" panose="020B0604030504040204" pitchFamily="50" charset="-128"/>
                        </a:rPr>
                        <a:t>(Employee)</a:t>
                      </a:r>
                      <a:r>
                        <a:rPr lang="ja-JP" altLang="en-US" sz="900" dirty="0">
                          <a:effectLst/>
                          <a:latin typeface="メイリオ" panose="020B0604030504040204" pitchFamily="50" charset="-128"/>
                          <a:ea typeface="メイリオ" panose="020B0604030504040204" pitchFamily="50" charset="-128"/>
                        </a:rPr>
                        <a:t>と</a:t>
                      </a:r>
                      <a:r>
                        <a:rPr lang="en-US" altLang="ja-JP" sz="900" dirty="0">
                          <a:effectLst/>
                          <a:latin typeface="メイリオ" panose="020B0604030504040204" pitchFamily="50" charset="-128"/>
                          <a:ea typeface="メイリオ" panose="020B0604030504040204" pitchFamily="50" charset="-128"/>
                        </a:rPr>
                        <a:t>VIEW</a:t>
                      </a:r>
                      <a:r>
                        <a:rPr lang="ja-JP" altLang="en-US" sz="900" dirty="0">
                          <a:effectLst/>
                          <a:latin typeface="メイリオ" panose="020B0604030504040204" pitchFamily="50" charset="-128"/>
                          <a:ea typeface="メイリオ" panose="020B0604030504040204" pitchFamily="50" charset="-128"/>
                        </a:rPr>
                        <a:t>（</a:t>
                      </a:r>
                      <a:r>
                        <a:rPr lang="en-US" altLang="ja-JP" sz="900" dirty="0" err="1">
                          <a:effectLst/>
                          <a:latin typeface="メイリオ" panose="020B0604030504040204" pitchFamily="50" charset="-128"/>
                          <a:ea typeface="メイリオ" panose="020B0604030504040204" pitchFamily="50" charset="-128"/>
                        </a:rPr>
                        <a:t>EmployeeView</a:t>
                      </a:r>
                      <a:r>
                        <a:rPr lang="ja-JP" altLang="en-US" sz="900" dirty="0">
                          <a:effectLst/>
                          <a:latin typeface="メイリオ" panose="020B0604030504040204" pitchFamily="50" charset="-128"/>
                          <a:ea typeface="メイリオ" panose="020B0604030504040204" pitchFamily="50" charset="-128"/>
                        </a:rPr>
                        <a:t>）モデルの変換</a:t>
                      </a:r>
                    </a:p>
                  </a:txBody>
                  <a:tcPr marL="50800" marR="50800" marT="50800" marB="50800"/>
                </a:tc>
                <a:extLst>
                  <a:ext uri="{0D108BD9-81ED-4DB2-BD59-A6C34878D82A}">
                    <a16:rowId xmlns:a16="http://schemas.microsoft.com/office/drawing/2014/main" val="2625248501"/>
                  </a:ext>
                </a:extLst>
              </a:tr>
              <a:tr h="198680">
                <a:tc>
                  <a:txBody>
                    <a:bodyPr/>
                    <a:lstStyle/>
                    <a:p>
                      <a:pPr fontAlgn="t"/>
                      <a:r>
                        <a:rPr lang="en-US" sz="900" dirty="0">
                          <a:effectLst/>
                          <a:latin typeface="メイリオ" panose="020B0604030504040204" pitchFamily="50" charset="-128"/>
                          <a:ea typeface="メイリオ" panose="020B0604030504040204" pitchFamily="50" charset="-128"/>
                        </a:rPr>
                        <a:t>DTO Model</a:t>
                      </a:r>
                    </a:p>
                  </a:txBody>
                  <a:tcPr marL="50800" marR="50800" marT="50800" marB="50800"/>
                </a:tc>
                <a:tc>
                  <a:txBody>
                    <a:bodyPr/>
                    <a:lstStyle/>
                    <a:p>
                      <a:pPr fontAlgn="t"/>
                      <a:r>
                        <a:rPr lang="en-US" sz="900" dirty="0">
                          <a:effectLst/>
                          <a:latin typeface="メイリオ" panose="020B0604030504040204" pitchFamily="50" charset="-128"/>
                          <a:ea typeface="メイリオ" panose="020B0604030504040204" pitchFamily="50" charset="-128"/>
                        </a:rPr>
                        <a:t>Employee</a:t>
                      </a: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従業員情報</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3101571923"/>
                  </a:ext>
                </a:extLst>
              </a:tr>
              <a:tr h="198680">
                <a:tc>
                  <a:txBody>
                    <a:bodyPr/>
                    <a:lstStyle/>
                    <a:p>
                      <a:pPr fontAlgn="t"/>
                      <a:r>
                        <a:rPr lang="en-US" sz="900" dirty="0">
                          <a:effectLst/>
                          <a:latin typeface="メイリオ" panose="020B0604030504040204" pitchFamily="50" charset="-128"/>
                          <a:ea typeface="メイリオ" panose="020B0604030504040204" pitchFamily="50" charset="-128"/>
                        </a:rPr>
                        <a:t>Validator</a:t>
                      </a:r>
                    </a:p>
                  </a:txBody>
                  <a:tcPr marL="50800" marR="50800" marT="50800" marB="50800"/>
                </a:tc>
                <a:tc>
                  <a:txBody>
                    <a:bodyPr/>
                    <a:lstStyle/>
                    <a:p>
                      <a:pPr fontAlgn="t"/>
                      <a:r>
                        <a:rPr lang="en-US" sz="900" dirty="0" err="1">
                          <a:effectLst/>
                          <a:latin typeface="メイリオ" panose="020B0604030504040204" pitchFamily="50" charset="-128"/>
                          <a:ea typeface="メイリオ" panose="020B0604030504040204" pitchFamily="50" charset="-128"/>
                        </a:rPr>
                        <a:t>EmployeeValidator</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tc>
                  <a:txBody>
                    <a:bodyPr/>
                    <a:lstStyle/>
                    <a:p>
                      <a:pPr fontAlgn="t"/>
                      <a:r>
                        <a:rPr lang="ja-JP" altLang="en-US" sz="900" dirty="0">
                          <a:effectLst/>
                          <a:latin typeface="メイリオ" panose="020B0604030504040204" pitchFamily="50" charset="-128"/>
                          <a:ea typeface="メイリオ" panose="020B0604030504040204" pitchFamily="50" charset="-128"/>
                        </a:rPr>
                        <a:t>入力データを検証する（空白・重複）</a:t>
                      </a:r>
                      <a:endParaRPr lang="en-US" sz="900" dirty="0">
                        <a:effectLst/>
                        <a:latin typeface="メイリオ" panose="020B0604030504040204" pitchFamily="50" charset="-128"/>
                        <a:ea typeface="メイリオ" panose="020B0604030504040204" pitchFamily="50" charset="-128"/>
                      </a:endParaRPr>
                    </a:p>
                  </a:txBody>
                  <a:tcPr marL="50800" marR="50800" marT="50800" marB="50800"/>
                </a:tc>
                <a:extLst>
                  <a:ext uri="{0D108BD9-81ED-4DB2-BD59-A6C34878D82A}">
                    <a16:rowId xmlns:a16="http://schemas.microsoft.com/office/drawing/2014/main" val="1610496981"/>
                  </a:ext>
                </a:extLst>
              </a:tr>
            </a:tbl>
          </a:graphicData>
        </a:graphic>
      </p:graphicFrame>
      <p:sp>
        <p:nvSpPr>
          <p:cNvPr id="19" name="正方形/長方形 18">
            <a:extLst>
              <a:ext uri="{FF2B5EF4-FFF2-40B4-BE49-F238E27FC236}">
                <a16:creationId xmlns:a16="http://schemas.microsoft.com/office/drawing/2014/main" id="{BBB72E2A-6FDF-6A75-403B-EC417AF1742F}"/>
              </a:ext>
            </a:extLst>
          </p:cNvPr>
          <p:cNvSpPr/>
          <p:nvPr/>
        </p:nvSpPr>
        <p:spPr>
          <a:xfrm>
            <a:off x="8064135" y="226596"/>
            <a:ext cx="3283132" cy="505950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2000"/>
          </a:p>
        </p:txBody>
      </p:sp>
      <p:sp>
        <p:nvSpPr>
          <p:cNvPr id="20" name="テキスト ボックス 19">
            <a:extLst>
              <a:ext uri="{FF2B5EF4-FFF2-40B4-BE49-F238E27FC236}">
                <a16:creationId xmlns:a16="http://schemas.microsoft.com/office/drawing/2014/main" id="{DC119FD3-C0E2-FE56-A0E1-3604914C3131}"/>
              </a:ext>
            </a:extLst>
          </p:cNvPr>
          <p:cNvSpPr txBox="1"/>
          <p:nvPr/>
        </p:nvSpPr>
        <p:spPr>
          <a:xfrm>
            <a:off x="8926976" y="82934"/>
            <a:ext cx="1119217" cy="307777"/>
          </a:xfrm>
          <a:prstGeom prst="rect">
            <a:avLst/>
          </a:prstGeom>
          <a:solidFill>
            <a:schemeClr val="bg1"/>
          </a:solidFill>
        </p:spPr>
        <p:txBody>
          <a:bodyPr wrap="none" rtlCol="0">
            <a:spAutoFit/>
          </a:bodyPr>
          <a:lstStyle/>
          <a:p>
            <a:r>
              <a:rPr lang="en-US" altLang="ja-JP" sz="1400" u="sng" dirty="0"/>
              <a:t>DTO model</a:t>
            </a:r>
            <a:endParaRPr lang="ja-JP" altLang="en-US" sz="1400" u="sng" dirty="0"/>
          </a:p>
        </p:txBody>
      </p:sp>
      <p:sp>
        <p:nvSpPr>
          <p:cNvPr id="2" name="テキスト ボックス 1">
            <a:extLst>
              <a:ext uri="{FF2B5EF4-FFF2-40B4-BE49-F238E27FC236}">
                <a16:creationId xmlns:a16="http://schemas.microsoft.com/office/drawing/2014/main" id="{C52B2962-51A5-463D-07DA-3576AD77D43A}"/>
              </a:ext>
            </a:extLst>
          </p:cNvPr>
          <p:cNvSpPr txBox="1"/>
          <p:nvPr/>
        </p:nvSpPr>
        <p:spPr>
          <a:xfrm>
            <a:off x="998" y="-4235"/>
            <a:ext cx="1827802" cy="230832"/>
          </a:xfrm>
          <a:prstGeom prst="rect">
            <a:avLst/>
          </a:prstGeom>
          <a:solidFill>
            <a:schemeClr val="accent2">
              <a:lumMod val="20000"/>
              <a:lumOff val="80000"/>
            </a:schemeClr>
          </a:solidFill>
        </p:spPr>
        <p:txBody>
          <a:bodyPr wrap="square" rtlCol="0">
            <a:spAutoFit/>
          </a:bodyPr>
          <a:lstStyle/>
          <a:p>
            <a:r>
              <a:rPr lang="ja-JP" altLang="en-US" sz="900" dirty="0">
                <a:latin typeface="メイリオ" panose="020B0604030504040204" pitchFamily="50" charset="-128"/>
                <a:ea typeface="メイリオ" panose="020B0604030504040204" pitchFamily="50" charset="-128"/>
              </a:rPr>
              <a:t>従業員　クラス</a:t>
            </a:r>
          </a:p>
        </p:txBody>
      </p:sp>
      <p:graphicFrame>
        <p:nvGraphicFramePr>
          <p:cNvPr id="3" name="表 5">
            <a:extLst>
              <a:ext uri="{FF2B5EF4-FFF2-40B4-BE49-F238E27FC236}">
                <a16:creationId xmlns:a16="http://schemas.microsoft.com/office/drawing/2014/main" id="{FAD6A8E2-0E01-FCD3-A0B7-550880988EAE}"/>
              </a:ext>
            </a:extLst>
          </p:cNvPr>
          <p:cNvGraphicFramePr>
            <a:graphicFrameLocks noGrp="1"/>
          </p:cNvGraphicFramePr>
          <p:nvPr>
            <p:extLst>
              <p:ext uri="{D42A27DB-BD31-4B8C-83A1-F6EECF244321}">
                <p14:modId xmlns:p14="http://schemas.microsoft.com/office/powerpoint/2010/main" val="125718364"/>
              </p:ext>
            </p:extLst>
          </p:nvPr>
        </p:nvGraphicFramePr>
        <p:xfrm>
          <a:off x="8558497" y="716596"/>
          <a:ext cx="2311826" cy="4290825"/>
        </p:xfrm>
        <a:graphic>
          <a:graphicData uri="http://schemas.openxmlformats.org/drawingml/2006/table">
            <a:tbl>
              <a:tblPr firstRow="1" bandRow="1">
                <a:tableStyleId>{5FD0F851-EC5A-4D38-B0AD-8093EC10F338}</a:tableStyleId>
              </a:tblPr>
              <a:tblGrid>
                <a:gridCol w="2311826">
                  <a:extLst>
                    <a:ext uri="{9D8B030D-6E8A-4147-A177-3AD203B41FA5}">
                      <a16:colId xmlns:a16="http://schemas.microsoft.com/office/drawing/2014/main" val="2498636709"/>
                    </a:ext>
                  </a:extLst>
                </a:gridCol>
              </a:tblGrid>
              <a:tr h="385692">
                <a:tc>
                  <a:txBody>
                    <a:bodyPr/>
                    <a:lstStyle/>
                    <a:p>
                      <a:pPr algn="ctr"/>
                      <a:r>
                        <a:rPr kumimoji="1" lang="ja-JP" altLang="en-US" sz="900" dirty="0">
                          <a:latin typeface="メイリオ" panose="020B0604030504040204" pitchFamily="50" charset="-128"/>
                          <a:ea typeface="メイリオ" panose="020B0604030504040204" pitchFamily="50" charset="-128"/>
                        </a:rPr>
                        <a:t>従業員情報</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(Employee)</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086947316"/>
                  </a:ext>
                </a:extLst>
              </a:tr>
              <a:tr h="385692">
                <a:tc>
                  <a:txBody>
                    <a:bodyPr/>
                    <a:lstStyle/>
                    <a:p>
                      <a:pPr algn="ctr"/>
                      <a:r>
                        <a:rPr kumimoji="1" lang="en-US" altLang="ja-JP" sz="900" dirty="0">
                          <a:latin typeface="メイリオ" panose="020B0604030504040204" pitchFamily="50" charset="-128"/>
                          <a:ea typeface="メイリオ" panose="020B0604030504040204" pitchFamily="50" charset="-128"/>
                        </a:rPr>
                        <a:t>ID</a:t>
                      </a:r>
                    </a:p>
                    <a:p>
                      <a:pPr algn="ctr"/>
                      <a:r>
                        <a:rPr kumimoji="1" lang="en-US" altLang="ja-JP" sz="900" dirty="0">
                          <a:latin typeface="メイリオ" panose="020B0604030504040204" pitchFamily="50" charset="-128"/>
                          <a:ea typeface="メイリオ" panose="020B0604030504040204" pitchFamily="50" charset="-128"/>
                        </a:rPr>
                        <a:t>(Generated Value)</a:t>
                      </a:r>
                    </a:p>
                  </a:txBody>
                  <a:tcPr/>
                </a:tc>
                <a:extLst>
                  <a:ext uri="{0D108BD9-81ED-4DB2-BD59-A6C34878D82A}">
                    <a16:rowId xmlns:a16="http://schemas.microsoft.com/office/drawing/2014/main" val="550375115"/>
                  </a:ext>
                </a:extLst>
              </a:tr>
              <a:tr h="385692">
                <a:tc>
                  <a:txBody>
                    <a:bodyPr/>
                    <a:lstStyle/>
                    <a:p>
                      <a:pPr algn="ctr"/>
                      <a:r>
                        <a:rPr kumimoji="1" lang="ja-JP" altLang="en-US" sz="900" dirty="0">
                          <a:latin typeface="メイリオ" panose="020B0604030504040204" pitchFamily="50" charset="-128"/>
                          <a:ea typeface="メイリオ" panose="020B0604030504040204" pitchFamily="50" charset="-128"/>
                        </a:rPr>
                        <a:t>社員番号   </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(String code)</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423742562"/>
                  </a:ext>
                </a:extLst>
              </a:tr>
              <a:tr h="385692">
                <a:tc>
                  <a:txBody>
                    <a:bodyPr/>
                    <a:lstStyle/>
                    <a:p>
                      <a:pPr algn="ctr"/>
                      <a:r>
                        <a:rPr kumimoji="1" lang="ja-JP" altLang="en-US" sz="900" dirty="0">
                          <a:latin typeface="メイリオ" panose="020B0604030504040204" pitchFamily="50" charset="-128"/>
                          <a:ea typeface="メイリオ" panose="020B0604030504040204" pitchFamily="50" charset="-128"/>
                        </a:rPr>
                        <a:t>氏名  </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(String name)</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555359211"/>
                  </a:ext>
                </a:extLst>
              </a:tr>
              <a:tr h="385692">
                <a:tc>
                  <a:txBody>
                    <a:bodyPr/>
                    <a:lstStyle/>
                    <a:p>
                      <a:pPr algn="ctr"/>
                      <a:r>
                        <a:rPr kumimoji="1" lang="ja-JP" altLang="en-US" sz="900" dirty="0">
                          <a:latin typeface="メイリオ" panose="020B0604030504040204" pitchFamily="50" charset="-128"/>
                          <a:ea typeface="メイリオ" panose="020B0604030504040204" pitchFamily="50" charset="-128"/>
                        </a:rPr>
                        <a:t>パスワード</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(String password)</a:t>
                      </a:r>
                    </a:p>
                  </a:txBody>
                  <a:tcPr/>
                </a:tc>
                <a:extLst>
                  <a:ext uri="{0D108BD9-81ED-4DB2-BD59-A6C34878D82A}">
                    <a16:rowId xmlns:a16="http://schemas.microsoft.com/office/drawing/2014/main" val="3150178239"/>
                  </a:ext>
                </a:extLst>
              </a:tr>
              <a:tr h="530327">
                <a:tc>
                  <a:txBody>
                    <a:bodyPr/>
                    <a:lstStyle/>
                    <a:p>
                      <a:pPr algn="ctr"/>
                      <a:r>
                        <a:rPr kumimoji="1" lang="ja-JP" altLang="en-US" sz="900" dirty="0">
                          <a:latin typeface="メイリオ" panose="020B0604030504040204" pitchFamily="50" charset="-128"/>
                          <a:ea typeface="メイリオ" panose="020B0604030504040204" pitchFamily="50" charset="-128"/>
                        </a:rPr>
                        <a:t>部署</a:t>
                      </a:r>
                      <a:endParaRPr kumimoji="1" lang="en-US" altLang="ja-JP" sz="900" dirty="0">
                        <a:latin typeface="メイリオ" panose="020B0604030504040204" pitchFamily="50" charset="-128"/>
                        <a:ea typeface="メイリオ"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(String  department)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err="1">
                          <a:solidFill>
                            <a:srgbClr val="FF0000"/>
                          </a:solidFill>
                          <a:latin typeface="メイリオ" panose="020B0604030504040204" pitchFamily="50" charset="-128"/>
                          <a:ea typeface="メイリオ" panose="020B0604030504040204" pitchFamily="50" charset="-128"/>
                        </a:rPr>
                        <a:t>NotNull</a:t>
                      </a:r>
                      <a:r>
                        <a:rPr kumimoji="1" lang="ja-JP" altLang="en-US" sz="900" dirty="0">
                          <a:solidFill>
                            <a:srgbClr val="FF0000"/>
                          </a:solidFill>
                          <a:latin typeface="メイリオ" panose="020B0604030504040204" pitchFamily="50" charset="-128"/>
                          <a:ea typeface="メイリオ" panose="020B0604030504040204" pitchFamily="50" charset="-128"/>
                        </a:rPr>
                        <a:t>制約</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001046548"/>
                  </a:ext>
                </a:extLst>
              </a:tr>
              <a:tr h="530327">
                <a:tc>
                  <a:txBody>
                    <a:bodyPr/>
                    <a:lstStyle/>
                    <a:p>
                      <a:pPr algn="ctr"/>
                      <a:r>
                        <a:rPr kumimoji="1" lang="ja-JP" altLang="en-US" sz="900" dirty="0">
                          <a:latin typeface="メイリオ" panose="020B0604030504040204" pitchFamily="50" charset="-128"/>
                          <a:ea typeface="メイリオ" panose="020B0604030504040204" pitchFamily="50" charset="-128"/>
                        </a:rPr>
                        <a:t>管理者権限</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(Integer </a:t>
                      </a:r>
                      <a:r>
                        <a:rPr kumimoji="1" lang="en-US" altLang="ja-JP" sz="900" dirty="0" err="1">
                          <a:latin typeface="メイリオ" panose="020B0604030504040204" pitchFamily="50" charset="-128"/>
                          <a:ea typeface="メイリオ" panose="020B0604030504040204" pitchFamily="50" charset="-128"/>
                        </a:rPr>
                        <a:t>adminFlag</a:t>
                      </a:r>
                      <a:r>
                        <a:rPr kumimoji="1" lang="en-US" altLang="ja-JP" sz="900" dirty="0">
                          <a:latin typeface="メイリオ" panose="020B0604030504040204" pitchFamily="50" charset="-128"/>
                          <a:ea typeface="メイリオ" panose="020B0604030504040204" pitchFamily="50" charset="-128"/>
                        </a:rPr>
                        <a:t>)</a:t>
                      </a:r>
                    </a:p>
                    <a:p>
                      <a:pPr algn="ctr"/>
                      <a:r>
                        <a:rPr kumimoji="1" lang="ja-JP" altLang="en-US" sz="900" dirty="0">
                          <a:latin typeface="メイリオ" panose="020B0604030504040204" pitchFamily="50" charset="-128"/>
                          <a:ea typeface="メイリオ" panose="020B0604030504040204" pitchFamily="50" charset="-128"/>
                        </a:rPr>
                        <a:t>管理者</a:t>
                      </a:r>
                      <a:r>
                        <a:rPr kumimoji="1" lang="en-US" altLang="ja-JP" sz="900" dirty="0">
                          <a:latin typeface="メイリオ" panose="020B0604030504040204" pitchFamily="50" charset="-128"/>
                          <a:ea typeface="メイリオ" panose="020B0604030504040204" pitchFamily="50" charset="-128"/>
                        </a:rPr>
                        <a:t>:2,</a:t>
                      </a:r>
                      <a:r>
                        <a:rPr kumimoji="1" lang="ja-JP" altLang="en-US" sz="900" dirty="0">
                          <a:latin typeface="メイリオ" panose="020B0604030504040204" pitchFamily="50" charset="-128"/>
                          <a:ea typeface="メイリオ" panose="020B0604030504040204" pitchFamily="50" charset="-128"/>
                        </a:rPr>
                        <a:t>データ管理</a:t>
                      </a:r>
                      <a:r>
                        <a:rPr kumimoji="1" lang="en-US" altLang="ja-JP" sz="900" dirty="0">
                          <a:latin typeface="メイリオ" panose="020B0604030504040204" pitchFamily="50" charset="-128"/>
                          <a:ea typeface="メイリオ" panose="020B0604030504040204" pitchFamily="50" charset="-128"/>
                        </a:rPr>
                        <a:t>:1,</a:t>
                      </a:r>
                      <a:r>
                        <a:rPr kumimoji="1" lang="ja-JP" altLang="en-US" sz="900" dirty="0">
                          <a:latin typeface="メイリオ" panose="020B0604030504040204" pitchFamily="50" charset="-128"/>
                          <a:ea typeface="メイリオ" panose="020B0604030504040204" pitchFamily="50" charset="-128"/>
                        </a:rPr>
                        <a:t>検索のみ</a:t>
                      </a:r>
                      <a:r>
                        <a:rPr kumimoji="1" lang="en-US" altLang="ja-JP" sz="900" dirty="0">
                          <a:latin typeface="メイリオ" panose="020B0604030504040204" pitchFamily="50" charset="-128"/>
                          <a:ea typeface="メイリオ" panose="020B0604030504040204" pitchFamily="50" charset="-128"/>
                        </a:rPr>
                        <a:t>:0</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3850027269"/>
                  </a:ext>
                </a:extLst>
              </a:tr>
              <a:tr h="385692">
                <a:tc>
                  <a:txBody>
                    <a:bodyPr/>
                    <a:lstStyle/>
                    <a:p>
                      <a:pPr algn="ctr"/>
                      <a:r>
                        <a:rPr kumimoji="1" lang="ja-JP" altLang="en-US" sz="900" dirty="0">
                          <a:latin typeface="メイリオ" panose="020B0604030504040204" pitchFamily="50" charset="-128"/>
                          <a:ea typeface="メイリオ" panose="020B0604030504040204" pitchFamily="50" charset="-128"/>
                        </a:rPr>
                        <a:t>登録日時</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LocalDate</a:t>
                      </a:r>
                      <a:r>
                        <a:rPr kumimoji="1" lang="en-US" altLang="ja-JP" sz="900" dirty="0">
                          <a:latin typeface="メイリオ" panose="020B0604030504040204" pitchFamily="50" charset="-128"/>
                          <a:ea typeface="メイリオ" panose="020B0604030504040204" pitchFamily="50" charset="-128"/>
                        </a:rPr>
                        <a:t> </a:t>
                      </a:r>
                      <a:r>
                        <a:rPr kumimoji="1" lang="en-US" altLang="ja-JP" sz="900" dirty="0" err="1">
                          <a:latin typeface="メイリオ" panose="020B0604030504040204" pitchFamily="50" charset="-128"/>
                          <a:ea typeface="メイリオ" panose="020B0604030504040204" pitchFamily="50" charset="-128"/>
                        </a:rPr>
                        <a:t>createdAt</a:t>
                      </a:r>
                      <a:r>
                        <a:rPr kumimoji="1" lang="en-US" altLang="ja-JP" sz="900" dirty="0">
                          <a:latin typeface="メイリオ" panose="020B0604030504040204" pitchFamily="50" charset="-128"/>
                          <a:ea typeface="メイリオ" panose="020B0604030504040204" pitchFamily="50" charset="-128"/>
                        </a:rPr>
                        <a:t>)</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071329684"/>
                  </a:ext>
                </a:extLst>
              </a:tr>
              <a:tr h="385692">
                <a:tc>
                  <a:txBody>
                    <a:bodyPr/>
                    <a:lstStyle/>
                    <a:p>
                      <a:pPr algn="ctr"/>
                      <a:r>
                        <a:rPr kumimoji="1" lang="ja-JP" altLang="en-US" sz="900" dirty="0">
                          <a:latin typeface="メイリオ" panose="020B0604030504040204" pitchFamily="50" charset="-128"/>
                          <a:ea typeface="メイリオ" panose="020B0604030504040204" pitchFamily="50" charset="-128"/>
                        </a:rPr>
                        <a:t>更新日時</a:t>
                      </a:r>
                      <a:endParaRPr kumimoji="1" lang="en-US" altLang="ja-JP" sz="900" dirty="0">
                        <a:latin typeface="メイリオ" panose="020B0604030504040204" pitchFamily="50" charset="-128"/>
                        <a:ea typeface="メイリオ" panose="020B060403050404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dirty="0">
                          <a:latin typeface="メイリオ" panose="020B0604030504040204" pitchFamily="50" charset="-128"/>
                          <a:ea typeface="メイリオ" panose="020B0604030504040204" pitchFamily="50" charset="-128"/>
                        </a:rPr>
                        <a:t>(</a:t>
                      </a:r>
                      <a:r>
                        <a:rPr kumimoji="1" lang="en-US" altLang="ja-JP" sz="900" dirty="0" err="1">
                          <a:latin typeface="メイリオ" panose="020B0604030504040204" pitchFamily="50" charset="-128"/>
                          <a:ea typeface="メイリオ" panose="020B0604030504040204" pitchFamily="50" charset="-128"/>
                        </a:rPr>
                        <a:t>LocalDate</a:t>
                      </a:r>
                      <a:r>
                        <a:rPr kumimoji="1" lang="en-US" altLang="ja-JP" sz="900" dirty="0">
                          <a:latin typeface="メイリオ" panose="020B0604030504040204" pitchFamily="50" charset="-128"/>
                          <a:ea typeface="メイリオ" panose="020B0604030504040204" pitchFamily="50" charset="-128"/>
                        </a:rPr>
                        <a:t> </a:t>
                      </a:r>
                      <a:r>
                        <a:rPr kumimoji="1" lang="en-US" altLang="ja-JP" sz="900" dirty="0" err="1">
                          <a:latin typeface="メイリオ" panose="020B0604030504040204" pitchFamily="50" charset="-128"/>
                          <a:ea typeface="メイリオ" panose="020B0604030504040204" pitchFamily="50" charset="-128"/>
                        </a:rPr>
                        <a:t>updatedAt</a:t>
                      </a:r>
                      <a:r>
                        <a:rPr kumimoji="1" lang="en-US" altLang="ja-JP" sz="900" dirty="0">
                          <a:latin typeface="メイリオ" panose="020B0604030504040204" pitchFamily="50" charset="-128"/>
                          <a:ea typeface="メイリオ" panose="020B0604030504040204" pitchFamily="50" charset="-128"/>
                        </a:rPr>
                        <a:t>)</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1206475941"/>
                  </a:ext>
                </a:extLst>
              </a:tr>
              <a:tr h="530327">
                <a:tc>
                  <a:txBody>
                    <a:bodyPr/>
                    <a:lstStyle/>
                    <a:p>
                      <a:pPr algn="ctr"/>
                      <a:r>
                        <a:rPr kumimoji="1" lang="ja-JP" altLang="en-US" sz="900" dirty="0">
                          <a:latin typeface="メイリオ" panose="020B0604030504040204" pitchFamily="50" charset="-128"/>
                          <a:ea typeface="メイリオ" panose="020B0604030504040204" pitchFamily="50" charset="-128"/>
                        </a:rPr>
                        <a:t>削除されたか</a:t>
                      </a:r>
                      <a:endParaRPr kumimoji="1" lang="en-US" altLang="ja-JP" sz="900" dirty="0">
                        <a:latin typeface="メイリオ" panose="020B0604030504040204" pitchFamily="50" charset="-128"/>
                        <a:ea typeface="メイリオ" panose="020B0604030504040204" pitchFamily="50" charset="-128"/>
                      </a:endParaRPr>
                    </a:p>
                    <a:p>
                      <a:pPr algn="ctr"/>
                      <a:r>
                        <a:rPr kumimoji="1" lang="ja-JP" altLang="en-US" sz="900" dirty="0">
                          <a:latin typeface="メイリオ" panose="020B0604030504040204" pitchFamily="50" charset="-128"/>
                          <a:ea typeface="メイリオ" panose="020B0604030504040204" pitchFamily="50" charset="-128"/>
                        </a:rPr>
                        <a:t>（現役：</a:t>
                      </a:r>
                      <a:r>
                        <a:rPr kumimoji="1" lang="en-US" altLang="ja-JP" sz="900" dirty="0">
                          <a:latin typeface="メイリオ" panose="020B0604030504040204" pitchFamily="50" charset="-128"/>
                          <a:ea typeface="メイリオ" panose="020B0604030504040204" pitchFamily="50" charset="-128"/>
                        </a:rPr>
                        <a:t>0</a:t>
                      </a:r>
                      <a:r>
                        <a:rPr kumimoji="1" lang="ja-JP" altLang="en-US" sz="900" dirty="0">
                          <a:latin typeface="メイリオ" panose="020B0604030504040204" pitchFamily="50" charset="-128"/>
                          <a:ea typeface="メイリオ" panose="020B0604030504040204" pitchFamily="50" charset="-128"/>
                        </a:rPr>
                        <a:t>、削除後：</a:t>
                      </a:r>
                      <a:r>
                        <a:rPr kumimoji="1" lang="en-US" altLang="ja-JP" sz="900" dirty="0">
                          <a:latin typeface="メイリオ" panose="020B0604030504040204" pitchFamily="50" charset="-128"/>
                          <a:ea typeface="メイリオ" panose="020B0604030504040204" pitchFamily="50" charset="-128"/>
                        </a:rPr>
                        <a:t>1</a:t>
                      </a:r>
                      <a:r>
                        <a:rPr kumimoji="1" lang="ja-JP" altLang="en-US" sz="900" dirty="0">
                          <a:latin typeface="メイリオ" panose="020B0604030504040204" pitchFamily="50" charset="-128"/>
                          <a:ea typeface="メイリオ" panose="020B0604030504040204" pitchFamily="50" charset="-128"/>
                        </a:rPr>
                        <a:t>）</a:t>
                      </a:r>
                      <a:endParaRPr kumimoji="1" lang="en-US" altLang="ja-JP" sz="900" dirty="0">
                        <a:latin typeface="メイリオ" panose="020B0604030504040204" pitchFamily="50" charset="-128"/>
                        <a:ea typeface="メイリオ" panose="020B0604030504040204" pitchFamily="50" charset="-128"/>
                      </a:endParaRPr>
                    </a:p>
                    <a:p>
                      <a:pPr algn="ctr"/>
                      <a:r>
                        <a:rPr kumimoji="1" lang="en-US" altLang="ja-JP" sz="900" dirty="0">
                          <a:latin typeface="メイリオ" panose="020B0604030504040204" pitchFamily="50" charset="-128"/>
                          <a:ea typeface="メイリオ" panose="020B0604030504040204" pitchFamily="50" charset="-128"/>
                        </a:rPr>
                        <a:t>Integer </a:t>
                      </a:r>
                      <a:r>
                        <a:rPr kumimoji="1" lang="en-US" altLang="ja-JP" sz="900" dirty="0" err="1">
                          <a:latin typeface="メイリオ" panose="020B0604030504040204" pitchFamily="50" charset="-128"/>
                          <a:ea typeface="メイリオ" panose="020B0604030504040204" pitchFamily="50" charset="-128"/>
                        </a:rPr>
                        <a:t>deleteFlag</a:t>
                      </a:r>
                      <a:endParaRPr kumimoji="1" lang="ja-JP" altLang="en-US" sz="900" dirty="0">
                        <a:latin typeface="メイリオ" panose="020B0604030504040204" pitchFamily="50" charset="-128"/>
                        <a:ea typeface="メイリオ" panose="020B0604030504040204" pitchFamily="50" charset="-128"/>
                      </a:endParaRPr>
                    </a:p>
                  </a:txBody>
                  <a:tcPr/>
                </a:tc>
                <a:extLst>
                  <a:ext uri="{0D108BD9-81ED-4DB2-BD59-A6C34878D82A}">
                    <a16:rowId xmlns:a16="http://schemas.microsoft.com/office/drawing/2014/main" val="4287571075"/>
                  </a:ext>
                </a:extLst>
              </a:tr>
            </a:tbl>
          </a:graphicData>
        </a:graphic>
      </p:graphicFrame>
    </p:spTree>
    <p:extLst>
      <p:ext uri="{BB962C8B-B14F-4D97-AF65-F5344CB8AC3E}">
        <p14:creationId xmlns:p14="http://schemas.microsoft.com/office/powerpoint/2010/main" val="218997069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395</TotalTime>
  <Words>7972</Words>
  <Application>Microsoft Office PowerPoint</Application>
  <PresentationFormat>ワイド画面</PresentationFormat>
  <Paragraphs>1525</Paragraphs>
  <Slides>39</Slides>
  <Notes>2</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39</vt:i4>
      </vt:variant>
    </vt:vector>
  </HeadingPairs>
  <TitlesOfParts>
    <vt:vector size="45" baseType="lpstr">
      <vt:lpstr>メイリオ</vt:lpstr>
      <vt:lpstr>游ゴシック</vt:lpstr>
      <vt:lpstr>游ゴシック Light</vt:lpstr>
      <vt:lpstr>Arial</vt:lpstr>
      <vt:lpstr>Wingdings</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的場将平</dc:creator>
  <cp:lastModifiedBy>的場将平</cp:lastModifiedBy>
  <cp:revision>126</cp:revision>
  <dcterms:created xsi:type="dcterms:W3CDTF">2022-11-28T20:55:58Z</dcterms:created>
  <dcterms:modified xsi:type="dcterms:W3CDTF">2022-11-29T05:16:13Z</dcterms:modified>
</cp:coreProperties>
</file>

<file path=docProps/thumbnail.jpeg>
</file>